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42" r:id="rId2"/>
    <p:sldId id="326" r:id="rId3"/>
    <p:sldId id="422" r:id="rId4"/>
    <p:sldId id="423" r:id="rId5"/>
    <p:sldId id="424" r:id="rId6"/>
    <p:sldId id="425" r:id="rId7"/>
    <p:sldId id="426" r:id="rId8"/>
    <p:sldId id="427" r:id="rId9"/>
    <p:sldId id="428" r:id="rId10"/>
    <p:sldId id="429" r:id="rId11"/>
    <p:sldId id="354" r:id="rId12"/>
    <p:sldId id="355" r:id="rId13"/>
    <p:sldId id="357" r:id="rId14"/>
    <p:sldId id="358" r:id="rId15"/>
    <p:sldId id="359" r:id="rId16"/>
    <p:sldId id="360" r:id="rId17"/>
    <p:sldId id="361" r:id="rId18"/>
    <p:sldId id="363" r:id="rId19"/>
    <p:sldId id="364" r:id="rId20"/>
    <p:sldId id="365" r:id="rId21"/>
    <p:sldId id="362" r:id="rId22"/>
    <p:sldId id="431" r:id="rId23"/>
    <p:sldId id="430" r:id="rId24"/>
    <p:sldId id="432" r:id="rId25"/>
    <p:sldId id="433" r:id="rId26"/>
    <p:sldId id="381" r:id="rId27"/>
    <p:sldId id="397" r:id="rId28"/>
    <p:sldId id="420" r:id="rId29"/>
    <p:sldId id="390" r:id="rId30"/>
    <p:sldId id="391" r:id="rId31"/>
    <p:sldId id="394" r:id="rId32"/>
    <p:sldId id="395" r:id="rId33"/>
    <p:sldId id="386" r:id="rId34"/>
    <p:sldId id="387" r:id="rId35"/>
    <p:sldId id="257" r:id="rId36"/>
    <p:sldId id="258" r:id="rId37"/>
    <p:sldId id="260" r:id="rId38"/>
    <p:sldId id="40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E5D00"/>
    <a:srgbClr val="E5F3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48"/>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408A6-B06D-478D-9F8D-BE180EE4F81C}" type="datetimeFigureOut">
              <a:rPr lang="en-SG" smtClean="0"/>
              <a:t>20/12/2023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3BE49-2984-46CE-B895-AE102A71AA14}" type="slidenum">
              <a:rPr lang="en-SG" smtClean="0"/>
              <a:t>‹#›</a:t>
            </a:fld>
            <a:endParaRPr lang="en-SG"/>
          </a:p>
        </p:txBody>
      </p:sp>
    </p:spTree>
    <p:extLst>
      <p:ext uri="{BB962C8B-B14F-4D97-AF65-F5344CB8AC3E}">
        <p14:creationId xmlns:p14="http://schemas.microsoft.com/office/powerpoint/2010/main" val="1764340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a15f5be21_0_5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3" name="Google Shape;133;g8a15f5be21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3289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hape 595"/>
          <p:cNvSpPr>
            <a:spLocks noGrp="1" noRot="1" noChangeAspect="1"/>
          </p:cNvSpPr>
          <p:nvPr>
            <p:ph type="sldImg"/>
          </p:nvPr>
        </p:nvSpPr>
        <p:spPr bwMode="auto">
          <a:noFill/>
        </p:spPr>
      </p:sp>
      <p:sp>
        <p:nvSpPr>
          <p:cNvPr id="84994" name="Shape 596"/>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r>
              <a:rPr lang="en-US">
                <a:solidFill>
                  <a:srgbClr val="000000"/>
                </a:solidFill>
              </a:rPr>
              <a:t>Stress on the technology again</a:t>
            </a:r>
          </a:p>
          <a:p>
            <a:pPr eaLnBrk="1" hangingPunct="1"/>
            <a:endParaRPr lang="en-US">
              <a:solidFill>
                <a:srgbClr val="000000"/>
              </a:solidFill>
            </a:endParaRPr>
          </a:p>
          <a:p>
            <a:pPr eaLnBrk="1" hangingPunct="1"/>
            <a:r>
              <a:rPr lang="en-US">
                <a:solidFill>
                  <a:srgbClr val="000000"/>
                </a:solidFill>
              </a:rPr>
              <a:t>Bringing sunrise and waterfall back home</a:t>
            </a:r>
          </a:p>
        </p:txBody>
      </p:sp>
    </p:spTree>
    <p:extLst>
      <p:ext uri="{BB962C8B-B14F-4D97-AF65-F5344CB8AC3E}">
        <p14:creationId xmlns:p14="http://schemas.microsoft.com/office/powerpoint/2010/main" val="2754961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Supporting Slides</a:t>
            </a:r>
            <a:endParaRPr lang="en-SG" dirty="0"/>
          </a:p>
          <a:p>
            <a:endParaRPr lang="en-SG" dirty="0"/>
          </a:p>
        </p:txBody>
      </p:sp>
      <p:sp>
        <p:nvSpPr>
          <p:cNvPr id="4" name="Slide Number Placeholder 3"/>
          <p:cNvSpPr>
            <a:spLocks noGrp="1"/>
          </p:cNvSpPr>
          <p:nvPr>
            <p:ph type="sldNum" sz="quarter" idx="10"/>
          </p:nvPr>
        </p:nvSpPr>
        <p:spPr/>
        <p:txBody>
          <a:bodyPr/>
          <a:lstStyle/>
          <a:p>
            <a:pPr>
              <a:defRPr/>
            </a:pPr>
            <a:fld id="{964DE96D-F73F-4DA8-9CD0-9FCCE8954B63}" type="slidenum">
              <a:rPr lang="en-US" smtClean="0"/>
              <a:pPr>
                <a:defRPr/>
              </a:pPr>
              <a:t>22</a:t>
            </a:fld>
            <a:endParaRPr lang="en-US"/>
          </a:p>
        </p:txBody>
      </p:sp>
    </p:spTree>
    <p:extLst>
      <p:ext uri="{BB962C8B-B14F-4D97-AF65-F5344CB8AC3E}">
        <p14:creationId xmlns:p14="http://schemas.microsoft.com/office/powerpoint/2010/main" val="973947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2264411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0" name="Google Shape;1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540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hape 222"/>
          <p:cNvSpPr>
            <a:spLocks noGrp="1" noRot="1" noChangeAspect="1"/>
          </p:cNvSpPr>
          <p:nvPr>
            <p:ph type="sldImg"/>
          </p:nvPr>
        </p:nvSpPr>
        <p:spPr bwMode="auto">
          <a:noFill/>
        </p:spPr>
      </p:sp>
      <p:sp>
        <p:nvSpPr>
          <p:cNvPr id="32770" name="Shape 223"/>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marL="228600" indent="-228600" eaLnBrk="1" hangingPunct="1">
              <a:spcBef>
                <a:spcPts val="300"/>
              </a:spcBef>
            </a:pPr>
            <a:r>
              <a:rPr lang="en-US" sz="1000" smtClean="0">
                <a:solidFill>
                  <a:srgbClr val="000000"/>
                </a:solidFill>
              </a:rPr>
              <a:t>Her turning point:</a:t>
            </a:r>
          </a:p>
          <a:p>
            <a:pPr marL="228600" indent="-228600" eaLnBrk="1" hangingPunct="1">
              <a:spcBef>
                <a:spcPts val="300"/>
              </a:spcBef>
            </a:pPr>
            <a:r>
              <a:rPr lang="en-US" sz="1000" smtClean="0">
                <a:solidFill>
                  <a:srgbClr val="000000"/>
                </a:solidFill>
              </a:rPr>
              <a:t>In May 2010, she met the inventor of Energia product. He was very confident to solve her medical condition.</a:t>
            </a:r>
          </a:p>
          <a:p>
            <a:pPr marL="228600" indent="-228600" eaLnBrk="1" hangingPunct="1">
              <a:spcBef>
                <a:spcPts val="300"/>
              </a:spcBef>
            </a:pPr>
            <a:endParaRPr lang="en-US" sz="1000" smtClean="0">
              <a:solidFill>
                <a:srgbClr val="000000"/>
              </a:solidFill>
            </a:endParaRPr>
          </a:p>
          <a:p>
            <a:pPr marL="228600" indent="-228600" eaLnBrk="1" hangingPunct="1">
              <a:spcBef>
                <a:spcPts val="300"/>
              </a:spcBef>
            </a:pPr>
            <a:r>
              <a:rPr lang="en-US" sz="1000" smtClean="0">
                <a:solidFill>
                  <a:srgbClr val="000000"/>
                </a:solidFill>
              </a:rPr>
              <a:t>After using the solution for a period of time, Veronica decided</a:t>
            </a:r>
          </a:p>
          <a:p>
            <a:pPr marL="228600" indent="-228600" eaLnBrk="1" hangingPunct="1">
              <a:spcBef>
                <a:spcPts val="300"/>
              </a:spcBef>
              <a:buFontTx/>
              <a:buAutoNum type="arabicPeriod"/>
            </a:pPr>
            <a:r>
              <a:rPr lang="en-US" sz="1000" smtClean="0">
                <a:solidFill>
                  <a:srgbClr val="000000"/>
                </a:solidFill>
              </a:rPr>
              <a:t>to stop medication</a:t>
            </a:r>
          </a:p>
          <a:p>
            <a:pPr marL="228600" indent="-228600" eaLnBrk="1" hangingPunct="1">
              <a:spcBef>
                <a:spcPts val="300"/>
              </a:spcBef>
              <a:buFontTx/>
              <a:buAutoNum type="arabicPeriod"/>
            </a:pPr>
            <a:r>
              <a:rPr lang="en-US" sz="1000" smtClean="0">
                <a:solidFill>
                  <a:srgbClr val="000000"/>
                </a:solidFill>
              </a:rPr>
              <a:t>to stop seeing her doctor</a:t>
            </a:r>
          </a:p>
          <a:p>
            <a:pPr marL="228600" indent="-228600" eaLnBrk="1" hangingPunct="1">
              <a:spcBef>
                <a:spcPts val="300"/>
              </a:spcBef>
              <a:buFontTx/>
              <a:buAutoNum type="arabicPeriod"/>
            </a:pPr>
            <a:r>
              <a:rPr lang="en-US" sz="1000" smtClean="0">
                <a:solidFill>
                  <a:srgbClr val="000000"/>
                </a:solidFill>
              </a:rPr>
              <a:t>She listened to her body for any sign of relapse such as heart rate ↑120 to 140 per min, easily breathlessness, lack of stamina, unable sleep at night, sweaty palm. Whenever relapse, she would need medication to control her thyroxine level</a:t>
            </a:r>
          </a:p>
          <a:p>
            <a:pPr marL="228600" indent="-228600" eaLnBrk="1" hangingPunct="1">
              <a:spcBef>
                <a:spcPts val="300"/>
              </a:spcBef>
              <a:buFontTx/>
              <a:buAutoNum type="arabicPeriod"/>
            </a:pPr>
            <a:r>
              <a:rPr lang="en-US" sz="1000" smtClean="0">
                <a:solidFill>
                  <a:srgbClr val="000000"/>
                </a:solidFill>
              </a:rPr>
              <a:t>She had a microscope to check her own blood</a:t>
            </a:r>
          </a:p>
          <a:p>
            <a:pPr marL="228600" indent="-228600" eaLnBrk="1" hangingPunct="1"/>
            <a:endParaRPr lang="en-US" sz="1000" smtClean="0">
              <a:solidFill>
                <a:srgbClr val="000000"/>
              </a:solidFill>
            </a:endParaRPr>
          </a:p>
          <a:p>
            <a:pPr marL="228600" indent="-228600" eaLnBrk="1" hangingPunct="1">
              <a:spcBef>
                <a:spcPts val="300"/>
              </a:spcBef>
            </a:pPr>
            <a:r>
              <a:rPr lang="en-US" sz="1000" smtClean="0">
                <a:solidFill>
                  <a:srgbClr val="000000"/>
                </a:solidFill>
              </a:rPr>
              <a:t>It was the first time in her life, she saw her own red blood cells under the microscope. These blood cells carry oxygen and nutrients to our brain, heart, lungs, liver, kidneys. They must be healthy to do a good job. They cannot be clustered like theses …</a:t>
            </a:r>
          </a:p>
          <a:p>
            <a:pPr marL="228600" indent="-228600" eaLnBrk="1" hangingPunct="1">
              <a:spcBef>
                <a:spcPts val="300"/>
              </a:spcBef>
            </a:pPr>
            <a:r>
              <a:rPr lang="en-US" sz="1000" smtClean="0">
                <a:solidFill>
                  <a:srgbClr val="000000"/>
                </a:solidFill>
              </a:rPr>
              <a:t>In June 2010 – she had very clustered blood (acidic blood with not enough oxygen; blood cells not healthy)</a:t>
            </a:r>
          </a:p>
          <a:p>
            <a:pPr marL="228600" indent="-228600" eaLnBrk="1" hangingPunct="1">
              <a:spcBef>
                <a:spcPts val="300"/>
              </a:spcBef>
            </a:pPr>
            <a:r>
              <a:rPr lang="en-US" sz="1000" smtClean="0">
                <a:solidFill>
                  <a:srgbClr val="000000"/>
                </a:solidFill>
              </a:rPr>
              <a:t>In July 2010 – Toxic crystals appeared – bowel toxic and heavy metal</a:t>
            </a:r>
          </a:p>
          <a:p>
            <a:pPr marL="228600" indent="-228600" eaLnBrk="1" hangingPunct="1">
              <a:spcBef>
                <a:spcPts val="300"/>
              </a:spcBef>
            </a:pPr>
            <a:r>
              <a:rPr lang="en-US" sz="1000" smtClean="0">
                <a:solidFill>
                  <a:srgbClr val="000000"/>
                </a:solidFill>
              </a:rPr>
              <a:t>In Dec 2010 – blood cells were much healthier but hollow – sign of anaemic cells. Can you see, her blood cells were so much healthier; individual pieces as compared to that in June???</a:t>
            </a:r>
          </a:p>
          <a:p>
            <a:pPr marL="228600" indent="-228600" eaLnBrk="1" hangingPunct="1">
              <a:spcBef>
                <a:spcPts val="300"/>
              </a:spcBef>
            </a:pPr>
            <a:r>
              <a:rPr lang="en-US" sz="1000" smtClean="0">
                <a:solidFill>
                  <a:srgbClr val="000000"/>
                </a:solidFill>
              </a:rPr>
              <a:t>In Feb 2011, almost 9 months later, her blood cells were perfect.</a:t>
            </a:r>
          </a:p>
        </p:txBody>
      </p:sp>
    </p:spTree>
    <p:extLst>
      <p:ext uri="{BB962C8B-B14F-4D97-AF65-F5344CB8AC3E}">
        <p14:creationId xmlns:p14="http://schemas.microsoft.com/office/powerpoint/2010/main" val="106211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hape 234"/>
          <p:cNvSpPr>
            <a:spLocks noGrp="1" noRot="1" noChangeAspect="1"/>
          </p:cNvSpPr>
          <p:nvPr>
            <p:ph type="sldImg"/>
          </p:nvPr>
        </p:nvSpPr>
        <p:spPr bwMode="auto">
          <a:noFill/>
        </p:spPr>
      </p:sp>
      <p:sp>
        <p:nvSpPr>
          <p:cNvPr id="34818" name="Shape 235"/>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r>
              <a:rPr lang="en-US" smtClean="0">
                <a:solidFill>
                  <a:srgbClr val="000000"/>
                </a:solidFill>
              </a:rPr>
              <a:t>In Feb 2011, she went for clinical check just to confirm that there would be no relapse</a:t>
            </a:r>
          </a:p>
        </p:txBody>
      </p:sp>
    </p:spTree>
    <p:extLst>
      <p:ext uri="{BB962C8B-B14F-4D97-AF65-F5344CB8AC3E}">
        <p14:creationId xmlns:p14="http://schemas.microsoft.com/office/powerpoint/2010/main" val="1692242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hape 246"/>
          <p:cNvSpPr>
            <a:spLocks noGrp="1" noRot="1" noChangeAspect="1"/>
          </p:cNvSpPr>
          <p:nvPr>
            <p:ph type="sldImg"/>
          </p:nvPr>
        </p:nvSpPr>
        <p:spPr bwMode="auto">
          <a:noFill/>
        </p:spPr>
      </p:sp>
      <p:sp>
        <p:nvSpPr>
          <p:cNvPr id="36866" name="Shape 247"/>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r>
              <a:rPr lang="en-US" smtClean="0">
                <a:solidFill>
                  <a:srgbClr val="000000"/>
                </a:solidFill>
              </a:rPr>
              <a:t>26 months later, she did not have any relapse</a:t>
            </a:r>
          </a:p>
        </p:txBody>
      </p:sp>
    </p:spTree>
    <p:extLst>
      <p:ext uri="{BB962C8B-B14F-4D97-AF65-F5344CB8AC3E}">
        <p14:creationId xmlns:p14="http://schemas.microsoft.com/office/powerpoint/2010/main" val="3344552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Supporting Slides</a:t>
            </a:r>
            <a:endParaRPr lang="en-SG" dirty="0"/>
          </a:p>
          <a:p>
            <a:endParaRPr lang="en-SG" dirty="0"/>
          </a:p>
        </p:txBody>
      </p:sp>
      <p:sp>
        <p:nvSpPr>
          <p:cNvPr id="4" name="Slide Number Placeholder 3"/>
          <p:cNvSpPr>
            <a:spLocks noGrp="1"/>
          </p:cNvSpPr>
          <p:nvPr>
            <p:ph type="sldNum" sz="quarter" idx="10"/>
          </p:nvPr>
        </p:nvSpPr>
        <p:spPr/>
        <p:txBody>
          <a:bodyPr/>
          <a:lstStyle/>
          <a:p>
            <a:pPr>
              <a:defRPr/>
            </a:pPr>
            <a:fld id="{964DE96D-F73F-4DA8-9CD0-9FCCE8954B63}" type="slidenum">
              <a:rPr lang="en-US" smtClean="0"/>
              <a:pPr>
                <a:defRPr/>
              </a:pPr>
              <a:t>10</a:t>
            </a:fld>
            <a:endParaRPr lang="en-US"/>
          </a:p>
        </p:txBody>
      </p:sp>
    </p:spTree>
    <p:extLst>
      <p:ext uri="{BB962C8B-B14F-4D97-AF65-F5344CB8AC3E}">
        <p14:creationId xmlns:p14="http://schemas.microsoft.com/office/powerpoint/2010/main" val="3842419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hape 376"/>
          <p:cNvSpPr>
            <a:spLocks noGrp="1" noRot="1" noChangeAspect="1"/>
          </p:cNvSpPr>
          <p:nvPr>
            <p:ph type="sldImg"/>
          </p:nvPr>
        </p:nvSpPr>
        <p:spPr bwMode="auto">
          <a:noFill/>
        </p:spPr>
      </p:sp>
      <p:sp>
        <p:nvSpPr>
          <p:cNvPr id="51202" name="Shape 377"/>
          <p:cNvSpPr>
            <a:spLocks noGrp="1"/>
          </p:cNvSpPr>
          <p:nvPr>
            <p:ph type="body" sz="quarter" idx="1"/>
          </p:nvPr>
        </p:nvSpPr>
        <p:spPr bwMode="auto">
          <a:noFill/>
        </p:spPr>
        <p:txBody>
          <a:bodyPr vert="horz" wrap="square" lIns="91440" tIns="45720" rIns="91440" bIns="45720" numCol="1" anchor="t" anchorCtr="0" compatLnSpc="1">
            <a:prstTxWarp prst="textNoShape">
              <a:avLst/>
            </a:prstTxWarp>
          </a:bodyPr>
          <a:lstStyle/>
          <a:p>
            <a:pPr eaLnBrk="1" hangingPunct="1"/>
            <a:r>
              <a:rPr lang="en-US">
                <a:solidFill>
                  <a:srgbClr val="000000"/>
                </a:solidFill>
              </a:rPr>
              <a:t>So, how does our immune system work?</a:t>
            </a:r>
          </a:p>
        </p:txBody>
      </p:sp>
    </p:spTree>
    <p:extLst>
      <p:ext uri="{BB962C8B-B14F-4D97-AF65-F5344CB8AC3E}">
        <p14:creationId xmlns:p14="http://schemas.microsoft.com/office/powerpoint/2010/main" val="137045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EAB25-0232-2646-ADBB-F6D60AA54A00}" type="slidenum">
              <a:rPr lang="en-US" smtClean="0"/>
              <a:t>16</a:t>
            </a:fld>
            <a:endParaRPr lang="en-US"/>
          </a:p>
        </p:txBody>
      </p:sp>
    </p:spTree>
    <p:extLst>
      <p:ext uri="{BB962C8B-B14F-4D97-AF65-F5344CB8AC3E}">
        <p14:creationId xmlns:p14="http://schemas.microsoft.com/office/powerpoint/2010/main" val="3884176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EAB25-0232-2646-ADBB-F6D60AA54A00}" type="slidenum">
              <a:rPr lang="en-US" smtClean="0"/>
              <a:t>17</a:t>
            </a:fld>
            <a:endParaRPr lang="en-US"/>
          </a:p>
        </p:txBody>
      </p:sp>
    </p:spTree>
    <p:extLst>
      <p:ext uri="{BB962C8B-B14F-4D97-AF65-F5344CB8AC3E}">
        <p14:creationId xmlns:p14="http://schemas.microsoft.com/office/powerpoint/2010/main" val="589189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645A9DA2-F948-42DF-8868-00B7476C0044}" type="datetimeFigureOut">
              <a:rPr lang="en-SG" smtClean="0"/>
              <a:t>20/12/2023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2A5A3E3-BC73-4A86-BD5D-6A518EFCCC31}" type="slidenum">
              <a:rPr lang="en-SG" smtClean="0"/>
              <a:t>‹#›</a:t>
            </a:fld>
            <a:endParaRPr lang="en-SG"/>
          </a:p>
        </p:txBody>
      </p:sp>
    </p:spTree>
    <p:extLst>
      <p:ext uri="{BB962C8B-B14F-4D97-AF65-F5344CB8AC3E}">
        <p14:creationId xmlns:p14="http://schemas.microsoft.com/office/powerpoint/2010/main" val="69697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645A9DA2-F948-42DF-8868-00B7476C0044}" type="datetimeFigureOut">
              <a:rPr lang="en-SG" smtClean="0"/>
              <a:t>20/12/2023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2A5A3E3-BC73-4A86-BD5D-6A518EFCCC31}" type="slidenum">
              <a:rPr lang="en-SG" smtClean="0"/>
              <a:t>‹#›</a:t>
            </a:fld>
            <a:endParaRPr lang="en-SG"/>
          </a:p>
        </p:txBody>
      </p:sp>
    </p:spTree>
    <p:extLst>
      <p:ext uri="{BB962C8B-B14F-4D97-AF65-F5344CB8AC3E}">
        <p14:creationId xmlns:p14="http://schemas.microsoft.com/office/powerpoint/2010/main" val="362272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645A9DA2-F948-42DF-8868-00B7476C0044}" type="datetimeFigureOut">
              <a:rPr lang="en-SG" smtClean="0"/>
              <a:t>20/12/2023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2A5A3E3-BC73-4A86-BD5D-6A518EFCCC31}" type="slidenum">
              <a:rPr lang="en-SG" smtClean="0"/>
              <a:t>‹#›</a:t>
            </a:fld>
            <a:endParaRPr lang="en-SG"/>
          </a:p>
        </p:txBody>
      </p:sp>
    </p:spTree>
    <p:extLst>
      <p:ext uri="{BB962C8B-B14F-4D97-AF65-F5344CB8AC3E}">
        <p14:creationId xmlns:p14="http://schemas.microsoft.com/office/powerpoint/2010/main" val="2689292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E3FF2C-491A-3346-B399-1E3642187263}"/>
              </a:ext>
            </a:extLst>
          </p:cNvPr>
          <p:cNvSpPr>
            <a:spLocks noGrp="1"/>
          </p:cNvSpPr>
          <p:nvPr>
            <p:ph type="dt" sz="half" idx="10"/>
          </p:nvPr>
        </p:nvSpPr>
        <p:spPr/>
        <p:txBody>
          <a:bodyPr/>
          <a:lstStyle/>
          <a:p>
            <a:fld id="{1DD4670C-0E1D-7545-AA7B-3B38543C7FBC}" type="datetime1">
              <a:rPr lang="en-SG" smtClean="0"/>
              <a:t>20/12/2023</a:t>
            </a:fld>
            <a:endParaRPr lang="en-US"/>
          </a:p>
        </p:txBody>
      </p:sp>
      <p:sp>
        <p:nvSpPr>
          <p:cNvPr id="5" name="Footer Placeholder 4">
            <a:extLst>
              <a:ext uri="{FF2B5EF4-FFF2-40B4-BE49-F238E27FC236}">
                <a16:creationId xmlns:a16="http://schemas.microsoft.com/office/drawing/2014/main" id="{AF042354-EC8E-9F4D-8ECE-84AF1335D057}"/>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5A3A9B6E-225F-5849-8984-F7B0D6C91379}"/>
              </a:ext>
            </a:extLst>
          </p:cNvPr>
          <p:cNvSpPr>
            <a:spLocks noGrp="1"/>
          </p:cNvSpPr>
          <p:nvPr>
            <p:ph type="sldNum" sz="quarter" idx="12"/>
          </p:nvPr>
        </p:nvSpPr>
        <p:spPr>
          <a:xfrm>
            <a:off x="9139239" y="6572250"/>
            <a:ext cx="2743200" cy="192882"/>
          </a:xfrm>
          <a:prstGeom prst="rect">
            <a:avLst/>
          </a:prstGeom>
        </p:spPr>
        <p:txBody>
          <a:bodyPr/>
          <a:lstStyle>
            <a:lvl1pPr>
              <a:defRPr sz="600" b="0" i="0">
                <a:latin typeface="Sora Light" pitchFamily="2" charset="0"/>
                <a:cs typeface="Sora Light" pitchFamily="2" charset="0"/>
              </a:defRPr>
            </a:lvl1pPr>
          </a:lstStyle>
          <a:p>
            <a:fld id="{7A4E4A6B-B347-4FEC-A0A4-993BB969345F}" type="slidenum">
              <a:rPr lang="en-US" smtClean="0"/>
              <a:pPr/>
              <a:t>‹#›</a:t>
            </a:fld>
            <a:endParaRPr lang="en-US" dirty="0"/>
          </a:p>
        </p:txBody>
      </p:sp>
      <p:sp>
        <p:nvSpPr>
          <p:cNvPr id="8" name="Slide Number Placeholder 3">
            <a:extLst>
              <a:ext uri="{FF2B5EF4-FFF2-40B4-BE49-F238E27FC236}">
                <a16:creationId xmlns:a16="http://schemas.microsoft.com/office/drawing/2014/main" id="{2F051069-7C0B-794C-A5A1-249051D4D1AB}"/>
              </a:ext>
            </a:extLst>
          </p:cNvPr>
          <p:cNvSpPr txBox="1">
            <a:spLocks/>
          </p:cNvSpPr>
          <p:nvPr userDrawn="1"/>
        </p:nvSpPr>
        <p:spPr>
          <a:xfrm>
            <a:off x="10968039" y="6572250"/>
            <a:ext cx="2743200" cy="192882"/>
          </a:xfrm>
          <a:prstGeom prst="rect">
            <a:avLst/>
          </a:prstGeom>
        </p:spPr>
        <p:txBody>
          <a:bodyPr/>
          <a:lstStyle>
            <a:defPPr>
              <a:defRPr lang="en-US"/>
            </a:defPPr>
            <a:lvl1pPr marL="0" algn="r" defTabSz="914400" rtl="0" eaLnBrk="1" latinLnBrk="0" hangingPunct="1">
              <a:defRPr sz="700" b="0" i="0" kern="1200">
                <a:solidFill>
                  <a:schemeClr val="tx1"/>
                </a:solidFill>
                <a:latin typeface="Sora Light" pitchFamily="2" charset="0"/>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Overpass" pitchFamily="2" charset="77"/>
              </a:rPr>
              <a:t>ENERGIA</a:t>
            </a:r>
          </a:p>
        </p:txBody>
      </p:sp>
    </p:spTree>
    <p:extLst>
      <p:ext uri="{BB962C8B-B14F-4D97-AF65-F5344CB8AC3E}">
        <p14:creationId xmlns:p14="http://schemas.microsoft.com/office/powerpoint/2010/main" val="1086556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2" name="Shape 9"/>
          <p:cNvSpPr>
            <a:spLocks noGrp="1"/>
          </p:cNvSpPr>
          <p:nvPr>
            <p:ph type="sldNum" sz="quarter" idx="10"/>
          </p:nvPr>
        </p:nvSpPr>
        <p:spPr>
          <a:ln/>
        </p:spPr>
        <p:txBody>
          <a:bodyPr/>
          <a:lstStyle>
            <a:lvl1pPr>
              <a:defRPr/>
            </a:lvl1pPr>
          </a:lstStyle>
          <a:p>
            <a:pPr>
              <a:defRPr/>
            </a:pPr>
            <a:fld id="{8B8DBD00-E715-428A-8DDA-72B8E63DD569}" type="slidenum">
              <a:rPr/>
              <a:pPr>
                <a:defRPr/>
              </a:pPr>
              <a:t>‹#›</a:t>
            </a:fld>
            <a:endParaRPr/>
          </a:p>
        </p:txBody>
      </p:sp>
    </p:spTree>
    <p:extLst>
      <p:ext uri="{BB962C8B-B14F-4D97-AF65-F5344CB8AC3E}">
        <p14:creationId xmlns:p14="http://schemas.microsoft.com/office/powerpoint/2010/main" val="256318304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E3FF2C-491A-3346-B399-1E3642187263}"/>
              </a:ext>
            </a:extLst>
          </p:cNvPr>
          <p:cNvSpPr>
            <a:spLocks noGrp="1"/>
          </p:cNvSpPr>
          <p:nvPr>
            <p:ph type="dt" sz="half" idx="10"/>
          </p:nvPr>
        </p:nvSpPr>
        <p:spPr/>
        <p:txBody>
          <a:bodyPr/>
          <a:lstStyle/>
          <a:p>
            <a:fld id="{1DD4670C-0E1D-7545-AA7B-3B38543C7FBC}" type="datetime1">
              <a:rPr lang="en-SG" smtClean="0"/>
              <a:t>20/12/2023</a:t>
            </a:fld>
            <a:endParaRPr lang="en-US"/>
          </a:p>
        </p:txBody>
      </p:sp>
      <p:sp>
        <p:nvSpPr>
          <p:cNvPr id="5" name="Footer Placeholder 4">
            <a:extLst>
              <a:ext uri="{FF2B5EF4-FFF2-40B4-BE49-F238E27FC236}">
                <a16:creationId xmlns:a16="http://schemas.microsoft.com/office/drawing/2014/main" id="{AF042354-EC8E-9F4D-8ECE-84AF1335D057}"/>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5A3A9B6E-225F-5849-8984-F7B0D6C91379}"/>
              </a:ext>
            </a:extLst>
          </p:cNvPr>
          <p:cNvSpPr>
            <a:spLocks noGrp="1"/>
          </p:cNvSpPr>
          <p:nvPr>
            <p:ph type="sldNum" sz="quarter" idx="12"/>
          </p:nvPr>
        </p:nvSpPr>
        <p:spPr>
          <a:xfrm>
            <a:off x="9139239" y="6572250"/>
            <a:ext cx="2743200" cy="192882"/>
          </a:xfrm>
          <a:prstGeom prst="rect">
            <a:avLst/>
          </a:prstGeom>
        </p:spPr>
        <p:txBody>
          <a:bodyPr/>
          <a:lstStyle>
            <a:lvl1pPr>
              <a:defRPr sz="600" b="0" i="0">
                <a:latin typeface="Sora Light" pitchFamily="2" charset="0"/>
                <a:cs typeface="Sora Light" pitchFamily="2" charset="0"/>
              </a:defRPr>
            </a:lvl1pPr>
          </a:lstStyle>
          <a:p>
            <a:fld id="{7A4E4A6B-B347-4FEC-A0A4-993BB969345F}" type="slidenum">
              <a:rPr lang="en-US" smtClean="0"/>
              <a:pPr/>
              <a:t>‹#›</a:t>
            </a:fld>
            <a:endParaRPr lang="en-US" dirty="0"/>
          </a:p>
        </p:txBody>
      </p:sp>
      <p:sp>
        <p:nvSpPr>
          <p:cNvPr id="8" name="Slide Number Placeholder 3">
            <a:extLst>
              <a:ext uri="{FF2B5EF4-FFF2-40B4-BE49-F238E27FC236}">
                <a16:creationId xmlns:a16="http://schemas.microsoft.com/office/drawing/2014/main" id="{2F051069-7C0B-794C-A5A1-249051D4D1AB}"/>
              </a:ext>
            </a:extLst>
          </p:cNvPr>
          <p:cNvSpPr txBox="1">
            <a:spLocks/>
          </p:cNvSpPr>
          <p:nvPr userDrawn="1"/>
        </p:nvSpPr>
        <p:spPr>
          <a:xfrm>
            <a:off x="10968039" y="6572250"/>
            <a:ext cx="2743200" cy="192882"/>
          </a:xfrm>
          <a:prstGeom prst="rect">
            <a:avLst/>
          </a:prstGeom>
        </p:spPr>
        <p:txBody>
          <a:bodyPr/>
          <a:lstStyle>
            <a:defPPr>
              <a:defRPr lang="en-US"/>
            </a:defPPr>
            <a:lvl1pPr marL="0" algn="r" defTabSz="914400" rtl="0" eaLnBrk="1" latinLnBrk="0" hangingPunct="1">
              <a:defRPr sz="700" b="0" i="0" kern="1200">
                <a:solidFill>
                  <a:schemeClr val="tx1"/>
                </a:solidFill>
                <a:latin typeface="Sora Light" pitchFamily="2" charset="0"/>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Overpass" pitchFamily="2" charset="77"/>
              </a:rPr>
              <a:t>ENERGIA</a:t>
            </a:r>
          </a:p>
        </p:txBody>
      </p:sp>
    </p:spTree>
    <p:extLst>
      <p:ext uri="{BB962C8B-B14F-4D97-AF65-F5344CB8AC3E}">
        <p14:creationId xmlns:p14="http://schemas.microsoft.com/office/powerpoint/2010/main" val="1776595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E3FF2C-491A-3346-B399-1E3642187263}"/>
              </a:ext>
            </a:extLst>
          </p:cNvPr>
          <p:cNvSpPr>
            <a:spLocks noGrp="1"/>
          </p:cNvSpPr>
          <p:nvPr>
            <p:ph type="dt" sz="half" idx="10"/>
          </p:nvPr>
        </p:nvSpPr>
        <p:spPr/>
        <p:txBody>
          <a:bodyPr/>
          <a:lstStyle/>
          <a:p>
            <a:fld id="{1DD4670C-0E1D-7545-AA7B-3B38543C7FBC}" type="datetime1">
              <a:rPr lang="en-SG" smtClean="0"/>
              <a:t>20/12/2023</a:t>
            </a:fld>
            <a:endParaRPr lang="en-US"/>
          </a:p>
        </p:txBody>
      </p:sp>
      <p:sp>
        <p:nvSpPr>
          <p:cNvPr id="5" name="Footer Placeholder 4">
            <a:extLst>
              <a:ext uri="{FF2B5EF4-FFF2-40B4-BE49-F238E27FC236}">
                <a16:creationId xmlns:a16="http://schemas.microsoft.com/office/drawing/2014/main" id="{AF042354-EC8E-9F4D-8ECE-84AF1335D057}"/>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5A3A9B6E-225F-5849-8984-F7B0D6C91379}"/>
              </a:ext>
            </a:extLst>
          </p:cNvPr>
          <p:cNvSpPr>
            <a:spLocks noGrp="1"/>
          </p:cNvSpPr>
          <p:nvPr>
            <p:ph type="sldNum" sz="quarter" idx="12"/>
          </p:nvPr>
        </p:nvSpPr>
        <p:spPr>
          <a:xfrm>
            <a:off x="9139239" y="6572250"/>
            <a:ext cx="2743200" cy="192882"/>
          </a:xfrm>
          <a:prstGeom prst="rect">
            <a:avLst/>
          </a:prstGeom>
        </p:spPr>
        <p:txBody>
          <a:bodyPr/>
          <a:lstStyle>
            <a:lvl1pPr>
              <a:defRPr sz="600" b="0" i="0">
                <a:latin typeface="Sora Light" pitchFamily="2" charset="0"/>
                <a:cs typeface="Sora Light" pitchFamily="2" charset="0"/>
              </a:defRPr>
            </a:lvl1pPr>
          </a:lstStyle>
          <a:p>
            <a:fld id="{7A4E4A6B-B347-4FEC-A0A4-993BB969345F}" type="slidenum">
              <a:rPr lang="en-US" smtClean="0"/>
              <a:pPr/>
              <a:t>‹#›</a:t>
            </a:fld>
            <a:endParaRPr lang="en-US" dirty="0"/>
          </a:p>
        </p:txBody>
      </p:sp>
      <p:sp>
        <p:nvSpPr>
          <p:cNvPr id="8" name="Slide Number Placeholder 3">
            <a:extLst>
              <a:ext uri="{FF2B5EF4-FFF2-40B4-BE49-F238E27FC236}">
                <a16:creationId xmlns:a16="http://schemas.microsoft.com/office/drawing/2014/main" id="{2F051069-7C0B-794C-A5A1-249051D4D1AB}"/>
              </a:ext>
            </a:extLst>
          </p:cNvPr>
          <p:cNvSpPr txBox="1">
            <a:spLocks/>
          </p:cNvSpPr>
          <p:nvPr userDrawn="1"/>
        </p:nvSpPr>
        <p:spPr>
          <a:xfrm>
            <a:off x="10968039" y="6572250"/>
            <a:ext cx="2743200" cy="192882"/>
          </a:xfrm>
          <a:prstGeom prst="rect">
            <a:avLst/>
          </a:prstGeom>
        </p:spPr>
        <p:txBody>
          <a:bodyPr/>
          <a:lstStyle>
            <a:defPPr>
              <a:defRPr lang="en-US"/>
            </a:defPPr>
            <a:lvl1pPr marL="0" algn="r" defTabSz="914400" rtl="0" eaLnBrk="1" latinLnBrk="0" hangingPunct="1">
              <a:defRPr sz="700" b="0" i="0" kern="1200">
                <a:solidFill>
                  <a:schemeClr val="tx1"/>
                </a:solidFill>
                <a:latin typeface="Sora Light" pitchFamily="2" charset="0"/>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Overpass" pitchFamily="2" charset="77"/>
              </a:rPr>
              <a:t>ENERGIA</a:t>
            </a:r>
          </a:p>
        </p:txBody>
      </p:sp>
    </p:spTree>
    <p:extLst>
      <p:ext uri="{BB962C8B-B14F-4D97-AF65-F5344CB8AC3E}">
        <p14:creationId xmlns:p14="http://schemas.microsoft.com/office/powerpoint/2010/main" val="1905989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E3FF2C-491A-3346-B399-1E3642187263}"/>
              </a:ext>
            </a:extLst>
          </p:cNvPr>
          <p:cNvSpPr>
            <a:spLocks noGrp="1"/>
          </p:cNvSpPr>
          <p:nvPr>
            <p:ph type="dt" sz="half" idx="10"/>
          </p:nvPr>
        </p:nvSpPr>
        <p:spPr/>
        <p:txBody>
          <a:bodyPr/>
          <a:lstStyle/>
          <a:p>
            <a:fld id="{1DD4670C-0E1D-7545-AA7B-3B38543C7FBC}" type="datetime1">
              <a:rPr lang="en-SG" smtClean="0"/>
              <a:t>20/12/2023</a:t>
            </a:fld>
            <a:endParaRPr lang="en-US"/>
          </a:p>
        </p:txBody>
      </p:sp>
      <p:sp>
        <p:nvSpPr>
          <p:cNvPr id="5" name="Footer Placeholder 4">
            <a:extLst>
              <a:ext uri="{FF2B5EF4-FFF2-40B4-BE49-F238E27FC236}">
                <a16:creationId xmlns:a16="http://schemas.microsoft.com/office/drawing/2014/main" id="{AF042354-EC8E-9F4D-8ECE-84AF1335D057}"/>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5A3A9B6E-225F-5849-8984-F7B0D6C91379}"/>
              </a:ext>
            </a:extLst>
          </p:cNvPr>
          <p:cNvSpPr>
            <a:spLocks noGrp="1"/>
          </p:cNvSpPr>
          <p:nvPr>
            <p:ph type="sldNum" sz="quarter" idx="12"/>
          </p:nvPr>
        </p:nvSpPr>
        <p:spPr>
          <a:xfrm>
            <a:off x="9139239" y="6572250"/>
            <a:ext cx="2743200" cy="192882"/>
          </a:xfrm>
          <a:prstGeom prst="rect">
            <a:avLst/>
          </a:prstGeom>
        </p:spPr>
        <p:txBody>
          <a:bodyPr/>
          <a:lstStyle>
            <a:lvl1pPr>
              <a:defRPr sz="600" b="0" i="0">
                <a:latin typeface="Sora Light" pitchFamily="2" charset="0"/>
                <a:cs typeface="Sora Light" pitchFamily="2" charset="0"/>
              </a:defRPr>
            </a:lvl1pPr>
          </a:lstStyle>
          <a:p>
            <a:fld id="{7A4E4A6B-B347-4FEC-A0A4-993BB969345F}" type="slidenum">
              <a:rPr lang="en-US" smtClean="0"/>
              <a:pPr/>
              <a:t>‹#›</a:t>
            </a:fld>
            <a:endParaRPr lang="en-US" dirty="0"/>
          </a:p>
        </p:txBody>
      </p:sp>
      <p:sp>
        <p:nvSpPr>
          <p:cNvPr id="8" name="Slide Number Placeholder 3">
            <a:extLst>
              <a:ext uri="{FF2B5EF4-FFF2-40B4-BE49-F238E27FC236}">
                <a16:creationId xmlns:a16="http://schemas.microsoft.com/office/drawing/2014/main" id="{2F051069-7C0B-794C-A5A1-249051D4D1AB}"/>
              </a:ext>
            </a:extLst>
          </p:cNvPr>
          <p:cNvSpPr txBox="1">
            <a:spLocks/>
          </p:cNvSpPr>
          <p:nvPr userDrawn="1"/>
        </p:nvSpPr>
        <p:spPr>
          <a:xfrm>
            <a:off x="10968039" y="6572250"/>
            <a:ext cx="2743200" cy="192882"/>
          </a:xfrm>
          <a:prstGeom prst="rect">
            <a:avLst/>
          </a:prstGeom>
        </p:spPr>
        <p:txBody>
          <a:bodyPr/>
          <a:lstStyle>
            <a:defPPr>
              <a:defRPr lang="en-US"/>
            </a:defPPr>
            <a:lvl1pPr marL="0" algn="r" defTabSz="914400" rtl="0" eaLnBrk="1" latinLnBrk="0" hangingPunct="1">
              <a:defRPr sz="700" b="0" i="0" kern="1200">
                <a:solidFill>
                  <a:schemeClr val="tx1"/>
                </a:solidFill>
                <a:latin typeface="Sora Light" pitchFamily="2" charset="0"/>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Overpass" pitchFamily="2" charset="77"/>
              </a:rPr>
              <a:t>ENERGIA</a:t>
            </a:r>
          </a:p>
        </p:txBody>
      </p:sp>
    </p:spTree>
    <p:extLst>
      <p:ext uri="{BB962C8B-B14F-4D97-AF65-F5344CB8AC3E}">
        <p14:creationId xmlns:p14="http://schemas.microsoft.com/office/powerpoint/2010/main" val="1744502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E3FF2C-491A-3346-B399-1E3642187263}"/>
              </a:ext>
            </a:extLst>
          </p:cNvPr>
          <p:cNvSpPr>
            <a:spLocks noGrp="1"/>
          </p:cNvSpPr>
          <p:nvPr>
            <p:ph type="dt" sz="half" idx="10"/>
          </p:nvPr>
        </p:nvSpPr>
        <p:spPr/>
        <p:txBody>
          <a:bodyPr/>
          <a:lstStyle/>
          <a:p>
            <a:fld id="{1DD4670C-0E1D-7545-AA7B-3B38543C7FBC}" type="datetime1">
              <a:rPr lang="en-SG" smtClean="0"/>
              <a:t>20/12/2023</a:t>
            </a:fld>
            <a:endParaRPr lang="en-US"/>
          </a:p>
        </p:txBody>
      </p:sp>
      <p:sp>
        <p:nvSpPr>
          <p:cNvPr id="5" name="Footer Placeholder 4">
            <a:extLst>
              <a:ext uri="{FF2B5EF4-FFF2-40B4-BE49-F238E27FC236}">
                <a16:creationId xmlns:a16="http://schemas.microsoft.com/office/drawing/2014/main" id="{AF042354-EC8E-9F4D-8ECE-84AF1335D057}"/>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5A3A9B6E-225F-5849-8984-F7B0D6C91379}"/>
              </a:ext>
            </a:extLst>
          </p:cNvPr>
          <p:cNvSpPr>
            <a:spLocks noGrp="1"/>
          </p:cNvSpPr>
          <p:nvPr>
            <p:ph type="sldNum" sz="quarter" idx="12"/>
          </p:nvPr>
        </p:nvSpPr>
        <p:spPr>
          <a:xfrm>
            <a:off x="9139239" y="6572250"/>
            <a:ext cx="2743200" cy="192882"/>
          </a:xfrm>
          <a:prstGeom prst="rect">
            <a:avLst/>
          </a:prstGeom>
        </p:spPr>
        <p:txBody>
          <a:bodyPr/>
          <a:lstStyle>
            <a:lvl1pPr>
              <a:defRPr sz="600" b="0" i="0">
                <a:latin typeface="Sora Light" pitchFamily="2" charset="0"/>
                <a:cs typeface="Sora Light" pitchFamily="2" charset="0"/>
              </a:defRPr>
            </a:lvl1pPr>
          </a:lstStyle>
          <a:p>
            <a:fld id="{7A4E4A6B-B347-4FEC-A0A4-993BB969345F}" type="slidenum">
              <a:rPr lang="en-US" smtClean="0"/>
              <a:pPr/>
              <a:t>‹#›</a:t>
            </a:fld>
            <a:endParaRPr lang="en-US" dirty="0"/>
          </a:p>
        </p:txBody>
      </p:sp>
      <p:sp>
        <p:nvSpPr>
          <p:cNvPr id="8" name="Slide Number Placeholder 3">
            <a:extLst>
              <a:ext uri="{FF2B5EF4-FFF2-40B4-BE49-F238E27FC236}">
                <a16:creationId xmlns:a16="http://schemas.microsoft.com/office/drawing/2014/main" id="{2F051069-7C0B-794C-A5A1-249051D4D1AB}"/>
              </a:ext>
            </a:extLst>
          </p:cNvPr>
          <p:cNvSpPr txBox="1">
            <a:spLocks/>
          </p:cNvSpPr>
          <p:nvPr userDrawn="1"/>
        </p:nvSpPr>
        <p:spPr>
          <a:xfrm>
            <a:off x="10968039" y="6572250"/>
            <a:ext cx="2743200" cy="192882"/>
          </a:xfrm>
          <a:prstGeom prst="rect">
            <a:avLst/>
          </a:prstGeom>
        </p:spPr>
        <p:txBody>
          <a:bodyPr/>
          <a:lstStyle>
            <a:defPPr>
              <a:defRPr lang="en-US"/>
            </a:defPPr>
            <a:lvl1pPr marL="0" algn="r" defTabSz="914400" rtl="0" eaLnBrk="1" latinLnBrk="0" hangingPunct="1">
              <a:defRPr sz="700" b="0" i="0" kern="1200">
                <a:solidFill>
                  <a:schemeClr val="tx1"/>
                </a:solidFill>
                <a:latin typeface="Sora Light" pitchFamily="2" charset="0"/>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Overpass" pitchFamily="2" charset="77"/>
              </a:rPr>
              <a:t>ENERGIA</a:t>
            </a:r>
          </a:p>
        </p:txBody>
      </p:sp>
    </p:spTree>
    <p:extLst>
      <p:ext uri="{BB962C8B-B14F-4D97-AF65-F5344CB8AC3E}">
        <p14:creationId xmlns:p14="http://schemas.microsoft.com/office/powerpoint/2010/main" val="3723613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E3FF2C-491A-3346-B399-1E3642187263}"/>
              </a:ext>
            </a:extLst>
          </p:cNvPr>
          <p:cNvSpPr>
            <a:spLocks noGrp="1"/>
          </p:cNvSpPr>
          <p:nvPr>
            <p:ph type="dt" sz="half" idx="10"/>
          </p:nvPr>
        </p:nvSpPr>
        <p:spPr/>
        <p:txBody>
          <a:bodyPr/>
          <a:lstStyle/>
          <a:p>
            <a:fld id="{1DD4670C-0E1D-7545-AA7B-3B38543C7FBC}" type="datetime1">
              <a:rPr lang="en-SG" smtClean="0"/>
              <a:t>20/12/2023</a:t>
            </a:fld>
            <a:endParaRPr lang="en-US"/>
          </a:p>
        </p:txBody>
      </p:sp>
      <p:sp>
        <p:nvSpPr>
          <p:cNvPr id="5" name="Footer Placeholder 4">
            <a:extLst>
              <a:ext uri="{FF2B5EF4-FFF2-40B4-BE49-F238E27FC236}">
                <a16:creationId xmlns:a16="http://schemas.microsoft.com/office/drawing/2014/main" id="{AF042354-EC8E-9F4D-8ECE-84AF1335D057}"/>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5A3A9B6E-225F-5849-8984-F7B0D6C91379}"/>
              </a:ext>
            </a:extLst>
          </p:cNvPr>
          <p:cNvSpPr>
            <a:spLocks noGrp="1"/>
          </p:cNvSpPr>
          <p:nvPr>
            <p:ph type="sldNum" sz="quarter" idx="12"/>
          </p:nvPr>
        </p:nvSpPr>
        <p:spPr>
          <a:xfrm>
            <a:off x="9139239" y="6572250"/>
            <a:ext cx="2743200" cy="192882"/>
          </a:xfrm>
          <a:prstGeom prst="rect">
            <a:avLst/>
          </a:prstGeom>
        </p:spPr>
        <p:txBody>
          <a:bodyPr/>
          <a:lstStyle>
            <a:lvl1pPr>
              <a:defRPr sz="600" b="0" i="0">
                <a:latin typeface="Sora Light" pitchFamily="2" charset="0"/>
                <a:cs typeface="Sora Light" pitchFamily="2" charset="0"/>
              </a:defRPr>
            </a:lvl1pPr>
          </a:lstStyle>
          <a:p>
            <a:fld id="{7A4E4A6B-B347-4FEC-A0A4-993BB969345F}" type="slidenum">
              <a:rPr lang="en-US" smtClean="0"/>
              <a:pPr/>
              <a:t>‹#›</a:t>
            </a:fld>
            <a:endParaRPr lang="en-US" dirty="0"/>
          </a:p>
        </p:txBody>
      </p:sp>
      <p:sp>
        <p:nvSpPr>
          <p:cNvPr id="8" name="Slide Number Placeholder 3">
            <a:extLst>
              <a:ext uri="{FF2B5EF4-FFF2-40B4-BE49-F238E27FC236}">
                <a16:creationId xmlns:a16="http://schemas.microsoft.com/office/drawing/2014/main" id="{2F051069-7C0B-794C-A5A1-249051D4D1AB}"/>
              </a:ext>
            </a:extLst>
          </p:cNvPr>
          <p:cNvSpPr txBox="1">
            <a:spLocks/>
          </p:cNvSpPr>
          <p:nvPr userDrawn="1"/>
        </p:nvSpPr>
        <p:spPr>
          <a:xfrm>
            <a:off x="10968039" y="6572250"/>
            <a:ext cx="2743200" cy="192882"/>
          </a:xfrm>
          <a:prstGeom prst="rect">
            <a:avLst/>
          </a:prstGeom>
        </p:spPr>
        <p:txBody>
          <a:bodyPr/>
          <a:lstStyle>
            <a:defPPr>
              <a:defRPr lang="en-US"/>
            </a:defPPr>
            <a:lvl1pPr marL="0" algn="r" defTabSz="914400" rtl="0" eaLnBrk="1" latinLnBrk="0" hangingPunct="1">
              <a:defRPr sz="700" b="0" i="0" kern="1200">
                <a:solidFill>
                  <a:schemeClr val="tx1"/>
                </a:solidFill>
                <a:latin typeface="Sora Light" pitchFamily="2" charset="0"/>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Overpass" pitchFamily="2" charset="77"/>
              </a:rPr>
              <a:t>ENERGIA</a:t>
            </a:r>
          </a:p>
        </p:txBody>
      </p:sp>
    </p:spTree>
    <p:extLst>
      <p:ext uri="{BB962C8B-B14F-4D97-AF65-F5344CB8AC3E}">
        <p14:creationId xmlns:p14="http://schemas.microsoft.com/office/powerpoint/2010/main" val="1091872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E3FF2C-491A-3346-B399-1E3642187263}"/>
              </a:ext>
            </a:extLst>
          </p:cNvPr>
          <p:cNvSpPr>
            <a:spLocks noGrp="1"/>
          </p:cNvSpPr>
          <p:nvPr>
            <p:ph type="dt" sz="half" idx="10"/>
          </p:nvPr>
        </p:nvSpPr>
        <p:spPr/>
        <p:txBody>
          <a:bodyPr/>
          <a:lstStyle/>
          <a:p>
            <a:fld id="{1DD4670C-0E1D-7545-AA7B-3B38543C7FBC}" type="datetime1">
              <a:rPr lang="en-SG" smtClean="0"/>
              <a:t>20/12/2023</a:t>
            </a:fld>
            <a:endParaRPr lang="en-US"/>
          </a:p>
        </p:txBody>
      </p:sp>
      <p:sp>
        <p:nvSpPr>
          <p:cNvPr id="5" name="Footer Placeholder 4">
            <a:extLst>
              <a:ext uri="{FF2B5EF4-FFF2-40B4-BE49-F238E27FC236}">
                <a16:creationId xmlns:a16="http://schemas.microsoft.com/office/drawing/2014/main" id="{AF042354-EC8E-9F4D-8ECE-84AF1335D057}"/>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5A3A9B6E-225F-5849-8984-F7B0D6C91379}"/>
              </a:ext>
            </a:extLst>
          </p:cNvPr>
          <p:cNvSpPr>
            <a:spLocks noGrp="1"/>
          </p:cNvSpPr>
          <p:nvPr>
            <p:ph type="sldNum" sz="quarter" idx="12"/>
          </p:nvPr>
        </p:nvSpPr>
        <p:spPr>
          <a:xfrm>
            <a:off x="9139239" y="6572250"/>
            <a:ext cx="2743200" cy="192882"/>
          </a:xfrm>
          <a:prstGeom prst="rect">
            <a:avLst/>
          </a:prstGeom>
        </p:spPr>
        <p:txBody>
          <a:bodyPr/>
          <a:lstStyle>
            <a:lvl1pPr>
              <a:defRPr sz="600" b="0" i="0">
                <a:latin typeface="Sora Light" pitchFamily="2" charset="0"/>
                <a:cs typeface="Sora Light" pitchFamily="2" charset="0"/>
              </a:defRPr>
            </a:lvl1pPr>
          </a:lstStyle>
          <a:p>
            <a:fld id="{7A4E4A6B-B347-4FEC-A0A4-993BB969345F}" type="slidenum">
              <a:rPr lang="en-US" smtClean="0"/>
              <a:pPr/>
              <a:t>‹#›</a:t>
            </a:fld>
            <a:endParaRPr lang="en-US" dirty="0"/>
          </a:p>
        </p:txBody>
      </p:sp>
      <p:sp>
        <p:nvSpPr>
          <p:cNvPr id="8" name="Slide Number Placeholder 3">
            <a:extLst>
              <a:ext uri="{FF2B5EF4-FFF2-40B4-BE49-F238E27FC236}">
                <a16:creationId xmlns:a16="http://schemas.microsoft.com/office/drawing/2014/main" id="{2F051069-7C0B-794C-A5A1-249051D4D1AB}"/>
              </a:ext>
            </a:extLst>
          </p:cNvPr>
          <p:cNvSpPr txBox="1">
            <a:spLocks/>
          </p:cNvSpPr>
          <p:nvPr userDrawn="1"/>
        </p:nvSpPr>
        <p:spPr>
          <a:xfrm>
            <a:off x="10968039" y="6572250"/>
            <a:ext cx="2743200" cy="192882"/>
          </a:xfrm>
          <a:prstGeom prst="rect">
            <a:avLst/>
          </a:prstGeom>
        </p:spPr>
        <p:txBody>
          <a:bodyPr/>
          <a:lstStyle>
            <a:defPPr>
              <a:defRPr lang="en-US"/>
            </a:defPPr>
            <a:lvl1pPr marL="0" algn="r" defTabSz="914400" rtl="0" eaLnBrk="1" latinLnBrk="0" hangingPunct="1">
              <a:defRPr sz="700" b="0" i="0" kern="1200">
                <a:solidFill>
                  <a:schemeClr val="tx1"/>
                </a:solidFill>
                <a:latin typeface="Sora Light" pitchFamily="2" charset="0"/>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Overpass" pitchFamily="2" charset="77"/>
              </a:rPr>
              <a:t>ENERGIA</a:t>
            </a:r>
          </a:p>
        </p:txBody>
      </p:sp>
    </p:spTree>
    <p:extLst>
      <p:ext uri="{BB962C8B-B14F-4D97-AF65-F5344CB8AC3E}">
        <p14:creationId xmlns:p14="http://schemas.microsoft.com/office/powerpoint/2010/main" val="3840780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645A9DA2-F948-42DF-8868-00B7476C0044}" type="datetimeFigureOut">
              <a:rPr lang="en-SG" smtClean="0"/>
              <a:t>20/12/2023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2A5A3E3-BC73-4A86-BD5D-6A518EFCCC31}" type="slidenum">
              <a:rPr lang="en-SG" smtClean="0"/>
              <a:t>‹#›</a:t>
            </a:fld>
            <a:endParaRPr lang="en-SG"/>
          </a:p>
        </p:txBody>
      </p:sp>
    </p:spTree>
    <p:extLst>
      <p:ext uri="{BB962C8B-B14F-4D97-AF65-F5344CB8AC3E}">
        <p14:creationId xmlns:p14="http://schemas.microsoft.com/office/powerpoint/2010/main" val="1560695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E3FF2C-491A-3346-B399-1E3642187263}"/>
              </a:ext>
            </a:extLst>
          </p:cNvPr>
          <p:cNvSpPr>
            <a:spLocks noGrp="1"/>
          </p:cNvSpPr>
          <p:nvPr>
            <p:ph type="dt" sz="half" idx="10"/>
          </p:nvPr>
        </p:nvSpPr>
        <p:spPr/>
        <p:txBody>
          <a:bodyPr/>
          <a:lstStyle/>
          <a:p>
            <a:fld id="{1DD4670C-0E1D-7545-AA7B-3B38543C7FBC}" type="datetime1">
              <a:rPr lang="en-SG" smtClean="0"/>
              <a:t>20/12/2023</a:t>
            </a:fld>
            <a:endParaRPr lang="en-US"/>
          </a:p>
        </p:txBody>
      </p:sp>
      <p:sp>
        <p:nvSpPr>
          <p:cNvPr id="5" name="Footer Placeholder 4">
            <a:extLst>
              <a:ext uri="{FF2B5EF4-FFF2-40B4-BE49-F238E27FC236}">
                <a16:creationId xmlns:a16="http://schemas.microsoft.com/office/drawing/2014/main" id="{AF042354-EC8E-9F4D-8ECE-84AF1335D057}"/>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5A3A9B6E-225F-5849-8984-F7B0D6C91379}"/>
              </a:ext>
            </a:extLst>
          </p:cNvPr>
          <p:cNvSpPr>
            <a:spLocks noGrp="1"/>
          </p:cNvSpPr>
          <p:nvPr>
            <p:ph type="sldNum" sz="quarter" idx="12"/>
          </p:nvPr>
        </p:nvSpPr>
        <p:spPr>
          <a:xfrm>
            <a:off x="9139239" y="6572250"/>
            <a:ext cx="2743200" cy="192882"/>
          </a:xfrm>
          <a:prstGeom prst="rect">
            <a:avLst/>
          </a:prstGeom>
        </p:spPr>
        <p:txBody>
          <a:bodyPr/>
          <a:lstStyle>
            <a:lvl1pPr>
              <a:defRPr sz="600" b="0" i="0">
                <a:latin typeface="Sora Light" pitchFamily="2" charset="0"/>
                <a:cs typeface="Sora Light" pitchFamily="2" charset="0"/>
              </a:defRPr>
            </a:lvl1pPr>
          </a:lstStyle>
          <a:p>
            <a:fld id="{7A4E4A6B-B347-4FEC-A0A4-993BB969345F}" type="slidenum">
              <a:rPr lang="en-US" smtClean="0"/>
              <a:pPr/>
              <a:t>‹#›</a:t>
            </a:fld>
            <a:endParaRPr lang="en-US" dirty="0"/>
          </a:p>
        </p:txBody>
      </p:sp>
      <p:sp>
        <p:nvSpPr>
          <p:cNvPr id="8" name="Slide Number Placeholder 3">
            <a:extLst>
              <a:ext uri="{FF2B5EF4-FFF2-40B4-BE49-F238E27FC236}">
                <a16:creationId xmlns:a16="http://schemas.microsoft.com/office/drawing/2014/main" id="{2F051069-7C0B-794C-A5A1-249051D4D1AB}"/>
              </a:ext>
            </a:extLst>
          </p:cNvPr>
          <p:cNvSpPr txBox="1">
            <a:spLocks/>
          </p:cNvSpPr>
          <p:nvPr userDrawn="1"/>
        </p:nvSpPr>
        <p:spPr>
          <a:xfrm>
            <a:off x="10968039" y="6572250"/>
            <a:ext cx="2743200" cy="192882"/>
          </a:xfrm>
          <a:prstGeom prst="rect">
            <a:avLst/>
          </a:prstGeom>
        </p:spPr>
        <p:txBody>
          <a:bodyPr/>
          <a:lstStyle>
            <a:defPPr>
              <a:defRPr lang="en-US"/>
            </a:defPPr>
            <a:lvl1pPr marL="0" algn="r" defTabSz="914400" rtl="0" eaLnBrk="1" latinLnBrk="0" hangingPunct="1">
              <a:defRPr sz="700" b="0" i="0" kern="1200">
                <a:solidFill>
                  <a:schemeClr val="tx1"/>
                </a:solidFill>
                <a:latin typeface="Sora Light" pitchFamily="2" charset="0"/>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Overpass" pitchFamily="2" charset="77"/>
              </a:rPr>
              <a:t>ENERGIA</a:t>
            </a:r>
          </a:p>
        </p:txBody>
      </p:sp>
    </p:spTree>
    <p:extLst>
      <p:ext uri="{BB962C8B-B14F-4D97-AF65-F5344CB8AC3E}">
        <p14:creationId xmlns:p14="http://schemas.microsoft.com/office/powerpoint/2010/main" val="1175908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E3FF2C-491A-3346-B399-1E3642187263}"/>
              </a:ext>
            </a:extLst>
          </p:cNvPr>
          <p:cNvSpPr>
            <a:spLocks noGrp="1"/>
          </p:cNvSpPr>
          <p:nvPr>
            <p:ph type="dt" sz="half" idx="10"/>
          </p:nvPr>
        </p:nvSpPr>
        <p:spPr/>
        <p:txBody>
          <a:bodyPr/>
          <a:lstStyle/>
          <a:p>
            <a:fld id="{1DD4670C-0E1D-7545-AA7B-3B38543C7FBC}" type="datetime1">
              <a:rPr lang="en-SG" smtClean="0"/>
              <a:t>20/12/2023</a:t>
            </a:fld>
            <a:endParaRPr lang="en-US"/>
          </a:p>
        </p:txBody>
      </p:sp>
      <p:sp>
        <p:nvSpPr>
          <p:cNvPr id="5" name="Footer Placeholder 4">
            <a:extLst>
              <a:ext uri="{FF2B5EF4-FFF2-40B4-BE49-F238E27FC236}">
                <a16:creationId xmlns:a16="http://schemas.microsoft.com/office/drawing/2014/main" id="{AF042354-EC8E-9F4D-8ECE-84AF1335D057}"/>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5A3A9B6E-225F-5849-8984-F7B0D6C91379}"/>
              </a:ext>
            </a:extLst>
          </p:cNvPr>
          <p:cNvSpPr>
            <a:spLocks noGrp="1"/>
          </p:cNvSpPr>
          <p:nvPr>
            <p:ph type="sldNum" sz="quarter" idx="12"/>
          </p:nvPr>
        </p:nvSpPr>
        <p:spPr>
          <a:xfrm>
            <a:off x="9139239" y="6572250"/>
            <a:ext cx="2743200" cy="192882"/>
          </a:xfrm>
          <a:prstGeom prst="rect">
            <a:avLst/>
          </a:prstGeom>
        </p:spPr>
        <p:txBody>
          <a:bodyPr/>
          <a:lstStyle>
            <a:lvl1pPr>
              <a:defRPr sz="600" b="0" i="0">
                <a:latin typeface="Sora Light" pitchFamily="2" charset="0"/>
                <a:cs typeface="Sora Light" pitchFamily="2" charset="0"/>
              </a:defRPr>
            </a:lvl1pPr>
          </a:lstStyle>
          <a:p>
            <a:fld id="{7A4E4A6B-B347-4FEC-A0A4-993BB969345F}" type="slidenum">
              <a:rPr lang="en-US" smtClean="0"/>
              <a:pPr/>
              <a:t>‹#›</a:t>
            </a:fld>
            <a:endParaRPr lang="en-US" dirty="0"/>
          </a:p>
        </p:txBody>
      </p:sp>
      <p:sp>
        <p:nvSpPr>
          <p:cNvPr id="8" name="Slide Number Placeholder 3">
            <a:extLst>
              <a:ext uri="{FF2B5EF4-FFF2-40B4-BE49-F238E27FC236}">
                <a16:creationId xmlns:a16="http://schemas.microsoft.com/office/drawing/2014/main" id="{2F051069-7C0B-794C-A5A1-249051D4D1AB}"/>
              </a:ext>
            </a:extLst>
          </p:cNvPr>
          <p:cNvSpPr txBox="1">
            <a:spLocks/>
          </p:cNvSpPr>
          <p:nvPr userDrawn="1"/>
        </p:nvSpPr>
        <p:spPr>
          <a:xfrm>
            <a:off x="10968039" y="6572250"/>
            <a:ext cx="2743200" cy="192882"/>
          </a:xfrm>
          <a:prstGeom prst="rect">
            <a:avLst/>
          </a:prstGeom>
        </p:spPr>
        <p:txBody>
          <a:bodyPr/>
          <a:lstStyle>
            <a:defPPr>
              <a:defRPr lang="en-US"/>
            </a:defPPr>
            <a:lvl1pPr marL="0" algn="r" defTabSz="914400" rtl="0" eaLnBrk="1" latinLnBrk="0" hangingPunct="1">
              <a:defRPr sz="700" b="0" i="0" kern="1200">
                <a:solidFill>
                  <a:schemeClr val="tx1"/>
                </a:solidFill>
                <a:latin typeface="Sora Light" pitchFamily="2" charset="0"/>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Overpass" pitchFamily="2" charset="77"/>
              </a:rPr>
              <a:t>ENERGIA</a:t>
            </a:r>
          </a:p>
        </p:txBody>
      </p:sp>
    </p:spTree>
    <p:extLst>
      <p:ext uri="{BB962C8B-B14F-4D97-AF65-F5344CB8AC3E}">
        <p14:creationId xmlns:p14="http://schemas.microsoft.com/office/powerpoint/2010/main" val="1109975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E3FF2C-491A-3346-B399-1E3642187263}"/>
              </a:ext>
            </a:extLst>
          </p:cNvPr>
          <p:cNvSpPr>
            <a:spLocks noGrp="1"/>
          </p:cNvSpPr>
          <p:nvPr>
            <p:ph type="dt" sz="half" idx="10"/>
          </p:nvPr>
        </p:nvSpPr>
        <p:spPr/>
        <p:txBody>
          <a:bodyPr/>
          <a:lstStyle/>
          <a:p>
            <a:fld id="{1DD4670C-0E1D-7545-AA7B-3B38543C7FBC}" type="datetime1">
              <a:rPr lang="en-SG" smtClean="0"/>
              <a:t>20/12/2023</a:t>
            </a:fld>
            <a:endParaRPr lang="en-US"/>
          </a:p>
        </p:txBody>
      </p:sp>
      <p:sp>
        <p:nvSpPr>
          <p:cNvPr id="5" name="Footer Placeholder 4">
            <a:extLst>
              <a:ext uri="{FF2B5EF4-FFF2-40B4-BE49-F238E27FC236}">
                <a16:creationId xmlns:a16="http://schemas.microsoft.com/office/drawing/2014/main" id="{AF042354-EC8E-9F4D-8ECE-84AF1335D057}"/>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5A3A9B6E-225F-5849-8984-F7B0D6C91379}"/>
              </a:ext>
            </a:extLst>
          </p:cNvPr>
          <p:cNvSpPr>
            <a:spLocks noGrp="1"/>
          </p:cNvSpPr>
          <p:nvPr>
            <p:ph type="sldNum" sz="quarter" idx="12"/>
          </p:nvPr>
        </p:nvSpPr>
        <p:spPr>
          <a:xfrm>
            <a:off x="9139239" y="6572250"/>
            <a:ext cx="2743200" cy="192882"/>
          </a:xfrm>
          <a:prstGeom prst="rect">
            <a:avLst/>
          </a:prstGeom>
        </p:spPr>
        <p:txBody>
          <a:bodyPr/>
          <a:lstStyle>
            <a:lvl1pPr>
              <a:defRPr sz="600" b="0" i="0">
                <a:latin typeface="Sora Light" pitchFamily="2" charset="0"/>
                <a:cs typeface="Sora Light" pitchFamily="2" charset="0"/>
              </a:defRPr>
            </a:lvl1pPr>
          </a:lstStyle>
          <a:p>
            <a:fld id="{7A4E4A6B-B347-4FEC-A0A4-993BB969345F}" type="slidenum">
              <a:rPr lang="en-US" smtClean="0"/>
              <a:pPr/>
              <a:t>‹#›</a:t>
            </a:fld>
            <a:endParaRPr lang="en-US" dirty="0"/>
          </a:p>
        </p:txBody>
      </p:sp>
      <p:sp>
        <p:nvSpPr>
          <p:cNvPr id="8" name="Slide Number Placeholder 3">
            <a:extLst>
              <a:ext uri="{FF2B5EF4-FFF2-40B4-BE49-F238E27FC236}">
                <a16:creationId xmlns:a16="http://schemas.microsoft.com/office/drawing/2014/main" id="{2F051069-7C0B-794C-A5A1-249051D4D1AB}"/>
              </a:ext>
            </a:extLst>
          </p:cNvPr>
          <p:cNvSpPr txBox="1">
            <a:spLocks/>
          </p:cNvSpPr>
          <p:nvPr userDrawn="1"/>
        </p:nvSpPr>
        <p:spPr>
          <a:xfrm>
            <a:off x="10968039" y="6572250"/>
            <a:ext cx="2743200" cy="192882"/>
          </a:xfrm>
          <a:prstGeom prst="rect">
            <a:avLst/>
          </a:prstGeom>
        </p:spPr>
        <p:txBody>
          <a:bodyPr/>
          <a:lstStyle>
            <a:defPPr>
              <a:defRPr lang="en-US"/>
            </a:defPPr>
            <a:lvl1pPr marL="0" algn="r" defTabSz="914400" rtl="0" eaLnBrk="1" latinLnBrk="0" hangingPunct="1">
              <a:defRPr sz="700" b="0" i="0" kern="1200">
                <a:solidFill>
                  <a:schemeClr val="tx1"/>
                </a:solidFill>
                <a:latin typeface="Sora Light" pitchFamily="2" charset="0"/>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Overpass" pitchFamily="2" charset="77"/>
              </a:rPr>
              <a:t>ENERGIA</a:t>
            </a:r>
          </a:p>
        </p:txBody>
      </p:sp>
    </p:spTree>
    <p:extLst>
      <p:ext uri="{BB962C8B-B14F-4D97-AF65-F5344CB8AC3E}">
        <p14:creationId xmlns:p14="http://schemas.microsoft.com/office/powerpoint/2010/main" val="3126551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E3FF2C-491A-3346-B399-1E3642187263}"/>
              </a:ext>
            </a:extLst>
          </p:cNvPr>
          <p:cNvSpPr>
            <a:spLocks noGrp="1"/>
          </p:cNvSpPr>
          <p:nvPr>
            <p:ph type="dt" sz="half" idx="10"/>
          </p:nvPr>
        </p:nvSpPr>
        <p:spPr/>
        <p:txBody>
          <a:bodyPr/>
          <a:lstStyle/>
          <a:p>
            <a:fld id="{1DD4670C-0E1D-7545-AA7B-3B38543C7FBC}" type="datetime1">
              <a:rPr lang="en-SG" smtClean="0"/>
              <a:t>20/12/2023</a:t>
            </a:fld>
            <a:endParaRPr lang="en-US"/>
          </a:p>
        </p:txBody>
      </p:sp>
      <p:sp>
        <p:nvSpPr>
          <p:cNvPr id="5" name="Footer Placeholder 4">
            <a:extLst>
              <a:ext uri="{FF2B5EF4-FFF2-40B4-BE49-F238E27FC236}">
                <a16:creationId xmlns:a16="http://schemas.microsoft.com/office/drawing/2014/main" id="{AF042354-EC8E-9F4D-8ECE-84AF1335D057}"/>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5A3A9B6E-225F-5849-8984-F7B0D6C91379}"/>
              </a:ext>
            </a:extLst>
          </p:cNvPr>
          <p:cNvSpPr>
            <a:spLocks noGrp="1"/>
          </p:cNvSpPr>
          <p:nvPr>
            <p:ph type="sldNum" sz="quarter" idx="12"/>
          </p:nvPr>
        </p:nvSpPr>
        <p:spPr>
          <a:xfrm>
            <a:off x="9139239" y="6572250"/>
            <a:ext cx="2743200" cy="192882"/>
          </a:xfrm>
          <a:prstGeom prst="rect">
            <a:avLst/>
          </a:prstGeom>
        </p:spPr>
        <p:txBody>
          <a:bodyPr/>
          <a:lstStyle>
            <a:lvl1pPr>
              <a:defRPr sz="600" b="0" i="0">
                <a:latin typeface="Sora Light" pitchFamily="2" charset="0"/>
                <a:cs typeface="Sora Light" pitchFamily="2" charset="0"/>
              </a:defRPr>
            </a:lvl1pPr>
          </a:lstStyle>
          <a:p>
            <a:fld id="{7A4E4A6B-B347-4FEC-A0A4-993BB969345F}" type="slidenum">
              <a:rPr lang="en-US" smtClean="0"/>
              <a:pPr/>
              <a:t>‹#›</a:t>
            </a:fld>
            <a:endParaRPr lang="en-US" dirty="0"/>
          </a:p>
        </p:txBody>
      </p:sp>
      <p:sp>
        <p:nvSpPr>
          <p:cNvPr id="8" name="Slide Number Placeholder 3">
            <a:extLst>
              <a:ext uri="{FF2B5EF4-FFF2-40B4-BE49-F238E27FC236}">
                <a16:creationId xmlns:a16="http://schemas.microsoft.com/office/drawing/2014/main" id="{2F051069-7C0B-794C-A5A1-249051D4D1AB}"/>
              </a:ext>
            </a:extLst>
          </p:cNvPr>
          <p:cNvSpPr txBox="1">
            <a:spLocks/>
          </p:cNvSpPr>
          <p:nvPr userDrawn="1"/>
        </p:nvSpPr>
        <p:spPr>
          <a:xfrm>
            <a:off x="10968039" y="6572250"/>
            <a:ext cx="2743200" cy="192882"/>
          </a:xfrm>
          <a:prstGeom prst="rect">
            <a:avLst/>
          </a:prstGeom>
        </p:spPr>
        <p:txBody>
          <a:bodyPr/>
          <a:lstStyle>
            <a:defPPr>
              <a:defRPr lang="en-US"/>
            </a:defPPr>
            <a:lvl1pPr marL="0" algn="r" defTabSz="914400" rtl="0" eaLnBrk="1" latinLnBrk="0" hangingPunct="1">
              <a:defRPr sz="700" b="0" i="0" kern="1200">
                <a:solidFill>
                  <a:schemeClr val="tx1"/>
                </a:solidFill>
                <a:latin typeface="Sora Light" pitchFamily="2" charset="0"/>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Overpass" pitchFamily="2" charset="77"/>
              </a:rPr>
              <a:t>ENERGIA</a:t>
            </a:r>
          </a:p>
        </p:txBody>
      </p:sp>
    </p:spTree>
    <p:extLst>
      <p:ext uri="{BB962C8B-B14F-4D97-AF65-F5344CB8AC3E}">
        <p14:creationId xmlns:p14="http://schemas.microsoft.com/office/powerpoint/2010/main" val="2590898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E3FF2C-491A-3346-B399-1E3642187263}"/>
              </a:ext>
            </a:extLst>
          </p:cNvPr>
          <p:cNvSpPr>
            <a:spLocks noGrp="1"/>
          </p:cNvSpPr>
          <p:nvPr>
            <p:ph type="dt" sz="half" idx="10"/>
          </p:nvPr>
        </p:nvSpPr>
        <p:spPr/>
        <p:txBody>
          <a:bodyPr/>
          <a:lstStyle/>
          <a:p>
            <a:fld id="{1DD4670C-0E1D-7545-AA7B-3B38543C7FBC}" type="datetime1">
              <a:rPr lang="en-SG" smtClean="0"/>
              <a:t>20/12/2023</a:t>
            </a:fld>
            <a:endParaRPr lang="en-US"/>
          </a:p>
        </p:txBody>
      </p:sp>
      <p:sp>
        <p:nvSpPr>
          <p:cNvPr id="5" name="Footer Placeholder 4">
            <a:extLst>
              <a:ext uri="{FF2B5EF4-FFF2-40B4-BE49-F238E27FC236}">
                <a16:creationId xmlns:a16="http://schemas.microsoft.com/office/drawing/2014/main" id="{AF042354-EC8E-9F4D-8ECE-84AF1335D057}"/>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5A3A9B6E-225F-5849-8984-F7B0D6C91379}"/>
              </a:ext>
            </a:extLst>
          </p:cNvPr>
          <p:cNvSpPr>
            <a:spLocks noGrp="1"/>
          </p:cNvSpPr>
          <p:nvPr>
            <p:ph type="sldNum" sz="quarter" idx="12"/>
          </p:nvPr>
        </p:nvSpPr>
        <p:spPr>
          <a:xfrm>
            <a:off x="9139239" y="6572250"/>
            <a:ext cx="2743200" cy="192882"/>
          </a:xfrm>
          <a:prstGeom prst="rect">
            <a:avLst/>
          </a:prstGeom>
        </p:spPr>
        <p:txBody>
          <a:bodyPr/>
          <a:lstStyle>
            <a:lvl1pPr>
              <a:defRPr sz="600" b="0" i="0">
                <a:latin typeface="Sora Light" pitchFamily="2" charset="0"/>
                <a:cs typeface="Sora Light" pitchFamily="2" charset="0"/>
              </a:defRPr>
            </a:lvl1pPr>
          </a:lstStyle>
          <a:p>
            <a:fld id="{7A4E4A6B-B347-4FEC-A0A4-993BB969345F}" type="slidenum">
              <a:rPr lang="en-US" smtClean="0"/>
              <a:pPr/>
              <a:t>‹#›</a:t>
            </a:fld>
            <a:endParaRPr lang="en-US" dirty="0"/>
          </a:p>
        </p:txBody>
      </p:sp>
      <p:sp>
        <p:nvSpPr>
          <p:cNvPr id="8" name="Slide Number Placeholder 3">
            <a:extLst>
              <a:ext uri="{FF2B5EF4-FFF2-40B4-BE49-F238E27FC236}">
                <a16:creationId xmlns:a16="http://schemas.microsoft.com/office/drawing/2014/main" id="{2F051069-7C0B-794C-A5A1-249051D4D1AB}"/>
              </a:ext>
            </a:extLst>
          </p:cNvPr>
          <p:cNvSpPr txBox="1">
            <a:spLocks/>
          </p:cNvSpPr>
          <p:nvPr userDrawn="1"/>
        </p:nvSpPr>
        <p:spPr>
          <a:xfrm>
            <a:off x="10968039" y="6572250"/>
            <a:ext cx="2743200" cy="192882"/>
          </a:xfrm>
          <a:prstGeom prst="rect">
            <a:avLst/>
          </a:prstGeom>
        </p:spPr>
        <p:txBody>
          <a:bodyPr/>
          <a:lstStyle>
            <a:defPPr>
              <a:defRPr lang="en-US"/>
            </a:defPPr>
            <a:lvl1pPr marL="0" algn="r" defTabSz="914400" rtl="0" eaLnBrk="1" latinLnBrk="0" hangingPunct="1">
              <a:defRPr sz="700" b="0" i="0" kern="1200">
                <a:solidFill>
                  <a:schemeClr val="tx1"/>
                </a:solidFill>
                <a:latin typeface="Sora Light" pitchFamily="2" charset="0"/>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Overpass" pitchFamily="2" charset="77"/>
              </a:rPr>
              <a:t>ENERGIA</a:t>
            </a:r>
          </a:p>
        </p:txBody>
      </p:sp>
    </p:spTree>
    <p:extLst>
      <p:ext uri="{BB962C8B-B14F-4D97-AF65-F5344CB8AC3E}">
        <p14:creationId xmlns:p14="http://schemas.microsoft.com/office/powerpoint/2010/main" val="749015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E3FF2C-491A-3346-B399-1E3642187263}"/>
              </a:ext>
            </a:extLst>
          </p:cNvPr>
          <p:cNvSpPr>
            <a:spLocks noGrp="1"/>
          </p:cNvSpPr>
          <p:nvPr>
            <p:ph type="dt" sz="half" idx="10"/>
          </p:nvPr>
        </p:nvSpPr>
        <p:spPr/>
        <p:txBody>
          <a:bodyPr/>
          <a:lstStyle/>
          <a:p>
            <a:fld id="{1DD4670C-0E1D-7545-AA7B-3B38543C7FBC}" type="datetime1">
              <a:rPr lang="en-SG" smtClean="0"/>
              <a:t>20/12/2023</a:t>
            </a:fld>
            <a:endParaRPr lang="en-US"/>
          </a:p>
        </p:txBody>
      </p:sp>
      <p:sp>
        <p:nvSpPr>
          <p:cNvPr id="5" name="Footer Placeholder 4">
            <a:extLst>
              <a:ext uri="{FF2B5EF4-FFF2-40B4-BE49-F238E27FC236}">
                <a16:creationId xmlns:a16="http://schemas.microsoft.com/office/drawing/2014/main" id="{AF042354-EC8E-9F4D-8ECE-84AF1335D057}"/>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5A3A9B6E-225F-5849-8984-F7B0D6C91379}"/>
              </a:ext>
            </a:extLst>
          </p:cNvPr>
          <p:cNvSpPr>
            <a:spLocks noGrp="1"/>
          </p:cNvSpPr>
          <p:nvPr>
            <p:ph type="sldNum" sz="quarter" idx="12"/>
          </p:nvPr>
        </p:nvSpPr>
        <p:spPr>
          <a:xfrm>
            <a:off x="9139239" y="6572250"/>
            <a:ext cx="2743200" cy="192882"/>
          </a:xfrm>
          <a:prstGeom prst="rect">
            <a:avLst/>
          </a:prstGeom>
        </p:spPr>
        <p:txBody>
          <a:bodyPr/>
          <a:lstStyle>
            <a:lvl1pPr>
              <a:defRPr sz="600" b="0" i="0">
                <a:latin typeface="Sora Light" pitchFamily="2" charset="0"/>
                <a:cs typeface="Sora Light" pitchFamily="2" charset="0"/>
              </a:defRPr>
            </a:lvl1pPr>
          </a:lstStyle>
          <a:p>
            <a:fld id="{7A4E4A6B-B347-4FEC-A0A4-993BB969345F}" type="slidenum">
              <a:rPr lang="en-US" smtClean="0"/>
              <a:pPr/>
              <a:t>‹#›</a:t>
            </a:fld>
            <a:endParaRPr lang="en-US" dirty="0"/>
          </a:p>
        </p:txBody>
      </p:sp>
      <p:sp>
        <p:nvSpPr>
          <p:cNvPr id="8" name="Slide Number Placeholder 3">
            <a:extLst>
              <a:ext uri="{FF2B5EF4-FFF2-40B4-BE49-F238E27FC236}">
                <a16:creationId xmlns:a16="http://schemas.microsoft.com/office/drawing/2014/main" id="{2F051069-7C0B-794C-A5A1-249051D4D1AB}"/>
              </a:ext>
            </a:extLst>
          </p:cNvPr>
          <p:cNvSpPr txBox="1">
            <a:spLocks/>
          </p:cNvSpPr>
          <p:nvPr userDrawn="1"/>
        </p:nvSpPr>
        <p:spPr>
          <a:xfrm>
            <a:off x="10968039" y="6572250"/>
            <a:ext cx="2743200" cy="192882"/>
          </a:xfrm>
          <a:prstGeom prst="rect">
            <a:avLst/>
          </a:prstGeom>
        </p:spPr>
        <p:txBody>
          <a:bodyPr/>
          <a:lstStyle>
            <a:defPPr>
              <a:defRPr lang="en-US"/>
            </a:defPPr>
            <a:lvl1pPr marL="0" algn="r" defTabSz="914400" rtl="0" eaLnBrk="1" latinLnBrk="0" hangingPunct="1">
              <a:defRPr sz="700" b="0" i="0" kern="1200">
                <a:solidFill>
                  <a:schemeClr val="tx1"/>
                </a:solidFill>
                <a:latin typeface="Sora Light" pitchFamily="2" charset="0"/>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Overpass" pitchFamily="2" charset="77"/>
              </a:rPr>
              <a:t>ENERGIA</a:t>
            </a:r>
          </a:p>
        </p:txBody>
      </p:sp>
    </p:spTree>
    <p:extLst>
      <p:ext uri="{BB962C8B-B14F-4D97-AF65-F5344CB8AC3E}">
        <p14:creationId xmlns:p14="http://schemas.microsoft.com/office/powerpoint/2010/main" val="514535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E3FF2C-491A-3346-B399-1E3642187263}"/>
              </a:ext>
            </a:extLst>
          </p:cNvPr>
          <p:cNvSpPr>
            <a:spLocks noGrp="1"/>
          </p:cNvSpPr>
          <p:nvPr>
            <p:ph type="dt" sz="half" idx="10"/>
          </p:nvPr>
        </p:nvSpPr>
        <p:spPr/>
        <p:txBody>
          <a:bodyPr/>
          <a:lstStyle/>
          <a:p>
            <a:fld id="{1DD4670C-0E1D-7545-AA7B-3B38543C7FBC}" type="datetime1">
              <a:rPr lang="en-SG" smtClean="0"/>
              <a:t>20/12/2023</a:t>
            </a:fld>
            <a:endParaRPr lang="en-US"/>
          </a:p>
        </p:txBody>
      </p:sp>
      <p:sp>
        <p:nvSpPr>
          <p:cNvPr id="5" name="Footer Placeholder 4">
            <a:extLst>
              <a:ext uri="{FF2B5EF4-FFF2-40B4-BE49-F238E27FC236}">
                <a16:creationId xmlns:a16="http://schemas.microsoft.com/office/drawing/2014/main" id="{AF042354-EC8E-9F4D-8ECE-84AF1335D057}"/>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5A3A9B6E-225F-5849-8984-F7B0D6C91379}"/>
              </a:ext>
            </a:extLst>
          </p:cNvPr>
          <p:cNvSpPr>
            <a:spLocks noGrp="1"/>
          </p:cNvSpPr>
          <p:nvPr>
            <p:ph type="sldNum" sz="quarter" idx="12"/>
          </p:nvPr>
        </p:nvSpPr>
        <p:spPr>
          <a:xfrm>
            <a:off x="9139239" y="6572250"/>
            <a:ext cx="2743200" cy="192882"/>
          </a:xfrm>
          <a:prstGeom prst="rect">
            <a:avLst/>
          </a:prstGeom>
        </p:spPr>
        <p:txBody>
          <a:bodyPr/>
          <a:lstStyle>
            <a:lvl1pPr>
              <a:defRPr sz="600" b="0" i="0">
                <a:latin typeface="Sora Light" pitchFamily="2" charset="0"/>
                <a:cs typeface="Sora Light" pitchFamily="2" charset="0"/>
              </a:defRPr>
            </a:lvl1pPr>
          </a:lstStyle>
          <a:p>
            <a:fld id="{7A4E4A6B-B347-4FEC-A0A4-993BB969345F}" type="slidenum">
              <a:rPr lang="en-US" smtClean="0"/>
              <a:pPr/>
              <a:t>‹#›</a:t>
            </a:fld>
            <a:endParaRPr lang="en-US" dirty="0"/>
          </a:p>
        </p:txBody>
      </p:sp>
      <p:sp>
        <p:nvSpPr>
          <p:cNvPr id="8" name="Slide Number Placeholder 3">
            <a:extLst>
              <a:ext uri="{FF2B5EF4-FFF2-40B4-BE49-F238E27FC236}">
                <a16:creationId xmlns:a16="http://schemas.microsoft.com/office/drawing/2014/main" id="{2F051069-7C0B-794C-A5A1-249051D4D1AB}"/>
              </a:ext>
            </a:extLst>
          </p:cNvPr>
          <p:cNvSpPr txBox="1">
            <a:spLocks/>
          </p:cNvSpPr>
          <p:nvPr userDrawn="1"/>
        </p:nvSpPr>
        <p:spPr>
          <a:xfrm>
            <a:off x="10968039" y="6572250"/>
            <a:ext cx="2743200" cy="192882"/>
          </a:xfrm>
          <a:prstGeom prst="rect">
            <a:avLst/>
          </a:prstGeom>
        </p:spPr>
        <p:txBody>
          <a:bodyPr/>
          <a:lstStyle>
            <a:defPPr>
              <a:defRPr lang="en-US"/>
            </a:defPPr>
            <a:lvl1pPr marL="0" algn="r" defTabSz="914400" rtl="0" eaLnBrk="1" latinLnBrk="0" hangingPunct="1">
              <a:defRPr sz="700" b="0" i="0" kern="1200">
                <a:solidFill>
                  <a:schemeClr val="tx1"/>
                </a:solidFill>
                <a:latin typeface="Sora Light" pitchFamily="2" charset="0"/>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Overpass" pitchFamily="2" charset="77"/>
              </a:rPr>
              <a:t>ENERGIA</a:t>
            </a:r>
          </a:p>
        </p:txBody>
      </p:sp>
    </p:spTree>
    <p:extLst>
      <p:ext uri="{BB962C8B-B14F-4D97-AF65-F5344CB8AC3E}">
        <p14:creationId xmlns:p14="http://schemas.microsoft.com/office/powerpoint/2010/main" val="3853117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FE3FF2C-491A-3346-B399-1E3642187263}"/>
              </a:ext>
            </a:extLst>
          </p:cNvPr>
          <p:cNvSpPr>
            <a:spLocks noGrp="1"/>
          </p:cNvSpPr>
          <p:nvPr>
            <p:ph type="dt" sz="half" idx="10"/>
          </p:nvPr>
        </p:nvSpPr>
        <p:spPr/>
        <p:txBody>
          <a:bodyPr/>
          <a:lstStyle/>
          <a:p>
            <a:fld id="{1DD4670C-0E1D-7545-AA7B-3B38543C7FBC}" type="datetime1">
              <a:rPr lang="en-SG" smtClean="0"/>
              <a:t>20/12/2023</a:t>
            </a:fld>
            <a:endParaRPr lang="en-US"/>
          </a:p>
        </p:txBody>
      </p:sp>
      <p:sp>
        <p:nvSpPr>
          <p:cNvPr id="5" name="Footer Placeholder 4">
            <a:extLst>
              <a:ext uri="{FF2B5EF4-FFF2-40B4-BE49-F238E27FC236}">
                <a16:creationId xmlns:a16="http://schemas.microsoft.com/office/drawing/2014/main" id="{AF042354-EC8E-9F4D-8ECE-84AF1335D057}"/>
              </a:ext>
            </a:extLst>
          </p:cNvPr>
          <p:cNvSpPr>
            <a:spLocks noGrp="1"/>
          </p:cNvSpPr>
          <p:nvPr>
            <p:ph type="ftr" sz="quarter" idx="11"/>
          </p:nvPr>
        </p:nvSpPr>
        <p:spPr/>
        <p:txBody>
          <a:bodyPr/>
          <a:lstStyle/>
          <a:p>
            <a:endParaRPr lang="en-US"/>
          </a:p>
        </p:txBody>
      </p:sp>
      <p:sp>
        <p:nvSpPr>
          <p:cNvPr id="7" name="Slide Number Placeholder 3">
            <a:extLst>
              <a:ext uri="{FF2B5EF4-FFF2-40B4-BE49-F238E27FC236}">
                <a16:creationId xmlns:a16="http://schemas.microsoft.com/office/drawing/2014/main" id="{5A3A9B6E-225F-5849-8984-F7B0D6C91379}"/>
              </a:ext>
            </a:extLst>
          </p:cNvPr>
          <p:cNvSpPr>
            <a:spLocks noGrp="1"/>
          </p:cNvSpPr>
          <p:nvPr>
            <p:ph type="sldNum" sz="quarter" idx="12"/>
          </p:nvPr>
        </p:nvSpPr>
        <p:spPr>
          <a:xfrm>
            <a:off x="9139239" y="6572250"/>
            <a:ext cx="2743200" cy="192882"/>
          </a:xfrm>
          <a:prstGeom prst="rect">
            <a:avLst/>
          </a:prstGeom>
        </p:spPr>
        <p:txBody>
          <a:bodyPr/>
          <a:lstStyle>
            <a:lvl1pPr>
              <a:defRPr sz="600" b="0" i="0">
                <a:latin typeface="Sora Light" pitchFamily="2" charset="0"/>
                <a:cs typeface="Sora Light" pitchFamily="2" charset="0"/>
              </a:defRPr>
            </a:lvl1pPr>
          </a:lstStyle>
          <a:p>
            <a:fld id="{7A4E4A6B-B347-4FEC-A0A4-993BB969345F}" type="slidenum">
              <a:rPr lang="en-US" smtClean="0"/>
              <a:pPr/>
              <a:t>‹#›</a:t>
            </a:fld>
            <a:endParaRPr lang="en-US" dirty="0"/>
          </a:p>
        </p:txBody>
      </p:sp>
      <p:sp>
        <p:nvSpPr>
          <p:cNvPr id="8" name="Slide Number Placeholder 3">
            <a:extLst>
              <a:ext uri="{FF2B5EF4-FFF2-40B4-BE49-F238E27FC236}">
                <a16:creationId xmlns:a16="http://schemas.microsoft.com/office/drawing/2014/main" id="{2F051069-7C0B-794C-A5A1-249051D4D1AB}"/>
              </a:ext>
            </a:extLst>
          </p:cNvPr>
          <p:cNvSpPr txBox="1">
            <a:spLocks/>
          </p:cNvSpPr>
          <p:nvPr userDrawn="1"/>
        </p:nvSpPr>
        <p:spPr>
          <a:xfrm>
            <a:off x="10968039" y="6572250"/>
            <a:ext cx="2743200" cy="192882"/>
          </a:xfrm>
          <a:prstGeom prst="rect">
            <a:avLst/>
          </a:prstGeom>
        </p:spPr>
        <p:txBody>
          <a:bodyPr/>
          <a:lstStyle>
            <a:defPPr>
              <a:defRPr lang="en-US"/>
            </a:defPPr>
            <a:lvl1pPr marL="0" algn="r" defTabSz="914400" rtl="0" eaLnBrk="1" latinLnBrk="0" hangingPunct="1">
              <a:defRPr sz="700" b="0" i="0" kern="1200">
                <a:solidFill>
                  <a:schemeClr val="tx1"/>
                </a:solidFill>
                <a:latin typeface="Sora Light" pitchFamily="2" charset="0"/>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Overpass" pitchFamily="2" charset="77"/>
              </a:rPr>
              <a:t>ENERGIA</a:t>
            </a:r>
          </a:p>
        </p:txBody>
      </p:sp>
    </p:spTree>
    <p:extLst>
      <p:ext uri="{BB962C8B-B14F-4D97-AF65-F5344CB8AC3E}">
        <p14:creationId xmlns:p14="http://schemas.microsoft.com/office/powerpoint/2010/main" val="3668102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5A9DA2-F948-42DF-8868-00B7476C0044}" type="datetimeFigureOut">
              <a:rPr lang="en-SG" smtClean="0"/>
              <a:t>20/12/2023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92A5A3E3-BC73-4A86-BD5D-6A518EFCCC31}" type="slidenum">
              <a:rPr lang="en-SG" smtClean="0"/>
              <a:t>‹#›</a:t>
            </a:fld>
            <a:endParaRPr lang="en-SG"/>
          </a:p>
        </p:txBody>
      </p:sp>
    </p:spTree>
    <p:extLst>
      <p:ext uri="{BB962C8B-B14F-4D97-AF65-F5344CB8AC3E}">
        <p14:creationId xmlns:p14="http://schemas.microsoft.com/office/powerpoint/2010/main" val="4124468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p>
            <a:fld id="{645A9DA2-F948-42DF-8868-00B7476C0044}" type="datetimeFigureOut">
              <a:rPr lang="en-SG" smtClean="0"/>
              <a:t>20/12/2023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92A5A3E3-BC73-4A86-BD5D-6A518EFCCC31}" type="slidenum">
              <a:rPr lang="en-SG" smtClean="0"/>
              <a:t>‹#›</a:t>
            </a:fld>
            <a:endParaRPr lang="en-SG"/>
          </a:p>
        </p:txBody>
      </p:sp>
    </p:spTree>
    <p:extLst>
      <p:ext uri="{BB962C8B-B14F-4D97-AF65-F5344CB8AC3E}">
        <p14:creationId xmlns:p14="http://schemas.microsoft.com/office/powerpoint/2010/main" val="24559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p>
            <a:fld id="{645A9DA2-F948-42DF-8868-00B7476C0044}" type="datetimeFigureOut">
              <a:rPr lang="en-SG" smtClean="0"/>
              <a:t>20/12/2023</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92A5A3E3-BC73-4A86-BD5D-6A518EFCCC31}" type="slidenum">
              <a:rPr lang="en-SG" smtClean="0"/>
              <a:t>‹#›</a:t>
            </a:fld>
            <a:endParaRPr lang="en-SG"/>
          </a:p>
        </p:txBody>
      </p:sp>
    </p:spTree>
    <p:extLst>
      <p:ext uri="{BB962C8B-B14F-4D97-AF65-F5344CB8AC3E}">
        <p14:creationId xmlns:p14="http://schemas.microsoft.com/office/powerpoint/2010/main" val="86319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645A9DA2-F948-42DF-8868-00B7476C0044}" type="datetimeFigureOut">
              <a:rPr lang="en-SG" smtClean="0"/>
              <a:t>20/12/2023</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92A5A3E3-BC73-4A86-BD5D-6A518EFCCC31}" type="slidenum">
              <a:rPr lang="en-SG" smtClean="0"/>
              <a:t>‹#›</a:t>
            </a:fld>
            <a:endParaRPr lang="en-SG"/>
          </a:p>
        </p:txBody>
      </p:sp>
    </p:spTree>
    <p:extLst>
      <p:ext uri="{BB962C8B-B14F-4D97-AF65-F5344CB8AC3E}">
        <p14:creationId xmlns:p14="http://schemas.microsoft.com/office/powerpoint/2010/main" val="1421250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5A9DA2-F948-42DF-8868-00B7476C0044}" type="datetimeFigureOut">
              <a:rPr lang="en-SG" smtClean="0"/>
              <a:t>20/12/2023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92A5A3E3-BC73-4A86-BD5D-6A518EFCCC31}" type="slidenum">
              <a:rPr lang="en-SG" smtClean="0"/>
              <a:t>‹#›</a:t>
            </a:fld>
            <a:endParaRPr lang="en-SG"/>
          </a:p>
        </p:txBody>
      </p:sp>
    </p:spTree>
    <p:extLst>
      <p:ext uri="{BB962C8B-B14F-4D97-AF65-F5344CB8AC3E}">
        <p14:creationId xmlns:p14="http://schemas.microsoft.com/office/powerpoint/2010/main" val="1130519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5A9DA2-F948-42DF-8868-00B7476C0044}" type="datetimeFigureOut">
              <a:rPr lang="en-SG" smtClean="0"/>
              <a:t>20/12/2023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92A5A3E3-BC73-4A86-BD5D-6A518EFCCC31}" type="slidenum">
              <a:rPr lang="en-SG" smtClean="0"/>
              <a:t>‹#›</a:t>
            </a:fld>
            <a:endParaRPr lang="en-SG"/>
          </a:p>
        </p:txBody>
      </p:sp>
    </p:spTree>
    <p:extLst>
      <p:ext uri="{BB962C8B-B14F-4D97-AF65-F5344CB8AC3E}">
        <p14:creationId xmlns:p14="http://schemas.microsoft.com/office/powerpoint/2010/main" val="4181753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5A9DA2-F948-42DF-8868-00B7476C0044}" type="datetimeFigureOut">
              <a:rPr lang="en-SG" smtClean="0"/>
              <a:t>20/12/2023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92A5A3E3-BC73-4A86-BD5D-6A518EFCCC31}" type="slidenum">
              <a:rPr lang="en-SG" smtClean="0"/>
              <a:t>‹#›</a:t>
            </a:fld>
            <a:endParaRPr lang="en-SG"/>
          </a:p>
        </p:txBody>
      </p:sp>
    </p:spTree>
    <p:extLst>
      <p:ext uri="{BB962C8B-B14F-4D97-AF65-F5344CB8AC3E}">
        <p14:creationId xmlns:p14="http://schemas.microsoft.com/office/powerpoint/2010/main" val="2858459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A9DA2-F948-42DF-8868-00B7476C0044}" type="datetimeFigureOut">
              <a:rPr lang="en-SG" smtClean="0"/>
              <a:t>20/12/2023</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5A3E3-BC73-4A86-BD5D-6A518EFCCC31}" type="slidenum">
              <a:rPr lang="en-SG" smtClean="0"/>
              <a:t>‹#›</a:t>
            </a:fld>
            <a:endParaRPr lang="en-SG"/>
          </a:p>
        </p:txBody>
      </p:sp>
    </p:spTree>
    <p:extLst>
      <p:ext uri="{BB962C8B-B14F-4D97-AF65-F5344CB8AC3E}">
        <p14:creationId xmlns:p14="http://schemas.microsoft.com/office/powerpoint/2010/main" val="3899700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98" r:id="rId24"/>
    <p:sldLayoutId id="2147483702" r:id="rId25"/>
    <p:sldLayoutId id="2147483703" r:id="rId26"/>
    <p:sldLayoutId id="2147483704"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7.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7.xml"/><Relationship Id="rId6" Type="http://schemas.openxmlformats.org/officeDocument/2006/relationships/hyperlink" Target="https://en.wikipedia.org/wiki/West_Germany"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West_Germany" TargetMode="External"/><Relationship Id="rId7" Type="http://schemas.openxmlformats.org/officeDocument/2006/relationships/image" Target="../media/image31.jpeg"/><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45.png"/><Relationship Id="rId7" Type="http://schemas.openxmlformats.org/officeDocument/2006/relationships/hyperlink" Target="https://en.wikipedia.org/wiki/Flag_of_Russia"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1.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7.jp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https://pixabay.com/en/republic-of-korea-korea-flag-1123541/"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8.tif"/><Relationship Id="rId4" Type="http://schemas.openxmlformats.org/officeDocument/2006/relationships/image" Target="../media/image77.tif"/></Relationships>
</file>

<file path=ppt/slides/_rels/slide33.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jpe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jpeg"/><Relationship Id="rId2" Type="http://schemas.openxmlformats.org/officeDocument/2006/relationships/image" Target="../media/image79.png"/><Relationship Id="rId16" Type="http://schemas.openxmlformats.org/officeDocument/2006/relationships/image" Target="../media/image93.png"/><Relationship Id="rId1" Type="http://schemas.openxmlformats.org/officeDocument/2006/relationships/slideLayout" Target="../slideLayouts/slideLayout25.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jpeg"/><Relationship Id="rId15" Type="http://schemas.openxmlformats.org/officeDocument/2006/relationships/image" Target="../media/image9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png"/><Relationship Id="rId1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6.xml"/><Relationship Id="rId5" Type="http://schemas.openxmlformats.org/officeDocument/2006/relationships/image" Target="../media/image99.jpe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2.xml"/><Relationship Id="rId4" Type="http://schemas.openxmlformats.org/officeDocument/2006/relationships/hyperlink" Target="http://pastexpiry.blogspot.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jpeg"/></Relationships>
</file>

<file path=ppt/slides/_rels/slide3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1.jpeg"/><Relationship Id="rId2" Type="http://schemas.openxmlformats.org/officeDocument/2006/relationships/image" Target="../media/image107.jpeg"/><Relationship Id="rId1" Type="http://schemas.openxmlformats.org/officeDocument/2006/relationships/slideLayout" Target="../slideLayouts/slideLayout27.xml"/><Relationship Id="rId6" Type="http://schemas.openxmlformats.org/officeDocument/2006/relationships/image" Target="../media/image110.jpeg"/><Relationship Id="rId5" Type="http://schemas.openxmlformats.org/officeDocument/2006/relationships/image" Target="../media/image109.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1.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1122363"/>
            <a:ext cx="9144000" cy="2387600"/>
          </a:xfrm>
        </p:spPr>
        <p:txBody>
          <a:bodyPr/>
          <a:lstStyle/>
          <a:p>
            <a:endParaRPr lang="en-US"/>
          </a:p>
        </p:txBody>
      </p:sp>
      <p:sp>
        <p:nvSpPr>
          <p:cNvPr id="3" name="Subtitle 2"/>
          <p:cNvSpPr>
            <a:spLocks noGrp="1"/>
          </p:cNvSpPr>
          <p:nvPr>
            <p:ph type="subTitle" idx="4294967295"/>
          </p:nvPr>
        </p:nvSpPr>
        <p:spPr>
          <a:xfrm>
            <a:off x="1524000" y="3602038"/>
            <a:ext cx="9144000" cy="1655762"/>
          </a:xfrm>
        </p:spPr>
        <p:txBody>
          <a:bodyPr/>
          <a:lstStyle/>
          <a:p>
            <a:endParaRPr lang="en-US"/>
          </a:p>
        </p:txBody>
      </p:sp>
      <p:sp>
        <p:nvSpPr>
          <p:cNvPr id="7" name="Slide Number Placeholder 6">
            <a:extLst>
              <a:ext uri="{FF2B5EF4-FFF2-40B4-BE49-F238E27FC236}">
                <a16:creationId xmlns:a16="http://schemas.microsoft.com/office/drawing/2014/main" id="{AF8C3691-DFE5-9743-B83D-91F8B27CCF30}"/>
              </a:ext>
            </a:extLst>
          </p:cNvPr>
          <p:cNvSpPr>
            <a:spLocks noGrp="1"/>
          </p:cNvSpPr>
          <p:nvPr>
            <p:ph type="sldNum" sz="quarter" idx="12"/>
          </p:nvPr>
        </p:nvSpPr>
        <p:spPr/>
        <p:txBody>
          <a:bodyPr/>
          <a:lstStyle/>
          <a:p>
            <a:fld id="{7A4E4A6B-B347-4FEC-A0A4-993BB969345F}" type="slidenum">
              <a:rPr lang="en-US" smtClean="0"/>
              <a:pPr/>
              <a:t>1</a:t>
            </a:fld>
            <a:endParaRPr lang="en-US" dirty="0"/>
          </a:p>
        </p:txBody>
      </p:sp>
      <p:pic>
        <p:nvPicPr>
          <p:cNvPr id="8" name="Picture 7">
            <a:extLst>
              <a:ext uri="{FF2B5EF4-FFF2-40B4-BE49-F238E27FC236}">
                <a16:creationId xmlns:a16="http://schemas.microsoft.com/office/drawing/2014/main" id="{0601FD61-F031-4E7D-8127-E7F7C9F94ACC}"/>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8735341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seabuckthorninsider.com/wp-content/uploads/2012/02/immunit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96200" y="1698171"/>
            <a:ext cx="4106616" cy="41066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91656" y="189489"/>
            <a:ext cx="7356147" cy="1314782"/>
          </a:xfrm>
          <a:ln w="38100">
            <a:solidFill>
              <a:schemeClr val="tx1">
                <a:lumMod val="65000"/>
                <a:lumOff val="35000"/>
              </a:schemeClr>
            </a:solidFill>
          </a:ln>
        </p:spPr>
        <p:txBody>
          <a:bodyPr anchor="ctr" anchorCtr="0">
            <a:normAutofit/>
          </a:bodyPr>
          <a:lstStyle/>
          <a:p>
            <a:pPr algn="ctr"/>
            <a:r>
              <a:rPr lang="en-SG" sz="4639" dirty="0"/>
              <a:t>Improved Immunity</a:t>
            </a:r>
          </a:p>
        </p:txBody>
      </p:sp>
      <p:sp>
        <p:nvSpPr>
          <p:cNvPr id="5" name="TextBox 4"/>
          <p:cNvSpPr txBox="1"/>
          <p:nvPr/>
        </p:nvSpPr>
        <p:spPr>
          <a:xfrm>
            <a:off x="407369" y="1567743"/>
            <a:ext cx="8004113" cy="5261440"/>
          </a:xfrm>
          <a:prstGeom prst="rect">
            <a:avLst/>
          </a:prstGeom>
          <a:noFill/>
        </p:spPr>
        <p:txBody>
          <a:bodyPr wrap="square" rtlCol="0">
            <a:spAutoFit/>
          </a:bodyPr>
          <a:lstStyle/>
          <a:p>
            <a:r>
              <a:rPr lang="en-US" sz="2799" dirty="0"/>
              <a:t>Body is kept Homeostatic like a healthy pot of soil:</a:t>
            </a:r>
          </a:p>
          <a:p>
            <a:endParaRPr lang="en-US" sz="2799" dirty="0"/>
          </a:p>
          <a:p>
            <a:pPr marL="342797" indent="-342797">
              <a:buAutoNum type="arabicPeriod"/>
            </a:pPr>
            <a:r>
              <a:rPr lang="en-US" sz="2799" dirty="0" smtClean="0">
                <a:solidFill>
                  <a:srgbClr val="FF0000"/>
                </a:solidFill>
              </a:rPr>
              <a:t>Enjoy deep </a:t>
            </a:r>
            <a:r>
              <a:rPr lang="en-US" sz="2799" dirty="0">
                <a:solidFill>
                  <a:srgbClr val="FF0000"/>
                </a:solidFill>
              </a:rPr>
              <a:t>quality sleep</a:t>
            </a:r>
          </a:p>
          <a:p>
            <a:pPr marL="342797" indent="-342797">
              <a:buAutoNum type="arabicPeriod"/>
            </a:pPr>
            <a:r>
              <a:rPr lang="en-US" sz="2799" dirty="0">
                <a:solidFill>
                  <a:srgbClr val="FF0000"/>
                </a:solidFill>
              </a:rPr>
              <a:t>Healthy blood pH at 7.36 (alkaline)</a:t>
            </a:r>
          </a:p>
          <a:p>
            <a:pPr marL="342797" indent="-342797">
              <a:buAutoNum type="arabicPeriod"/>
            </a:pPr>
            <a:r>
              <a:rPr lang="en-US" sz="2799" dirty="0">
                <a:solidFill>
                  <a:srgbClr val="FF0000"/>
                </a:solidFill>
              </a:rPr>
              <a:t>Healthy blood cells - well separated and well </a:t>
            </a:r>
            <a:r>
              <a:rPr lang="en-US" sz="2799" dirty="0" smtClean="0">
                <a:solidFill>
                  <a:srgbClr val="FF0000"/>
                </a:solidFill>
              </a:rPr>
              <a:t>oxygenated with healthy energy level</a:t>
            </a:r>
            <a:endParaRPr lang="en-US" sz="2799" dirty="0">
              <a:solidFill>
                <a:srgbClr val="FF0000"/>
              </a:solidFill>
            </a:endParaRPr>
          </a:p>
          <a:p>
            <a:pPr marL="342797" indent="-342797">
              <a:buAutoNum type="arabicPeriod"/>
            </a:pPr>
            <a:r>
              <a:rPr lang="en-US" sz="2799" dirty="0">
                <a:solidFill>
                  <a:srgbClr val="FF0000"/>
                </a:solidFill>
              </a:rPr>
              <a:t>Healthy lymphatic drainage</a:t>
            </a:r>
          </a:p>
          <a:p>
            <a:pPr marL="342797" indent="-342797">
              <a:buAutoNum type="arabicPeriod"/>
            </a:pPr>
            <a:r>
              <a:rPr lang="en-US" sz="2799" dirty="0"/>
              <a:t>Cleanse congested liver with effective liver detox</a:t>
            </a:r>
          </a:p>
          <a:p>
            <a:pPr marL="342797" indent="-342797">
              <a:buAutoNum type="arabicPeriod"/>
            </a:pPr>
            <a:r>
              <a:rPr lang="en-US" sz="2799" dirty="0"/>
              <a:t>Cleanse colon with quality </a:t>
            </a:r>
            <a:r>
              <a:rPr lang="en-US" sz="2799" dirty="0" err="1"/>
              <a:t>fibre</a:t>
            </a:r>
            <a:endParaRPr lang="en-US" sz="2799" dirty="0"/>
          </a:p>
          <a:p>
            <a:pPr marL="342797" indent="-342797">
              <a:buAutoNum type="arabicPeriod"/>
            </a:pPr>
            <a:r>
              <a:rPr lang="en-US" sz="2799" dirty="0"/>
              <a:t>Ensure adequate good bacteria to protect colon</a:t>
            </a:r>
          </a:p>
          <a:p>
            <a:pPr marL="342797" indent="-342797">
              <a:buAutoNum type="arabicPeriod"/>
            </a:pPr>
            <a:r>
              <a:rPr lang="en-US" sz="2799" dirty="0"/>
              <a:t>Adequate nutrients from healthy food</a:t>
            </a:r>
          </a:p>
          <a:p>
            <a:pPr marL="342797" indent="-342797">
              <a:buAutoNum type="arabicPeriod"/>
            </a:pPr>
            <a:r>
              <a:rPr lang="en-US" sz="2799" dirty="0"/>
              <a:t>Adequate hydration with quality water</a:t>
            </a:r>
            <a:endParaRPr lang="en-SG" sz="2799" dirty="0"/>
          </a:p>
        </p:txBody>
      </p:sp>
      <p:pic>
        <p:nvPicPr>
          <p:cNvPr id="6" name="image83.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8408" y="366234"/>
            <a:ext cx="2082014" cy="74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162810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15589" y="579329"/>
            <a:ext cx="7817678" cy="12262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5400" b="1" dirty="0" err="1" smtClean="0">
                <a:latin typeface="Overpass Black" charset="0"/>
                <a:ea typeface="Overpass Black" charset="0"/>
                <a:cs typeface="Overpass Black" charset="0"/>
              </a:rPr>
              <a:t>Energia</a:t>
            </a:r>
            <a:r>
              <a:rPr lang="en-US" sz="5400" b="1" dirty="0" smtClean="0">
                <a:latin typeface="Overpass Black" charset="0"/>
                <a:ea typeface="Overpass Black" charset="0"/>
                <a:cs typeface="Overpass Black" charset="0"/>
              </a:rPr>
              <a:t> </a:t>
            </a:r>
            <a:r>
              <a:rPr lang="en-US" sz="5400" b="1" dirty="0">
                <a:latin typeface="Overpass Black" charset="0"/>
                <a:ea typeface="Overpass Black" charset="0"/>
                <a:cs typeface="Overpass Black" charset="0"/>
              </a:rPr>
              <a:t>T</a:t>
            </a:r>
            <a:r>
              <a:rPr lang="en-US" sz="5400" b="1" dirty="0" smtClean="0">
                <a:latin typeface="Overpass Black" charset="0"/>
                <a:ea typeface="Overpass Black" charset="0"/>
                <a:cs typeface="Overpass Black" charset="0"/>
              </a:rPr>
              <a:t>echnologies</a:t>
            </a:r>
            <a:endParaRPr lang="en-US" sz="5400" b="1" dirty="0">
              <a:latin typeface="Overpass Black" charset="0"/>
              <a:ea typeface="Overpass Black" charset="0"/>
              <a:cs typeface="Overpass Black" charset="0"/>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4470" y="1796695"/>
            <a:ext cx="8616369" cy="4298398"/>
          </a:xfrm>
          <a:prstGeom prst="rect">
            <a:avLst/>
          </a:prstGeom>
        </p:spPr>
      </p:pic>
      <p:sp>
        <p:nvSpPr>
          <p:cNvPr id="5" name="Slide Number Placeholder 4">
            <a:extLst>
              <a:ext uri="{FF2B5EF4-FFF2-40B4-BE49-F238E27FC236}">
                <a16:creationId xmlns:a16="http://schemas.microsoft.com/office/drawing/2014/main" id="{6380805C-47EF-8245-BF10-119CBF64B75A}"/>
              </a:ext>
            </a:extLst>
          </p:cNvPr>
          <p:cNvSpPr>
            <a:spLocks noGrp="1"/>
          </p:cNvSpPr>
          <p:nvPr>
            <p:ph type="sldNum" sz="quarter" idx="12"/>
          </p:nvPr>
        </p:nvSpPr>
        <p:spPr/>
        <p:txBody>
          <a:bodyPr/>
          <a:lstStyle/>
          <a:p>
            <a:fld id="{0A2D4366-C79F-4441-BB5C-336DE142C5A9}" type="slidenum">
              <a:rPr lang="en-US" smtClean="0"/>
              <a:t>11</a:t>
            </a:fld>
            <a:endParaRPr lang="en-US"/>
          </a:p>
        </p:txBody>
      </p:sp>
      <p:sp>
        <p:nvSpPr>
          <p:cNvPr id="6" name="Rectangle 5">
            <a:extLst>
              <a:ext uri="{FF2B5EF4-FFF2-40B4-BE49-F238E27FC236}">
                <a16:creationId xmlns:a16="http://schemas.microsoft.com/office/drawing/2014/main" id="{AE32E64F-C054-48E8-B55B-A806068E3285}"/>
              </a:ext>
            </a:extLst>
          </p:cNvPr>
          <p:cNvSpPr/>
          <p:nvPr/>
        </p:nvSpPr>
        <p:spPr>
          <a:xfrm>
            <a:off x="2347482" y="5005137"/>
            <a:ext cx="2947164" cy="1089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latin typeface="Overpass" panose="00000500000000000000" pitchFamily="2" charset="0"/>
              </a:rPr>
              <a:t>Acugraph Energy Analysis (US Technology)</a:t>
            </a:r>
            <a:endParaRPr lang="en-SG" dirty="0">
              <a:solidFill>
                <a:sysClr val="windowText" lastClr="000000"/>
              </a:solidFill>
              <a:latin typeface="Overpass" panose="00000500000000000000" pitchFamily="2" charset="0"/>
            </a:endParaRPr>
          </a:p>
        </p:txBody>
      </p:sp>
      <p:sp>
        <p:nvSpPr>
          <p:cNvPr id="7" name="Rectangle 6">
            <a:extLst>
              <a:ext uri="{FF2B5EF4-FFF2-40B4-BE49-F238E27FC236}">
                <a16:creationId xmlns:a16="http://schemas.microsoft.com/office/drawing/2014/main" id="{7D187C5F-4336-4DE7-A579-0B0B54EA838C}"/>
              </a:ext>
            </a:extLst>
          </p:cNvPr>
          <p:cNvSpPr/>
          <p:nvPr/>
        </p:nvSpPr>
        <p:spPr>
          <a:xfrm>
            <a:off x="5747657" y="5550115"/>
            <a:ext cx="6035040" cy="765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ysClr val="windowText" lastClr="000000"/>
                </a:solidFill>
                <a:latin typeface="Overpass" panose="00000500000000000000" pitchFamily="2" charset="0"/>
              </a:rPr>
              <a:t>Energia</a:t>
            </a:r>
            <a:r>
              <a:rPr lang="en-US" dirty="0" smtClean="0">
                <a:solidFill>
                  <a:sysClr val="windowText" lastClr="000000"/>
                </a:solidFill>
                <a:latin typeface="Overpass" panose="00000500000000000000" pitchFamily="2" charset="0"/>
              </a:rPr>
              <a:t> Power Therapies</a:t>
            </a:r>
          </a:p>
          <a:p>
            <a:pPr algn="ctr"/>
            <a:r>
              <a:rPr lang="en-US" dirty="0" smtClean="0">
                <a:solidFill>
                  <a:srgbClr val="FF0000"/>
                </a:solidFill>
                <a:latin typeface="Overpass" panose="00000500000000000000" pitchFamily="2" charset="0"/>
              </a:rPr>
              <a:t>(Service Your Body While You Are Still Young &amp; Healthy)</a:t>
            </a:r>
            <a:endParaRPr lang="en-SG" dirty="0">
              <a:solidFill>
                <a:srgbClr val="FF0000"/>
              </a:solidFill>
              <a:latin typeface="Overpass" panose="00000500000000000000" pitchFamily="2" charset="0"/>
            </a:endParaRPr>
          </a:p>
        </p:txBody>
      </p:sp>
      <p:pic>
        <p:nvPicPr>
          <p:cNvPr id="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12911" y="392257"/>
            <a:ext cx="1809110" cy="585589"/>
          </a:xfrm>
          <a:prstGeom prst="rect">
            <a:avLst/>
          </a:prstGeom>
          <a:noFill/>
          <a:ln w="9525">
            <a:noFill/>
            <a:miter lim="800000"/>
            <a:headEnd/>
            <a:tailEnd/>
          </a:ln>
        </p:spPr>
      </p:pic>
    </p:spTree>
    <p:extLst>
      <p:ext uri="{BB962C8B-B14F-4D97-AF65-F5344CB8AC3E}">
        <p14:creationId xmlns:p14="http://schemas.microsoft.com/office/powerpoint/2010/main" val="16213339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4F349F18-5FC3-4616-8ACA-663FC48807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0122" y="2284949"/>
            <a:ext cx="3596523" cy="4573050"/>
          </a:xfrm>
          <a:prstGeom prst="rect">
            <a:avLst/>
          </a:prstGeom>
        </p:spPr>
      </p:pic>
      <p:sp>
        <p:nvSpPr>
          <p:cNvPr id="11" name="TextBox 10">
            <a:extLst>
              <a:ext uri="{FF2B5EF4-FFF2-40B4-BE49-F238E27FC236}">
                <a16:creationId xmlns:a16="http://schemas.microsoft.com/office/drawing/2014/main" id="{303BC4AB-3A23-4A83-8974-34CBB9E72198}"/>
              </a:ext>
            </a:extLst>
          </p:cNvPr>
          <p:cNvSpPr txBox="1"/>
          <p:nvPr/>
        </p:nvSpPr>
        <p:spPr>
          <a:xfrm>
            <a:off x="797380" y="345957"/>
            <a:ext cx="3363854" cy="1938992"/>
          </a:xfrm>
          <a:prstGeom prst="rect">
            <a:avLst/>
          </a:prstGeom>
          <a:noFill/>
        </p:spPr>
        <p:txBody>
          <a:bodyPr wrap="square" rtlCol="0">
            <a:spAutoFit/>
          </a:bodyPr>
          <a:lstStyle/>
          <a:p>
            <a:r>
              <a:rPr lang="en-US" sz="2000" dirty="0">
                <a:latin typeface="Overpass Black" panose="00000A00000000000000" pitchFamily="2" charset="0"/>
              </a:rPr>
              <a:t>Traditional Chinese Medicine (TCM)</a:t>
            </a:r>
          </a:p>
          <a:p>
            <a:pPr marL="457063" indent="-457063">
              <a:buFont typeface="Arial" panose="020B0604020202020204" pitchFamily="34" charset="0"/>
              <a:buChar char="•"/>
            </a:pPr>
            <a:r>
              <a:rPr lang="en-US" sz="2000" dirty="0">
                <a:latin typeface="Overpass" panose="00000500000000000000" pitchFamily="2" charset="0"/>
              </a:rPr>
              <a:t>Pulsating</a:t>
            </a:r>
          </a:p>
          <a:p>
            <a:pPr marL="457063" indent="-457063">
              <a:buFont typeface="Arial" panose="020B0604020202020204" pitchFamily="34" charset="0"/>
              <a:buChar char="•"/>
            </a:pPr>
            <a:r>
              <a:rPr lang="en-US" sz="2000" dirty="0">
                <a:latin typeface="Overpass" panose="00000500000000000000" pitchFamily="2" charset="0"/>
              </a:rPr>
              <a:t>12 meridian points (feel the “qi” or “energy” flow)</a:t>
            </a:r>
          </a:p>
        </p:txBody>
      </p:sp>
      <p:sp>
        <p:nvSpPr>
          <p:cNvPr id="8" name="Rectangle 7">
            <a:extLst>
              <a:ext uri="{FF2B5EF4-FFF2-40B4-BE49-F238E27FC236}">
                <a16:creationId xmlns:a16="http://schemas.microsoft.com/office/drawing/2014/main" id="{3DA9836C-3C97-4B4E-B101-F5FAC685F7D1}"/>
              </a:ext>
            </a:extLst>
          </p:cNvPr>
          <p:cNvSpPr/>
          <p:nvPr/>
        </p:nvSpPr>
        <p:spPr>
          <a:xfrm>
            <a:off x="4618493" y="-1"/>
            <a:ext cx="7573508" cy="6857999"/>
          </a:xfrm>
          <a:prstGeom prst="rect">
            <a:avLst/>
          </a:prstGeom>
          <a:solidFill>
            <a:srgbClr val="E459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Isosceles Triangle 13">
            <a:extLst>
              <a:ext uri="{FF2B5EF4-FFF2-40B4-BE49-F238E27FC236}">
                <a16:creationId xmlns:a16="http://schemas.microsoft.com/office/drawing/2014/main" id="{26B588D2-DE63-4D30-9DAE-415F8E4CBC81}"/>
              </a:ext>
            </a:extLst>
          </p:cNvPr>
          <p:cNvSpPr/>
          <p:nvPr/>
        </p:nvSpPr>
        <p:spPr>
          <a:xfrm rot="5400000">
            <a:off x="2177181" y="2465939"/>
            <a:ext cx="6833372" cy="195075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Overpass" panose="00000500000000000000" pitchFamily="2" charset="0"/>
              </a:rPr>
              <a:t>meridian</a:t>
            </a:r>
            <a:endParaRPr lang="en-SG"/>
          </a:p>
        </p:txBody>
      </p:sp>
      <p:pic>
        <p:nvPicPr>
          <p:cNvPr id="13" name="Picture 12" descr="Background pattern&#10;&#10;Description automatically generated">
            <a:extLst>
              <a:ext uri="{FF2B5EF4-FFF2-40B4-BE49-F238E27FC236}">
                <a16:creationId xmlns:a16="http://schemas.microsoft.com/office/drawing/2014/main" id="{ACC735DA-3980-425B-9BC8-0572FCB0E0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8738" y="3955584"/>
            <a:ext cx="673465" cy="355320"/>
          </a:xfrm>
          <a:prstGeom prst="rect">
            <a:avLst/>
          </a:prstGeom>
        </p:spPr>
      </p:pic>
      <p:pic>
        <p:nvPicPr>
          <p:cNvPr id="17" name="Picture 16">
            <a:extLst>
              <a:ext uri="{FF2B5EF4-FFF2-40B4-BE49-F238E27FC236}">
                <a16:creationId xmlns:a16="http://schemas.microsoft.com/office/drawing/2014/main" id="{16A124A7-DBE6-49ED-9B47-A3C36C4C1A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2203" y="2270871"/>
            <a:ext cx="603820" cy="848192"/>
          </a:xfrm>
          <a:prstGeom prst="rect">
            <a:avLst/>
          </a:prstGeom>
        </p:spPr>
      </p:pic>
      <p:sp>
        <p:nvSpPr>
          <p:cNvPr id="18" name="TextBox 17">
            <a:extLst>
              <a:ext uri="{FF2B5EF4-FFF2-40B4-BE49-F238E27FC236}">
                <a16:creationId xmlns:a16="http://schemas.microsoft.com/office/drawing/2014/main" id="{11A9D418-EEF1-4EDD-8508-829F1D62C027}"/>
              </a:ext>
            </a:extLst>
          </p:cNvPr>
          <p:cNvSpPr txBox="1"/>
          <p:nvPr/>
        </p:nvSpPr>
        <p:spPr>
          <a:xfrm>
            <a:off x="4288083" y="3228943"/>
            <a:ext cx="2611567" cy="400110"/>
          </a:xfrm>
          <a:prstGeom prst="rect">
            <a:avLst/>
          </a:prstGeom>
          <a:noFill/>
        </p:spPr>
        <p:txBody>
          <a:bodyPr wrap="square" rtlCol="0">
            <a:spAutoFit/>
          </a:bodyPr>
          <a:lstStyle/>
          <a:p>
            <a:r>
              <a:rPr lang="en-US" sz="2000" dirty="0">
                <a:latin typeface="Overpass Black" panose="00000A00000000000000" pitchFamily="2" charset="0"/>
              </a:rPr>
              <a:t>Now Scientific!</a:t>
            </a:r>
            <a:endParaRPr lang="en-US" sz="2000" dirty="0">
              <a:latin typeface="Overpass" panose="00000500000000000000" pitchFamily="2" charset="0"/>
            </a:endParaRPr>
          </a:p>
        </p:txBody>
      </p:sp>
      <p:sp>
        <p:nvSpPr>
          <p:cNvPr id="19" name="Arrow: Right 18">
            <a:extLst>
              <a:ext uri="{FF2B5EF4-FFF2-40B4-BE49-F238E27FC236}">
                <a16:creationId xmlns:a16="http://schemas.microsoft.com/office/drawing/2014/main" id="{F0C86BB2-24B2-4320-BA9E-28184C175938}"/>
              </a:ext>
            </a:extLst>
          </p:cNvPr>
          <p:cNvSpPr/>
          <p:nvPr/>
        </p:nvSpPr>
        <p:spPr>
          <a:xfrm>
            <a:off x="4308738" y="3555473"/>
            <a:ext cx="1950750" cy="269997"/>
          </a:xfrm>
          <a:prstGeom prst="rightArrow">
            <a:avLst/>
          </a:prstGeom>
          <a:solidFill>
            <a:srgbClr val="E459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1" name="TextBox 20">
            <a:extLst>
              <a:ext uri="{FF2B5EF4-FFF2-40B4-BE49-F238E27FC236}">
                <a16:creationId xmlns:a16="http://schemas.microsoft.com/office/drawing/2014/main" id="{6E492761-4216-4CE6-B202-AF996C27D389}"/>
              </a:ext>
            </a:extLst>
          </p:cNvPr>
          <p:cNvSpPr txBox="1"/>
          <p:nvPr/>
        </p:nvSpPr>
        <p:spPr>
          <a:xfrm>
            <a:off x="4982203" y="3930351"/>
            <a:ext cx="1113797" cy="430887"/>
          </a:xfrm>
          <a:prstGeom prst="rect">
            <a:avLst/>
          </a:prstGeom>
          <a:noFill/>
        </p:spPr>
        <p:txBody>
          <a:bodyPr wrap="square">
            <a:spAutoFit/>
          </a:bodyPr>
          <a:lstStyle/>
          <a:p>
            <a:r>
              <a:rPr lang="en-US" sz="1100" dirty="0">
                <a:latin typeface="Overpass" panose="00000500000000000000" pitchFamily="2" charset="0"/>
              </a:rPr>
              <a:t>USA Technology</a:t>
            </a:r>
            <a:endParaRPr lang="en-SG" sz="1100" dirty="0"/>
          </a:p>
        </p:txBody>
      </p:sp>
      <p:sp>
        <p:nvSpPr>
          <p:cNvPr id="22" name="TextBox 21">
            <a:extLst>
              <a:ext uri="{FF2B5EF4-FFF2-40B4-BE49-F238E27FC236}">
                <a16:creationId xmlns:a16="http://schemas.microsoft.com/office/drawing/2014/main" id="{23DC83DB-0B78-466F-90D7-B366361F1FF8}"/>
              </a:ext>
            </a:extLst>
          </p:cNvPr>
          <p:cNvSpPr txBox="1"/>
          <p:nvPr/>
        </p:nvSpPr>
        <p:spPr>
          <a:xfrm>
            <a:off x="6752784" y="345957"/>
            <a:ext cx="5108809" cy="954107"/>
          </a:xfrm>
          <a:prstGeom prst="rect">
            <a:avLst/>
          </a:prstGeom>
          <a:noFill/>
        </p:spPr>
        <p:txBody>
          <a:bodyPr wrap="square" rtlCol="0">
            <a:spAutoFit/>
          </a:bodyPr>
          <a:lstStyle/>
          <a:p>
            <a:r>
              <a:rPr lang="en-US" sz="2800" dirty="0">
                <a:solidFill>
                  <a:schemeClr val="bg1"/>
                </a:solidFill>
                <a:latin typeface="Overpass Black" panose="00000A00000000000000" pitchFamily="2" charset="0"/>
              </a:rPr>
              <a:t>Acugraph Energy Analysis and Consultation</a:t>
            </a:r>
            <a:endParaRPr lang="en-US" sz="2800" dirty="0">
              <a:solidFill>
                <a:schemeClr val="bg1"/>
              </a:solidFill>
              <a:latin typeface="Overpass" panose="00000500000000000000" pitchFamily="2" charset="0"/>
            </a:endParaRPr>
          </a:p>
        </p:txBody>
      </p:sp>
      <p:sp>
        <p:nvSpPr>
          <p:cNvPr id="24" name="TextBox 23">
            <a:extLst>
              <a:ext uri="{FF2B5EF4-FFF2-40B4-BE49-F238E27FC236}">
                <a16:creationId xmlns:a16="http://schemas.microsoft.com/office/drawing/2014/main" id="{8DEBEB1F-8D25-437E-9692-C4B7405E1F9E}"/>
              </a:ext>
            </a:extLst>
          </p:cNvPr>
          <p:cNvSpPr txBox="1"/>
          <p:nvPr/>
        </p:nvSpPr>
        <p:spPr>
          <a:xfrm>
            <a:off x="6752784" y="1431101"/>
            <a:ext cx="3762816" cy="523220"/>
          </a:xfrm>
          <a:prstGeom prst="rect">
            <a:avLst/>
          </a:prstGeom>
          <a:noFill/>
        </p:spPr>
        <p:txBody>
          <a:bodyPr wrap="square">
            <a:spAutoFit/>
          </a:bodyPr>
          <a:lstStyle/>
          <a:p>
            <a:r>
              <a:rPr lang="en-US" sz="1400" dirty="0">
                <a:solidFill>
                  <a:schemeClr val="bg1"/>
                </a:solidFill>
                <a:latin typeface="Overpass" panose="00000500000000000000" pitchFamily="2" charset="0"/>
              </a:rPr>
              <a:t>Energetic imbalances may contribute to negative health conditions.</a:t>
            </a:r>
            <a:endParaRPr lang="en-SG" sz="1400" dirty="0">
              <a:solidFill>
                <a:schemeClr val="bg1"/>
              </a:solidFill>
            </a:endParaRPr>
          </a:p>
        </p:txBody>
      </p:sp>
      <p:sp>
        <p:nvSpPr>
          <p:cNvPr id="25" name="TextBox 24">
            <a:extLst>
              <a:ext uri="{FF2B5EF4-FFF2-40B4-BE49-F238E27FC236}">
                <a16:creationId xmlns:a16="http://schemas.microsoft.com/office/drawing/2014/main" id="{8036154E-2CB4-4C6E-B01F-62EBDDC85B86}"/>
              </a:ext>
            </a:extLst>
          </p:cNvPr>
          <p:cNvSpPr txBox="1"/>
          <p:nvPr/>
        </p:nvSpPr>
        <p:spPr>
          <a:xfrm>
            <a:off x="9714106" y="2039523"/>
            <a:ext cx="2173744" cy="1569660"/>
          </a:xfrm>
          <a:prstGeom prst="rect">
            <a:avLst/>
          </a:prstGeom>
          <a:noFill/>
        </p:spPr>
        <p:txBody>
          <a:bodyPr wrap="square">
            <a:spAutoFit/>
          </a:bodyPr>
          <a:lstStyle/>
          <a:p>
            <a:r>
              <a:rPr lang="en-US" sz="1600" b="1" dirty="0">
                <a:solidFill>
                  <a:schemeClr val="bg1"/>
                </a:solidFill>
                <a:latin typeface="Overpass" panose="00000500000000000000" pitchFamily="2" charset="0"/>
              </a:rPr>
              <a:t>Acugraph</a:t>
            </a:r>
            <a:r>
              <a:rPr lang="en-US" sz="1600" dirty="0">
                <a:solidFill>
                  <a:schemeClr val="bg1"/>
                </a:solidFill>
                <a:latin typeface="Overpass" panose="00000500000000000000" pitchFamily="2" charset="0"/>
              </a:rPr>
              <a:t>, a digital meridian imaging system, is used to measure the </a:t>
            </a:r>
            <a:r>
              <a:rPr lang="en-US" sz="1600" b="1" dirty="0">
                <a:solidFill>
                  <a:schemeClr val="bg1"/>
                </a:solidFill>
                <a:latin typeface="Overpass" panose="00000500000000000000" pitchFamily="2" charset="0"/>
              </a:rPr>
              <a:t>energy level </a:t>
            </a:r>
            <a:r>
              <a:rPr lang="en-US" sz="1600" dirty="0">
                <a:solidFill>
                  <a:schemeClr val="bg1"/>
                </a:solidFill>
                <a:latin typeface="Overpass" panose="00000500000000000000" pitchFamily="2" charset="0"/>
              </a:rPr>
              <a:t>or your </a:t>
            </a:r>
            <a:r>
              <a:rPr lang="en-US" sz="1600" b="1" dirty="0">
                <a:solidFill>
                  <a:schemeClr val="bg1"/>
                </a:solidFill>
                <a:latin typeface="Overpass" panose="00000500000000000000" pitchFamily="2" charset="0"/>
              </a:rPr>
              <a:t>body’s 12 organs</a:t>
            </a:r>
            <a:endParaRPr lang="en-SG" sz="1600" b="1" dirty="0">
              <a:solidFill>
                <a:schemeClr val="bg1"/>
              </a:solidFill>
            </a:endParaRPr>
          </a:p>
        </p:txBody>
      </p:sp>
      <p:pic>
        <p:nvPicPr>
          <p:cNvPr id="26" name="Picture 25">
            <a:extLst>
              <a:ext uri="{FF2B5EF4-FFF2-40B4-BE49-F238E27FC236}">
                <a16:creationId xmlns:a16="http://schemas.microsoft.com/office/drawing/2014/main" id="{9292A48F-5F4F-453D-A480-27C43CD3289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73392" y="2464347"/>
            <a:ext cx="2562821" cy="1491237"/>
          </a:xfrm>
          <a:prstGeom prst="rect">
            <a:avLst/>
          </a:prstGeom>
        </p:spPr>
      </p:pic>
      <p:pic>
        <p:nvPicPr>
          <p:cNvPr id="27" name="Picture 26">
            <a:extLst>
              <a:ext uri="{FF2B5EF4-FFF2-40B4-BE49-F238E27FC236}">
                <a16:creationId xmlns:a16="http://schemas.microsoft.com/office/drawing/2014/main" id="{C4D0779C-F766-44A4-9D7F-EB488C5308E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73392" y="4232428"/>
            <a:ext cx="2565878" cy="1370389"/>
          </a:xfrm>
          <a:prstGeom prst="rect">
            <a:avLst/>
          </a:prstGeom>
        </p:spPr>
      </p:pic>
      <p:sp>
        <p:nvSpPr>
          <p:cNvPr id="28" name="TextBox 27">
            <a:extLst>
              <a:ext uri="{FF2B5EF4-FFF2-40B4-BE49-F238E27FC236}">
                <a16:creationId xmlns:a16="http://schemas.microsoft.com/office/drawing/2014/main" id="{E428D922-D05B-4204-B195-5C8F3DBCF70B}"/>
              </a:ext>
            </a:extLst>
          </p:cNvPr>
          <p:cNvSpPr txBox="1"/>
          <p:nvPr/>
        </p:nvSpPr>
        <p:spPr>
          <a:xfrm>
            <a:off x="9717163" y="3816438"/>
            <a:ext cx="1467852" cy="2123658"/>
          </a:xfrm>
          <a:prstGeom prst="rect">
            <a:avLst/>
          </a:prstGeom>
          <a:noFill/>
        </p:spPr>
        <p:txBody>
          <a:bodyPr wrap="square">
            <a:spAutoFit/>
          </a:bodyPr>
          <a:lstStyle/>
          <a:p>
            <a:pPr marL="228600" indent="-228600">
              <a:buFont typeface="+mj-lt"/>
              <a:buAutoNum type="arabicPeriod"/>
            </a:pPr>
            <a:r>
              <a:rPr lang="en-US" sz="1100" dirty="0">
                <a:solidFill>
                  <a:schemeClr val="bg1"/>
                </a:solidFill>
                <a:latin typeface="Overpass" panose="00000500000000000000" pitchFamily="2" charset="0"/>
              </a:rPr>
              <a:t>Lungs</a:t>
            </a:r>
          </a:p>
          <a:p>
            <a:pPr marL="228600" indent="-228600">
              <a:buFont typeface="+mj-lt"/>
              <a:buAutoNum type="arabicPeriod"/>
            </a:pPr>
            <a:r>
              <a:rPr lang="en-US" sz="1100" dirty="0">
                <a:solidFill>
                  <a:schemeClr val="bg1"/>
                </a:solidFill>
                <a:latin typeface="Overpass" panose="00000500000000000000" pitchFamily="2" charset="0"/>
              </a:rPr>
              <a:t>Pericardium</a:t>
            </a:r>
          </a:p>
          <a:p>
            <a:pPr marL="228600" indent="-228600">
              <a:buFont typeface="+mj-lt"/>
              <a:buAutoNum type="arabicPeriod"/>
            </a:pPr>
            <a:r>
              <a:rPr lang="en-US" sz="1100" dirty="0">
                <a:solidFill>
                  <a:schemeClr val="bg1"/>
                </a:solidFill>
                <a:latin typeface="Overpass" panose="00000500000000000000" pitchFamily="2" charset="0"/>
              </a:rPr>
              <a:t>Heart</a:t>
            </a:r>
          </a:p>
          <a:p>
            <a:pPr marL="228600" indent="-228600">
              <a:buFont typeface="+mj-lt"/>
              <a:buAutoNum type="arabicPeriod"/>
            </a:pPr>
            <a:r>
              <a:rPr lang="en-US" sz="1100" dirty="0">
                <a:solidFill>
                  <a:schemeClr val="bg1"/>
                </a:solidFill>
                <a:latin typeface="Overpass" panose="00000500000000000000" pitchFamily="2" charset="0"/>
              </a:rPr>
              <a:t>Small Intestine</a:t>
            </a:r>
          </a:p>
          <a:p>
            <a:pPr marL="228600" indent="-228600">
              <a:buFont typeface="+mj-lt"/>
              <a:buAutoNum type="arabicPeriod"/>
            </a:pPr>
            <a:r>
              <a:rPr lang="en-US" sz="1100" dirty="0">
                <a:solidFill>
                  <a:schemeClr val="bg1"/>
                </a:solidFill>
                <a:latin typeface="Overpass" panose="00000500000000000000" pitchFamily="2" charset="0"/>
              </a:rPr>
              <a:t>Triple </a:t>
            </a:r>
            <a:r>
              <a:rPr lang="en-US" sz="1100" dirty="0" err="1">
                <a:solidFill>
                  <a:schemeClr val="bg1"/>
                </a:solidFill>
                <a:latin typeface="Overpass" panose="00000500000000000000" pitchFamily="2" charset="0"/>
              </a:rPr>
              <a:t>Energiser</a:t>
            </a:r>
            <a:endParaRPr lang="en-US" sz="1100" dirty="0">
              <a:solidFill>
                <a:schemeClr val="bg1"/>
              </a:solidFill>
              <a:latin typeface="Overpass" panose="00000500000000000000" pitchFamily="2" charset="0"/>
            </a:endParaRPr>
          </a:p>
          <a:p>
            <a:pPr marL="228600" indent="-228600">
              <a:buFont typeface="+mj-lt"/>
              <a:buAutoNum type="arabicPeriod"/>
            </a:pPr>
            <a:r>
              <a:rPr lang="en-US" sz="1100" dirty="0">
                <a:solidFill>
                  <a:schemeClr val="bg1"/>
                </a:solidFill>
                <a:latin typeface="Overpass" panose="00000500000000000000" pitchFamily="2" charset="0"/>
              </a:rPr>
              <a:t>Large Intestine</a:t>
            </a:r>
          </a:p>
          <a:p>
            <a:pPr marL="228600" indent="-228600">
              <a:buFont typeface="+mj-lt"/>
              <a:buAutoNum type="arabicPeriod"/>
            </a:pPr>
            <a:r>
              <a:rPr lang="en-US" sz="1100" dirty="0">
                <a:solidFill>
                  <a:schemeClr val="bg1"/>
                </a:solidFill>
                <a:latin typeface="Overpass" panose="00000500000000000000" pitchFamily="2" charset="0"/>
              </a:rPr>
              <a:t>Spleen</a:t>
            </a:r>
          </a:p>
          <a:p>
            <a:pPr marL="228600" indent="-228600">
              <a:buFont typeface="+mj-lt"/>
              <a:buAutoNum type="arabicPeriod"/>
            </a:pPr>
            <a:r>
              <a:rPr lang="en-US" sz="1100" dirty="0">
                <a:solidFill>
                  <a:schemeClr val="bg1"/>
                </a:solidFill>
                <a:latin typeface="Overpass" panose="00000500000000000000" pitchFamily="2" charset="0"/>
              </a:rPr>
              <a:t>Liver</a:t>
            </a:r>
          </a:p>
          <a:p>
            <a:pPr marL="228600" indent="-228600">
              <a:buFont typeface="+mj-lt"/>
              <a:buAutoNum type="arabicPeriod"/>
            </a:pPr>
            <a:r>
              <a:rPr lang="en-US" sz="1100" dirty="0">
                <a:solidFill>
                  <a:schemeClr val="bg1"/>
                </a:solidFill>
                <a:latin typeface="Overpass" panose="00000500000000000000" pitchFamily="2" charset="0"/>
              </a:rPr>
              <a:t>Kidneys</a:t>
            </a:r>
          </a:p>
          <a:p>
            <a:pPr marL="228600" indent="-228600">
              <a:buFont typeface="+mj-lt"/>
              <a:buAutoNum type="arabicPeriod"/>
            </a:pPr>
            <a:r>
              <a:rPr lang="en-US" sz="1100" dirty="0">
                <a:solidFill>
                  <a:schemeClr val="bg1"/>
                </a:solidFill>
                <a:latin typeface="Overpass" panose="00000500000000000000" pitchFamily="2" charset="0"/>
              </a:rPr>
              <a:t>Bladder</a:t>
            </a:r>
          </a:p>
          <a:p>
            <a:pPr marL="228600" indent="-228600">
              <a:buFont typeface="+mj-lt"/>
              <a:buAutoNum type="arabicPeriod"/>
            </a:pPr>
            <a:r>
              <a:rPr lang="en-US" sz="1100" dirty="0">
                <a:solidFill>
                  <a:schemeClr val="bg1"/>
                </a:solidFill>
                <a:latin typeface="Overpass" panose="00000500000000000000" pitchFamily="2" charset="0"/>
              </a:rPr>
              <a:t>Gallbladder</a:t>
            </a:r>
          </a:p>
          <a:p>
            <a:pPr marL="228600" indent="-228600">
              <a:buFont typeface="+mj-lt"/>
              <a:buAutoNum type="arabicPeriod"/>
            </a:pPr>
            <a:r>
              <a:rPr lang="en-US" sz="1100" dirty="0">
                <a:solidFill>
                  <a:schemeClr val="bg1"/>
                </a:solidFill>
                <a:latin typeface="Overpass" panose="00000500000000000000" pitchFamily="2" charset="0"/>
              </a:rPr>
              <a:t>Stomach</a:t>
            </a:r>
            <a:endParaRPr lang="en-SG" sz="1100" dirty="0">
              <a:solidFill>
                <a:schemeClr val="bg1"/>
              </a:solidFill>
            </a:endParaRPr>
          </a:p>
        </p:txBody>
      </p:sp>
    </p:spTree>
    <p:extLst>
      <p:ext uri="{BB962C8B-B14F-4D97-AF65-F5344CB8AC3E}">
        <p14:creationId xmlns:p14="http://schemas.microsoft.com/office/powerpoint/2010/main" val="261151588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07449" y="1731831"/>
            <a:ext cx="5575893" cy="1221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200" b="1" dirty="0">
                <a:solidFill>
                  <a:srgbClr val="F69B1F"/>
                </a:solidFill>
                <a:latin typeface="Overpass ExtraBold" charset="0"/>
                <a:ea typeface="Overpass ExtraBold" charset="0"/>
                <a:cs typeface="Overpass ExtraBold" charset="0"/>
              </a:rPr>
              <a:t>Contact-less concept</a:t>
            </a:r>
          </a:p>
          <a:p>
            <a:pPr algn="ctr">
              <a:lnSpc>
                <a:spcPct val="100000"/>
              </a:lnSpc>
            </a:pPr>
            <a:r>
              <a:rPr lang="en-US" sz="2400" dirty="0">
                <a:solidFill>
                  <a:schemeClr val="bg2">
                    <a:lumMod val="25000"/>
                  </a:schemeClr>
                </a:solidFill>
                <a:latin typeface="Overpass Light" charset="0"/>
                <a:ea typeface="Overpass Light" charset="0"/>
                <a:cs typeface="Overpass Light" charset="0"/>
              </a:rPr>
              <a:t>Pampering your</a:t>
            </a:r>
          </a:p>
          <a:p>
            <a:pPr algn="ctr">
              <a:lnSpc>
                <a:spcPct val="100000"/>
              </a:lnSpc>
            </a:pPr>
            <a:r>
              <a:rPr lang="en-US" sz="2400" dirty="0">
                <a:solidFill>
                  <a:schemeClr val="bg2">
                    <a:lumMod val="25000"/>
                  </a:schemeClr>
                </a:solidFill>
                <a:latin typeface="Overpass Light" charset="0"/>
                <a:ea typeface="Overpass Light" charset="0"/>
                <a:cs typeface="Overpass Light" charset="0"/>
              </a:rPr>
              <a:t>Body the safe way</a:t>
            </a:r>
          </a:p>
        </p:txBody>
      </p:sp>
      <p:pic>
        <p:nvPicPr>
          <p:cNvPr id="6" name="Picture 5" descr="A picture containing person, hand&#10;&#10;Description automatically generated">
            <a:extLst>
              <a:ext uri="{FF2B5EF4-FFF2-40B4-BE49-F238E27FC236}">
                <a16:creationId xmlns:a16="http://schemas.microsoft.com/office/drawing/2014/main" id="{6DDCF7BE-FB03-5041-837F-0B1A2AAA27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898772" cy="6858000"/>
          </a:xfrm>
          <a:prstGeom prst="rect">
            <a:avLst/>
          </a:prstGeom>
        </p:spPr>
      </p:pic>
      <p:sp>
        <p:nvSpPr>
          <p:cNvPr id="4" name="Title 1"/>
          <p:cNvSpPr txBox="1">
            <a:spLocks/>
          </p:cNvSpPr>
          <p:nvPr/>
        </p:nvSpPr>
        <p:spPr>
          <a:xfrm>
            <a:off x="5702530" y="2753478"/>
            <a:ext cx="5648339" cy="31815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2">
                    <a:lumMod val="25000"/>
                  </a:schemeClr>
                </a:solidFill>
                <a:latin typeface="Overpass Light" charset="0"/>
                <a:ea typeface="Overpass Light" charset="0"/>
                <a:cs typeface="Overpass Light" charset="0"/>
              </a:rPr>
              <a:t>as we live in a new norm, Energia continues to use </a:t>
            </a:r>
            <a:r>
              <a:rPr lang="en-US" sz="2400" b="1" dirty="0">
                <a:solidFill>
                  <a:schemeClr val="bg2">
                    <a:lumMod val="25000"/>
                  </a:schemeClr>
                </a:solidFill>
                <a:latin typeface="Overpass ExtraBold" charset="0"/>
                <a:ea typeface="Overpass ExtraBold" charset="0"/>
                <a:cs typeface="Overpass ExtraBold" charset="0"/>
              </a:rPr>
              <a:t>high-tech equipment </a:t>
            </a:r>
            <a:r>
              <a:rPr lang="en-US" sz="2400" dirty="0">
                <a:solidFill>
                  <a:schemeClr val="bg2">
                    <a:lumMod val="25000"/>
                  </a:schemeClr>
                </a:solidFill>
                <a:latin typeface="Overpass Light" charset="0"/>
                <a:ea typeface="Overpass Light" charset="0"/>
                <a:cs typeface="Overpass Light" charset="0"/>
              </a:rPr>
              <a:t>that offers the same high-quality treatments </a:t>
            </a:r>
            <a:r>
              <a:rPr lang="en-US" sz="2400" b="1" dirty="0">
                <a:solidFill>
                  <a:schemeClr val="bg2">
                    <a:lumMod val="25000"/>
                  </a:schemeClr>
                </a:solidFill>
                <a:latin typeface="Overpass ExtraBold" charset="0"/>
                <a:ea typeface="Overpass ExtraBold" charset="0"/>
                <a:cs typeface="Overpass ExtraBold" charset="0"/>
              </a:rPr>
              <a:t>minus the risks of </a:t>
            </a:r>
          </a:p>
          <a:p>
            <a:pPr algn="ctr"/>
            <a:r>
              <a:rPr lang="en-US" sz="2400" b="1" dirty="0">
                <a:solidFill>
                  <a:schemeClr val="bg2">
                    <a:lumMod val="25000"/>
                  </a:schemeClr>
                </a:solidFill>
                <a:latin typeface="Overpass ExtraBold" charset="0"/>
                <a:ea typeface="Overpass ExtraBold" charset="0"/>
                <a:cs typeface="Overpass ExtraBold" charset="0"/>
              </a:rPr>
              <a:t>human-to-human contact</a:t>
            </a:r>
          </a:p>
        </p:txBody>
      </p:sp>
      <p:sp>
        <p:nvSpPr>
          <p:cNvPr id="9" name="Slide Number Placeholder 8">
            <a:extLst>
              <a:ext uri="{FF2B5EF4-FFF2-40B4-BE49-F238E27FC236}">
                <a16:creationId xmlns:a16="http://schemas.microsoft.com/office/drawing/2014/main" id="{DBEFFE1C-2F52-EE47-B240-0FBA150A80DA}"/>
              </a:ext>
            </a:extLst>
          </p:cNvPr>
          <p:cNvSpPr>
            <a:spLocks noGrp="1"/>
          </p:cNvSpPr>
          <p:nvPr>
            <p:ph type="sldNum" sz="quarter" idx="12"/>
          </p:nvPr>
        </p:nvSpPr>
        <p:spPr/>
        <p:txBody>
          <a:bodyPr/>
          <a:lstStyle/>
          <a:p>
            <a:fld id="{0A2D4366-C79F-4441-BB5C-336DE142C5A9}" type="slidenum">
              <a:rPr lang="en-US" smtClean="0"/>
              <a:t>13</a:t>
            </a:fld>
            <a:endParaRPr lang="en-US"/>
          </a:p>
        </p:txBody>
      </p:sp>
      <p:pic>
        <p:nvPicPr>
          <p:cNvPr id="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12911" y="392257"/>
            <a:ext cx="1809110" cy="585589"/>
          </a:xfrm>
          <a:prstGeom prst="rect">
            <a:avLst/>
          </a:prstGeom>
          <a:noFill/>
          <a:ln w="9525">
            <a:noFill/>
            <a:miter lim="800000"/>
            <a:headEnd/>
            <a:tailEnd/>
          </a:ln>
        </p:spPr>
      </p:pic>
    </p:spTree>
    <p:extLst>
      <p:ext uri="{BB962C8B-B14F-4D97-AF65-F5344CB8AC3E}">
        <p14:creationId xmlns:p14="http://schemas.microsoft.com/office/powerpoint/2010/main" val="36803639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7F5922-5A82-1147-A214-39F94527F5EC}"/>
              </a:ext>
            </a:extLst>
          </p:cNvPr>
          <p:cNvSpPr/>
          <p:nvPr/>
        </p:nvSpPr>
        <p:spPr>
          <a:xfrm>
            <a:off x="2145569" y="1574601"/>
            <a:ext cx="2180040" cy="32538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698416" y="530479"/>
            <a:ext cx="1698275" cy="16486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9600" b="1">
                <a:latin typeface="Overpass Black" charset="0"/>
                <a:ea typeface="Overpass Black" charset="0"/>
                <a:cs typeface="Overpass Black" charset="0"/>
              </a:rPr>
              <a:t>01</a:t>
            </a:r>
            <a:endParaRPr lang="en-US" sz="9600" b="1" dirty="0">
              <a:latin typeface="Overpass Black" charset="0"/>
              <a:ea typeface="Overpass Black" charset="0"/>
              <a:cs typeface="Overpass Black" charset="0"/>
            </a:endParaRPr>
          </a:p>
        </p:txBody>
      </p:sp>
      <p:sp>
        <p:nvSpPr>
          <p:cNvPr id="3" name="Rectangle 2"/>
          <p:cNvSpPr/>
          <p:nvPr/>
        </p:nvSpPr>
        <p:spPr>
          <a:xfrm>
            <a:off x="8887326" y="0"/>
            <a:ext cx="33046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2145569" y="913408"/>
            <a:ext cx="5124555" cy="5536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Overpass ExtraBold" charset="0"/>
                <a:ea typeface="Overpass ExtraBold" charset="0"/>
                <a:cs typeface="Overpass ExtraBold" charset="0"/>
              </a:rPr>
              <a:t>P</a:t>
            </a:r>
            <a:r>
              <a:rPr lang="en-US" sz="2400" b="1" dirty="0" smtClean="0">
                <a:latin typeface="Overpass ExtraBold" charset="0"/>
                <a:ea typeface="Overpass ExtraBold" charset="0"/>
                <a:cs typeface="Overpass ExtraBold" charset="0"/>
              </a:rPr>
              <a:t>ower</a:t>
            </a:r>
            <a:r>
              <a:rPr lang="en-US" sz="2400" b="1" dirty="0">
                <a:latin typeface="Overpass ExtraBold" charset="0"/>
                <a:ea typeface="Overpass ExtraBold" charset="0"/>
                <a:cs typeface="Overpass ExtraBold" charset="0"/>
              </a:rPr>
              <a:t/>
            </a:r>
            <a:br>
              <a:rPr lang="en-US" sz="2400" b="1" dirty="0">
                <a:latin typeface="Overpass ExtraBold" charset="0"/>
                <a:ea typeface="Overpass ExtraBold" charset="0"/>
                <a:cs typeface="Overpass ExtraBold" charset="0"/>
              </a:rPr>
            </a:br>
            <a:r>
              <a:rPr lang="en-US" sz="2400" b="1" dirty="0" smtClean="0">
                <a:latin typeface="Overpass ExtraBold" charset="0"/>
                <a:ea typeface="Overpass ExtraBold" charset="0"/>
                <a:cs typeface="Overpass ExtraBold" charset="0"/>
              </a:rPr>
              <a:t>Recharge </a:t>
            </a:r>
            <a:r>
              <a:rPr lang="en-US" sz="2400" b="1" dirty="0">
                <a:latin typeface="Overpass ExtraBold" charset="0"/>
                <a:ea typeface="Overpass ExtraBold" charset="0"/>
                <a:cs typeface="Overpass ExtraBold" charset="0"/>
              </a:rPr>
              <a:t>T</a:t>
            </a:r>
            <a:r>
              <a:rPr lang="en-US" sz="2400" b="1" dirty="0" smtClean="0">
                <a:latin typeface="Overpass ExtraBold" charset="0"/>
                <a:ea typeface="Overpass ExtraBold" charset="0"/>
                <a:cs typeface="Overpass ExtraBold" charset="0"/>
              </a:rPr>
              <a:t>herapy</a:t>
            </a:r>
            <a:endParaRPr lang="en-US" sz="2400" b="1" dirty="0">
              <a:latin typeface="Overpass ExtraBold" charset="0"/>
              <a:ea typeface="Overpass ExtraBold" charset="0"/>
              <a:cs typeface="Overpass ExtraBold" charset="0"/>
            </a:endParaRPr>
          </a:p>
        </p:txBody>
      </p:sp>
      <p:sp>
        <p:nvSpPr>
          <p:cNvPr id="5" name="Title 1"/>
          <p:cNvSpPr txBox="1">
            <a:spLocks/>
          </p:cNvSpPr>
          <p:nvPr/>
        </p:nvSpPr>
        <p:spPr>
          <a:xfrm>
            <a:off x="2145569" y="1672043"/>
            <a:ext cx="2180039" cy="1497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Overpass Light" charset="0"/>
                <a:ea typeface="Overpass Light" charset="0"/>
                <a:cs typeface="Overpass Light" charset="0"/>
              </a:rPr>
              <a:t>(German technology)</a:t>
            </a:r>
          </a:p>
        </p:txBody>
      </p:sp>
      <p:sp>
        <p:nvSpPr>
          <p:cNvPr id="7" name="Title 1"/>
          <p:cNvSpPr txBox="1">
            <a:spLocks/>
          </p:cNvSpPr>
          <p:nvPr/>
        </p:nvSpPr>
        <p:spPr>
          <a:xfrm>
            <a:off x="864976" y="2244827"/>
            <a:ext cx="2561185" cy="1497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Overpass Light" charset="0"/>
                <a:ea typeface="Overpass Light" charset="0"/>
                <a:cs typeface="Overpass Light" charset="0"/>
              </a:rPr>
              <a:t>The combination of :</a:t>
            </a:r>
          </a:p>
        </p:txBody>
      </p:sp>
      <p:sp>
        <p:nvSpPr>
          <p:cNvPr id="8" name="Title 1"/>
          <p:cNvSpPr txBox="1">
            <a:spLocks/>
          </p:cNvSpPr>
          <p:nvPr/>
        </p:nvSpPr>
        <p:spPr>
          <a:xfrm>
            <a:off x="1116098" y="2458853"/>
            <a:ext cx="3590656" cy="20576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300000"/>
              </a:lnSpc>
              <a:buFont typeface="Arial" charset="0"/>
              <a:buChar char="•"/>
            </a:pPr>
            <a:r>
              <a:rPr lang="en-US" sz="1600" b="1" dirty="0" smtClean="0">
                <a:latin typeface="Overpass SemiBold" charset="0"/>
                <a:ea typeface="Overpass SemiBold" charset="0"/>
                <a:cs typeface="Overpass SemiBold" charset="0"/>
              </a:rPr>
              <a:t>Cell therapy</a:t>
            </a:r>
            <a:endParaRPr lang="en-US" sz="1600" b="1" dirty="0">
              <a:latin typeface="Overpass SemiBold" charset="0"/>
              <a:ea typeface="Overpass SemiBold" charset="0"/>
              <a:cs typeface="Overpass SemiBold" charset="0"/>
            </a:endParaRPr>
          </a:p>
          <a:p>
            <a:pPr marL="285750" indent="-285750">
              <a:lnSpc>
                <a:spcPct val="300000"/>
              </a:lnSpc>
              <a:buFont typeface="Arial" charset="0"/>
              <a:buChar char="•"/>
            </a:pPr>
            <a:r>
              <a:rPr lang="en-US" sz="1600" b="1" dirty="0">
                <a:latin typeface="Overpass SemiBold" charset="0"/>
                <a:ea typeface="Overpass SemiBold" charset="0"/>
                <a:cs typeface="Overpass SemiBold" charset="0"/>
              </a:rPr>
              <a:t>Light therapy</a:t>
            </a:r>
          </a:p>
          <a:p>
            <a:pPr marL="285750" indent="-285750">
              <a:lnSpc>
                <a:spcPct val="300000"/>
              </a:lnSpc>
              <a:buFont typeface="Arial" charset="0"/>
              <a:buChar char="•"/>
            </a:pPr>
            <a:r>
              <a:rPr lang="en-US" sz="1600" b="1" dirty="0">
                <a:latin typeface="Overpass SemiBold" charset="0"/>
                <a:ea typeface="Overpass SemiBold" charset="0"/>
                <a:cs typeface="Overpass SemiBold" charset="0"/>
              </a:rPr>
              <a:t>Sound therapy</a:t>
            </a:r>
          </a:p>
        </p:txBody>
      </p:sp>
      <p:sp>
        <p:nvSpPr>
          <p:cNvPr id="9" name="Title 1"/>
          <p:cNvSpPr txBox="1">
            <a:spLocks/>
          </p:cNvSpPr>
          <p:nvPr/>
        </p:nvSpPr>
        <p:spPr>
          <a:xfrm>
            <a:off x="1247278" y="3835328"/>
            <a:ext cx="4491483" cy="156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Overpass Light" charset="0"/>
                <a:ea typeface="Overpass Light" charset="0"/>
                <a:cs typeface="Overpass Light" charset="0"/>
              </a:rPr>
              <a:t>(Led light with glasses)</a:t>
            </a:r>
          </a:p>
        </p:txBody>
      </p:sp>
      <p:sp>
        <p:nvSpPr>
          <p:cNvPr id="10" name="Title 1"/>
          <p:cNvSpPr txBox="1">
            <a:spLocks/>
          </p:cNvSpPr>
          <p:nvPr/>
        </p:nvSpPr>
        <p:spPr>
          <a:xfrm>
            <a:off x="1252308" y="3092609"/>
            <a:ext cx="4491483" cy="156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Overpass Light" charset="0"/>
                <a:ea typeface="Overpass Light" charset="0"/>
                <a:cs typeface="Overpass Light" charset="0"/>
              </a:rPr>
              <a:t>(Energy resonance mat)</a:t>
            </a:r>
          </a:p>
        </p:txBody>
      </p:sp>
      <p:sp>
        <p:nvSpPr>
          <p:cNvPr id="11" name="Title 1"/>
          <p:cNvSpPr txBox="1">
            <a:spLocks/>
          </p:cNvSpPr>
          <p:nvPr/>
        </p:nvSpPr>
        <p:spPr>
          <a:xfrm>
            <a:off x="1254628" y="4556524"/>
            <a:ext cx="4491483" cy="156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Overpass Light" charset="0"/>
                <a:ea typeface="Overpass Light" charset="0"/>
                <a:cs typeface="Overpass Light" charset="0"/>
              </a:rPr>
              <a:t>(Theta waves with earpiece)</a:t>
            </a:r>
          </a:p>
        </p:txBody>
      </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6956" y="1610483"/>
            <a:ext cx="3709508" cy="4370788"/>
          </a:xfrm>
          <a:prstGeom prst="rect">
            <a:avLst/>
          </a:prstGeom>
        </p:spPr>
      </p:pic>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7772" y="4397614"/>
            <a:ext cx="2600435" cy="2286320"/>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0627" y="2869657"/>
            <a:ext cx="878134" cy="1864952"/>
          </a:xfrm>
          <a:prstGeom prst="rect">
            <a:avLst/>
          </a:prstGeom>
        </p:spPr>
      </p:pic>
      <p:sp>
        <p:nvSpPr>
          <p:cNvPr id="17" name="Rectangle 16"/>
          <p:cNvSpPr/>
          <p:nvPr/>
        </p:nvSpPr>
        <p:spPr>
          <a:xfrm>
            <a:off x="7945062" y="1774201"/>
            <a:ext cx="1316504" cy="369332"/>
          </a:xfrm>
          <a:prstGeom prst="rect">
            <a:avLst/>
          </a:prstGeom>
        </p:spPr>
        <p:txBody>
          <a:bodyPr wrap="square">
            <a:spAutoFit/>
          </a:bodyPr>
          <a:lstStyle/>
          <a:p>
            <a:r>
              <a:rPr lang="en-US" b="1" dirty="0">
                <a:latin typeface="Overpass ExtraBold" charset="0"/>
                <a:ea typeface="Overpass ExtraBold" charset="0"/>
                <a:cs typeface="Overpass ExtraBold" charset="0"/>
              </a:rPr>
              <a:t>Benefits</a:t>
            </a:r>
          </a:p>
        </p:txBody>
      </p:sp>
      <p:sp>
        <p:nvSpPr>
          <p:cNvPr id="18" name="Title 1"/>
          <p:cNvSpPr txBox="1">
            <a:spLocks/>
          </p:cNvSpPr>
          <p:nvPr/>
        </p:nvSpPr>
        <p:spPr>
          <a:xfrm>
            <a:off x="6876296" y="2245098"/>
            <a:ext cx="3240881" cy="32485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Wingdings" pitchFamily="2" charset="2"/>
              <a:buChar char="ü"/>
            </a:pPr>
            <a:r>
              <a:rPr lang="en-US" sz="1600" b="1" dirty="0">
                <a:latin typeface="Overpass SemiBold" charset="0"/>
                <a:ea typeface="Overpass SemiBold" charset="0"/>
                <a:cs typeface="Overpass SemiBold" charset="0"/>
              </a:rPr>
              <a:t>Improves sleep quality wake up feeling recharged and happy</a:t>
            </a:r>
          </a:p>
          <a:p>
            <a:pPr marL="285750" indent="-285750">
              <a:lnSpc>
                <a:spcPct val="150000"/>
              </a:lnSpc>
              <a:buFont typeface="Wingdings" pitchFamily="2" charset="2"/>
              <a:buChar char="ü"/>
            </a:pPr>
            <a:r>
              <a:rPr lang="en-US" sz="1600" b="1" dirty="0">
                <a:latin typeface="Overpass SemiBold" charset="0"/>
                <a:ea typeface="Overpass SemiBold" charset="0"/>
                <a:cs typeface="Overpass SemiBold" charset="0"/>
              </a:rPr>
              <a:t>Regenerates body cells and bone structures</a:t>
            </a:r>
          </a:p>
          <a:p>
            <a:pPr marL="285750" indent="-285750">
              <a:lnSpc>
                <a:spcPct val="150000"/>
              </a:lnSpc>
              <a:buFont typeface="Wingdings" pitchFamily="2" charset="2"/>
              <a:buChar char="ü"/>
            </a:pPr>
            <a:r>
              <a:rPr lang="en-US" sz="1600" b="1" dirty="0">
                <a:latin typeface="Overpass SemiBold" charset="0"/>
                <a:ea typeface="Overpass SemiBold" charset="0"/>
                <a:cs typeface="Overpass SemiBold" charset="0"/>
              </a:rPr>
              <a:t>Increases tissue oxygenation for natural health restoration</a:t>
            </a:r>
          </a:p>
          <a:p>
            <a:pPr marL="285750" indent="-285750">
              <a:lnSpc>
                <a:spcPct val="150000"/>
              </a:lnSpc>
              <a:buFont typeface="Wingdings" pitchFamily="2" charset="2"/>
              <a:buChar char="ü"/>
            </a:pPr>
            <a:r>
              <a:rPr lang="en-US" sz="1600" b="1" dirty="0">
                <a:latin typeface="Overpass SemiBold" charset="0"/>
                <a:ea typeface="Overpass SemiBold" charset="0"/>
                <a:cs typeface="Overpass SemiBold" charset="0"/>
              </a:rPr>
              <a:t>May reduce need for medication</a:t>
            </a:r>
          </a:p>
        </p:txBody>
      </p:sp>
      <p:sp>
        <p:nvSpPr>
          <p:cNvPr id="12" name="Slide Number Placeholder 11">
            <a:extLst>
              <a:ext uri="{FF2B5EF4-FFF2-40B4-BE49-F238E27FC236}">
                <a16:creationId xmlns:a16="http://schemas.microsoft.com/office/drawing/2014/main" id="{F30F3A0E-1200-6049-8B9B-856996C1AA27}"/>
              </a:ext>
            </a:extLst>
          </p:cNvPr>
          <p:cNvSpPr>
            <a:spLocks noGrp="1"/>
          </p:cNvSpPr>
          <p:nvPr>
            <p:ph type="sldNum" sz="quarter" idx="12"/>
          </p:nvPr>
        </p:nvSpPr>
        <p:spPr/>
        <p:txBody>
          <a:bodyPr/>
          <a:lstStyle/>
          <a:p>
            <a:fld id="{0A2D4366-C79F-4441-BB5C-336DE142C5A9}" type="slidenum">
              <a:rPr lang="en-US" smtClean="0"/>
              <a:t>14</a:t>
            </a:fld>
            <a:endParaRPr lang="en-US"/>
          </a:p>
        </p:txBody>
      </p:sp>
      <p:pic>
        <p:nvPicPr>
          <p:cNvPr id="21" name="Picture 20" descr="Shape, background pattern&#10;&#10;Description automatically generated">
            <a:extLst>
              <a:ext uri="{FF2B5EF4-FFF2-40B4-BE49-F238E27FC236}">
                <a16:creationId xmlns:a16="http://schemas.microsoft.com/office/drawing/2014/main" id="{5D087C56-D38F-9C43-BCAB-2131430099D7}"/>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xmlns="" r:id="rId6"/>
              </a:ext>
            </a:extLst>
          </a:blip>
          <a:stretch>
            <a:fillRect/>
          </a:stretch>
        </p:blipFill>
        <p:spPr>
          <a:xfrm>
            <a:off x="4433628" y="1574601"/>
            <a:ext cx="426999" cy="344647"/>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4442" y="4949480"/>
            <a:ext cx="3628466" cy="1748658"/>
          </a:xfrm>
          <a:prstGeom prst="rect">
            <a:avLst/>
          </a:prstGeom>
        </p:spPr>
      </p:pic>
      <p:pic>
        <p:nvPicPr>
          <p:cNvPr id="20" name="Pictur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612911" y="392257"/>
            <a:ext cx="1809110" cy="585589"/>
          </a:xfrm>
          <a:prstGeom prst="rect">
            <a:avLst/>
          </a:prstGeom>
          <a:noFill/>
          <a:ln w="9525">
            <a:noFill/>
            <a:miter lim="800000"/>
            <a:headEnd/>
            <a:tailEnd/>
          </a:ln>
        </p:spPr>
      </p:pic>
    </p:spTree>
    <p:extLst>
      <p:ext uri="{BB962C8B-B14F-4D97-AF65-F5344CB8AC3E}">
        <p14:creationId xmlns:p14="http://schemas.microsoft.com/office/powerpoint/2010/main" val="21007344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73DAD2E-E539-3B41-9B12-BB1371343D20}"/>
              </a:ext>
            </a:extLst>
          </p:cNvPr>
          <p:cNvSpPr/>
          <p:nvPr/>
        </p:nvSpPr>
        <p:spPr>
          <a:xfrm>
            <a:off x="2566096" y="2257895"/>
            <a:ext cx="1975397" cy="32538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Shape, background pattern&#10;&#10;Description automatically generated">
            <a:extLst>
              <a:ext uri="{FF2B5EF4-FFF2-40B4-BE49-F238E27FC236}">
                <a16:creationId xmlns:a16="http://schemas.microsoft.com/office/drawing/2014/main" id="{6EF0206A-FD24-164D-A36C-854F1F17D6F4}"/>
              </a:ext>
            </a:extLst>
          </p:cNvPr>
          <p:cNvPicPr>
            <a:picLocks noChangeAspect="1"/>
          </p:cNvPicPr>
          <p:nvPr/>
        </p:nvPicPr>
        <p:blipFill>
          <a:blip r:embed="rId2" cstate="email">
            <a:extLst>
              <a:ext uri="{28A0092B-C50C-407E-A947-70E740481C1C}">
                <a14:useLocalDpi xmlns:a14="http://schemas.microsoft.com/office/drawing/2010/main"/>
              </a:ext>
              <a:ext uri="{837473B0-CC2E-450A-ABE3-18F120FF3D39}">
                <a1611:picAttrSrcUrl xmlns:a1611="http://schemas.microsoft.com/office/drawing/2016/11/main" xmlns="" r:id="rId3"/>
              </a:ext>
            </a:extLst>
          </a:blip>
          <a:stretch>
            <a:fillRect/>
          </a:stretch>
        </p:blipFill>
        <p:spPr>
          <a:xfrm>
            <a:off x="4650984" y="2246512"/>
            <a:ext cx="426999" cy="344647"/>
          </a:xfrm>
          <a:prstGeom prst="rect">
            <a:avLst/>
          </a:prstGeom>
        </p:spPr>
      </p:pic>
      <p:sp>
        <p:nvSpPr>
          <p:cNvPr id="19" name="Rectangle 18"/>
          <p:cNvSpPr/>
          <p:nvPr/>
        </p:nvSpPr>
        <p:spPr>
          <a:xfrm flipV="1">
            <a:off x="0" y="5530501"/>
            <a:ext cx="12192000" cy="33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844151" y="1200572"/>
            <a:ext cx="1876927" cy="16486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9600" b="1">
                <a:latin typeface="Overpass Black" charset="0"/>
                <a:ea typeface="Overpass Black" charset="0"/>
                <a:cs typeface="Overpass Black" charset="0"/>
              </a:rPr>
              <a:t>02</a:t>
            </a:r>
            <a:endParaRPr lang="en-US" sz="9600" b="1" dirty="0">
              <a:latin typeface="Overpass Black" charset="0"/>
              <a:ea typeface="Overpass Black" charset="0"/>
              <a:cs typeface="Overpass Black" charset="0"/>
            </a:endParaRPr>
          </a:p>
        </p:txBody>
      </p:sp>
      <p:sp>
        <p:nvSpPr>
          <p:cNvPr id="4" name="Title 1"/>
          <p:cNvSpPr txBox="1">
            <a:spLocks/>
          </p:cNvSpPr>
          <p:nvPr/>
        </p:nvSpPr>
        <p:spPr>
          <a:xfrm>
            <a:off x="2464422" y="1617953"/>
            <a:ext cx="5124555" cy="5536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latin typeface="Overpass ExtraBold" charset="0"/>
                <a:ea typeface="Overpass ExtraBold" charset="0"/>
                <a:cs typeface="Overpass ExtraBold" charset="0"/>
              </a:rPr>
              <a:t>Power Foot</a:t>
            </a:r>
            <a:r>
              <a:rPr lang="en-US" sz="2400" b="1" dirty="0">
                <a:latin typeface="Overpass ExtraBold" charset="0"/>
                <a:ea typeface="Overpass ExtraBold" charset="0"/>
                <a:cs typeface="Overpass ExtraBold" charset="0"/>
              </a:rPr>
              <a:t/>
            </a:r>
            <a:br>
              <a:rPr lang="en-US" sz="2400" b="1" dirty="0">
                <a:latin typeface="Overpass ExtraBold" charset="0"/>
                <a:ea typeface="Overpass ExtraBold" charset="0"/>
                <a:cs typeface="Overpass ExtraBold" charset="0"/>
              </a:rPr>
            </a:br>
            <a:r>
              <a:rPr lang="en-US" sz="2400" b="1" dirty="0" smtClean="0">
                <a:latin typeface="Overpass ExtraBold" charset="0"/>
                <a:ea typeface="Overpass ExtraBold" charset="0"/>
                <a:cs typeface="Overpass ExtraBold" charset="0"/>
              </a:rPr>
              <a:t>Detox </a:t>
            </a:r>
            <a:r>
              <a:rPr lang="en-US" sz="2400" b="1" dirty="0">
                <a:latin typeface="Overpass ExtraBold" charset="0"/>
                <a:ea typeface="Overpass ExtraBold" charset="0"/>
                <a:cs typeface="Overpass ExtraBold" charset="0"/>
              </a:rPr>
              <a:t>T</a:t>
            </a:r>
            <a:r>
              <a:rPr lang="en-US" sz="2400" b="1" dirty="0" smtClean="0">
                <a:latin typeface="Overpass ExtraBold" charset="0"/>
                <a:ea typeface="Overpass ExtraBold" charset="0"/>
                <a:cs typeface="Overpass ExtraBold" charset="0"/>
              </a:rPr>
              <a:t>herapy</a:t>
            </a:r>
            <a:endParaRPr lang="en-US" sz="2400" b="1" dirty="0">
              <a:latin typeface="Overpass ExtraBold" charset="0"/>
              <a:ea typeface="Overpass ExtraBold" charset="0"/>
              <a:cs typeface="Overpass ExtraBold" charset="0"/>
            </a:endParaRPr>
          </a:p>
        </p:txBody>
      </p:sp>
      <p:sp>
        <p:nvSpPr>
          <p:cNvPr id="5" name="Title 1"/>
          <p:cNvSpPr txBox="1">
            <a:spLocks/>
          </p:cNvSpPr>
          <p:nvPr/>
        </p:nvSpPr>
        <p:spPr>
          <a:xfrm>
            <a:off x="2469956" y="2374828"/>
            <a:ext cx="2265109" cy="1497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Overpass Light" charset="0"/>
                <a:ea typeface="Overpass Light" charset="0"/>
                <a:cs typeface="Overpass Light" charset="0"/>
              </a:rPr>
              <a:t>(German technology)</a:t>
            </a:r>
          </a:p>
        </p:txBody>
      </p:sp>
      <p:sp>
        <p:nvSpPr>
          <p:cNvPr id="7" name="Title 1"/>
          <p:cNvSpPr txBox="1">
            <a:spLocks/>
          </p:cNvSpPr>
          <p:nvPr/>
        </p:nvSpPr>
        <p:spPr>
          <a:xfrm>
            <a:off x="975748" y="2621322"/>
            <a:ext cx="4034283" cy="17317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600" b="1" dirty="0">
                <a:latin typeface="Overpass ExtraBold" charset="0"/>
                <a:ea typeface="Overpass ExtraBold" charset="0"/>
                <a:cs typeface="Overpass ExtraBold" charset="0"/>
              </a:rPr>
              <a:t>Uses zinc electrode and</a:t>
            </a:r>
          </a:p>
          <a:p>
            <a:pPr>
              <a:lnSpc>
                <a:spcPct val="100000"/>
              </a:lnSpc>
            </a:pPr>
            <a:r>
              <a:rPr lang="en-US" sz="1600" b="1" dirty="0" smtClean="0">
                <a:latin typeface="Overpass ExtraBold" charset="0"/>
                <a:ea typeface="Overpass ExtraBold" charset="0"/>
                <a:cs typeface="Overpass ExtraBold" charset="0"/>
              </a:rPr>
              <a:t>Scented Himalayan </a:t>
            </a:r>
            <a:r>
              <a:rPr lang="en-US" sz="1600" b="1" dirty="0">
                <a:latin typeface="Overpass ExtraBold" charset="0"/>
                <a:ea typeface="Overpass ExtraBold" charset="0"/>
                <a:cs typeface="Overpass ExtraBold" charset="0"/>
              </a:rPr>
              <a:t>salt </a:t>
            </a:r>
            <a:r>
              <a:rPr lang="en-US" sz="1600" dirty="0">
                <a:latin typeface="Overpass Light" charset="0"/>
                <a:ea typeface="Overpass Light" charset="0"/>
                <a:cs typeface="Overpass Light" charset="0"/>
              </a:rPr>
              <a:t>for body to expel</a:t>
            </a:r>
          </a:p>
          <a:p>
            <a:pPr>
              <a:lnSpc>
                <a:spcPct val="100000"/>
              </a:lnSpc>
            </a:pPr>
            <a:r>
              <a:rPr lang="en-US" sz="1600" dirty="0">
                <a:latin typeface="Overpass Light" charset="0"/>
                <a:ea typeface="Overpass Light" charset="0"/>
                <a:cs typeface="Overpass Light" charset="0"/>
              </a:rPr>
              <a:t>Toxins into water and absorb</a:t>
            </a:r>
          </a:p>
          <a:p>
            <a:pPr>
              <a:lnSpc>
                <a:spcPct val="100000"/>
              </a:lnSpc>
            </a:pPr>
            <a:r>
              <a:rPr lang="en-US" sz="1600" dirty="0">
                <a:latin typeface="Overpass Light" charset="0"/>
                <a:ea typeface="Overpass Light" charset="0"/>
                <a:cs typeface="Overpass Light" charset="0"/>
              </a:rPr>
              <a:t>Good minerals back into the body</a:t>
            </a: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86510" y="1564570"/>
            <a:ext cx="3709508" cy="4370788"/>
          </a:xfrm>
          <a:prstGeom prst="rect">
            <a:avLst/>
          </a:prstGeom>
        </p:spPr>
      </p:pic>
      <p:sp>
        <p:nvSpPr>
          <p:cNvPr id="17" name="Rectangle 16"/>
          <p:cNvSpPr/>
          <p:nvPr/>
        </p:nvSpPr>
        <p:spPr>
          <a:xfrm>
            <a:off x="8684959" y="1894801"/>
            <a:ext cx="1321190" cy="369332"/>
          </a:xfrm>
          <a:prstGeom prst="rect">
            <a:avLst/>
          </a:prstGeom>
        </p:spPr>
        <p:txBody>
          <a:bodyPr wrap="square">
            <a:spAutoFit/>
          </a:bodyPr>
          <a:lstStyle/>
          <a:p>
            <a:r>
              <a:rPr lang="en-US" b="1" dirty="0">
                <a:latin typeface="Overpass ExtraBold" charset="0"/>
                <a:ea typeface="Overpass ExtraBold" charset="0"/>
                <a:cs typeface="Overpass ExtraBold" charset="0"/>
              </a:rPr>
              <a:t>Benefits</a:t>
            </a:r>
          </a:p>
        </p:txBody>
      </p:sp>
      <p:sp>
        <p:nvSpPr>
          <p:cNvPr id="18" name="Title 1"/>
          <p:cNvSpPr txBox="1">
            <a:spLocks/>
          </p:cNvSpPr>
          <p:nvPr/>
        </p:nvSpPr>
        <p:spPr>
          <a:xfrm>
            <a:off x="7790541" y="2264133"/>
            <a:ext cx="2901446" cy="32485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Wingdings" pitchFamily="2" charset="2"/>
              <a:buChar char="ü"/>
            </a:pPr>
            <a:r>
              <a:rPr lang="en-US" sz="1600" b="1" dirty="0">
                <a:latin typeface="Overpass SemiBold" charset="0"/>
                <a:ea typeface="Overpass SemiBold" charset="0"/>
                <a:cs typeface="Overpass SemiBold" charset="0"/>
              </a:rPr>
              <a:t>Enhances detoxification by effectively removing </a:t>
            </a:r>
            <a:r>
              <a:rPr lang="en-US" sz="1600" b="1" dirty="0" err="1">
                <a:latin typeface="Overpass SemiBold" charset="0"/>
                <a:ea typeface="Overpass SemiBold" charset="0"/>
                <a:cs typeface="Overpass SemiBold" charset="0"/>
              </a:rPr>
              <a:t>coloured</a:t>
            </a:r>
            <a:r>
              <a:rPr lang="en-US" sz="1600" b="1" dirty="0">
                <a:latin typeface="Overpass SemiBold" charset="0"/>
                <a:ea typeface="Overpass SemiBold" charset="0"/>
                <a:cs typeface="Overpass SemiBold" charset="0"/>
              </a:rPr>
              <a:t> crystals that are present in blood microscopy</a:t>
            </a:r>
          </a:p>
          <a:p>
            <a:pPr marL="285750" indent="-285750">
              <a:lnSpc>
                <a:spcPct val="150000"/>
              </a:lnSpc>
              <a:buFont typeface="Wingdings" pitchFamily="2" charset="2"/>
              <a:buChar char="ü"/>
            </a:pPr>
            <a:r>
              <a:rPr lang="en-US" sz="1600" b="1" dirty="0">
                <a:latin typeface="Overpass SemiBold" charset="0"/>
                <a:ea typeface="Overpass SemiBold" charset="0"/>
                <a:cs typeface="Overpass SemiBold" charset="0"/>
              </a:rPr>
              <a:t>Improves blood circulation</a:t>
            </a:r>
          </a:p>
          <a:p>
            <a:pPr marL="285750" indent="-285750">
              <a:lnSpc>
                <a:spcPct val="150000"/>
              </a:lnSpc>
              <a:buFont typeface="Wingdings" pitchFamily="2" charset="2"/>
              <a:buChar char="ü"/>
            </a:pPr>
            <a:r>
              <a:rPr lang="en-US" sz="1600" b="1" dirty="0">
                <a:latin typeface="Overpass SemiBold" charset="0"/>
                <a:ea typeface="Overpass SemiBold" charset="0"/>
                <a:cs typeface="Overpass SemiBold" charset="0"/>
              </a:rPr>
              <a:t>Increases energy of body cells</a:t>
            </a: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62960" y="4204901"/>
            <a:ext cx="2736308" cy="2301543"/>
          </a:xfrm>
          <a:prstGeom prst="rect">
            <a:avLst/>
          </a:prstGeom>
        </p:spPr>
      </p:pic>
      <p:sp>
        <p:nvSpPr>
          <p:cNvPr id="6" name="Slide Number Placeholder 5">
            <a:extLst>
              <a:ext uri="{FF2B5EF4-FFF2-40B4-BE49-F238E27FC236}">
                <a16:creationId xmlns:a16="http://schemas.microsoft.com/office/drawing/2014/main" id="{4BDC4126-31DB-674D-A60D-22C576451EA3}"/>
              </a:ext>
            </a:extLst>
          </p:cNvPr>
          <p:cNvSpPr>
            <a:spLocks noGrp="1"/>
          </p:cNvSpPr>
          <p:nvPr>
            <p:ph type="sldNum" sz="quarter" idx="12"/>
          </p:nvPr>
        </p:nvSpPr>
        <p:spPr/>
        <p:txBody>
          <a:bodyPr/>
          <a:lstStyle/>
          <a:p>
            <a:fld id="{0A2D4366-C79F-4441-BB5C-336DE142C5A9}" type="slidenum">
              <a:rPr lang="en-US" smtClean="0"/>
              <a:t>15</a:t>
            </a:fld>
            <a:endParaRPr lang="en-US"/>
          </a:p>
        </p:txBody>
      </p:sp>
      <p:pic>
        <p:nvPicPr>
          <p:cNvPr id="21" name="Picture 20">
            <a:extLst>
              <a:ext uri="{FF2B5EF4-FFF2-40B4-BE49-F238E27FC236}">
                <a16:creationId xmlns:a16="http://schemas.microsoft.com/office/drawing/2014/main" id="{DA30D32B-1F0A-524B-B460-B1219EDD0A9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56150" y="4315899"/>
            <a:ext cx="4152230" cy="2000232"/>
          </a:xfrm>
          <a:prstGeom prst="rect">
            <a:avLst/>
          </a:prstGeom>
        </p:spPr>
      </p:pic>
      <p:pic>
        <p:nvPicPr>
          <p:cNvPr id="22" name="Picture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12911" y="392257"/>
            <a:ext cx="1809110" cy="585589"/>
          </a:xfrm>
          <a:prstGeom prst="rect">
            <a:avLst/>
          </a:prstGeom>
          <a:noFill/>
          <a:ln w="9525">
            <a:noFill/>
            <a:miter lim="800000"/>
            <a:headEnd/>
            <a:tailEnd/>
          </a:ln>
        </p:spPr>
      </p:pic>
    </p:spTree>
    <p:extLst>
      <p:ext uri="{BB962C8B-B14F-4D97-AF65-F5344CB8AC3E}">
        <p14:creationId xmlns:p14="http://schemas.microsoft.com/office/powerpoint/2010/main" val="37296182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B2DBA1-FED1-CF45-8C02-5F426EE07FAC}"/>
              </a:ext>
            </a:extLst>
          </p:cNvPr>
          <p:cNvSpPr/>
          <p:nvPr/>
        </p:nvSpPr>
        <p:spPr>
          <a:xfrm>
            <a:off x="2566096" y="2266306"/>
            <a:ext cx="1876927" cy="23667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2477530" y="2192955"/>
            <a:ext cx="4571066" cy="5536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600" dirty="0">
                <a:latin typeface="Overpass Light" charset="0"/>
                <a:ea typeface="Overpass Light" charset="0"/>
                <a:cs typeface="Overpass Light" charset="0"/>
              </a:rPr>
              <a:t>Russian technology </a:t>
            </a:r>
          </a:p>
          <a:p>
            <a:pPr>
              <a:lnSpc>
                <a:spcPct val="100000"/>
              </a:lnSpc>
            </a:pPr>
            <a:r>
              <a:rPr lang="en-US" sz="1200" dirty="0">
                <a:latin typeface="Overpass Light" charset="0"/>
                <a:ea typeface="Overpass Light" charset="0"/>
                <a:cs typeface="Overpass Light" charset="0"/>
              </a:rPr>
              <a:t>With Korea patented “</a:t>
            </a:r>
            <a:r>
              <a:rPr lang="en-US" sz="1200" dirty="0" err="1">
                <a:latin typeface="Overpass Light" charset="0"/>
                <a:ea typeface="Overpass Light" charset="0"/>
                <a:cs typeface="Overpass Light" charset="0"/>
              </a:rPr>
              <a:t>colour</a:t>
            </a:r>
            <a:r>
              <a:rPr lang="en-US" sz="1200" dirty="0">
                <a:latin typeface="Overpass Light" charset="0"/>
                <a:ea typeface="Overpass Light" charset="0"/>
                <a:cs typeface="Overpass Light" charset="0"/>
              </a:rPr>
              <a:t> impulse therapy”</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303" y="4186990"/>
            <a:ext cx="3843356" cy="2877713"/>
          </a:xfrm>
          <a:prstGeom prst="rect">
            <a:avLst/>
          </a:prstGeom>
        </p:spPr>
      </p:pic>
      <p:sp>
        <p:nvSpPr>
          <p:cNvPr id="2" name="Title 1"/>
          <p:cNvSpPr txBox="1">
            <a:spLocks/>
          </p:cNvSpPr>
          <p:nvPr/>
        </p:nvSpPr>
        <p:spPr>
          <a:xfrm>
            <a:off x="759303" y="1253167"/>
            <a:ext cx="1876927" cy="16486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9600" b="1" dirty="0">
                <a:latin typeface="Overpass Black" charset="0"/>
                <a:ea typeface="Overpass Black" charset="0"/>
                <a:cs typeface="Overpass Black" charset="0"/>
              </a:rPr>
              <a:t>03</a:t>
            </a:r>
          </a:p>
        </p:txBody>
      </p:sp>
      <p:sp>
        <p:nvSpPr>
          <p:cNvPr id="4" name="Title 1"/>
          <p:cNvSpPr txBox="1">
            <a:spLocks/>
          </p:cNvSpPr>
          <p:nvPr/>
        </p:nvSpPr>
        <p:spPr>
          <a:xfrm>
            <a:off x="2477530" y="1598084"/>
            <a:ext cx="5124555" cy="5536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latin typeface="Overpass ExtraBold" charset="0"/>
                <a:ea typeface="Overpass ExtraBold" charset="0"/>
                <a:cs typeface="Overpass ExtraBold" charset="0"/>
              </a:rPr>
              <a:t>Power Eye</a:t>
            </a:r>
            <a:r>
              <a:rPr lang="en-US" sz="2400" b="1" dirty="0">
                <a:latin typeface="Overpass ExtraBold" charset="0"/>
                <a:ea typeface="Overpass ExtraBold" charset="0"/>
                <a:cs typeface="Overpass ExtraBold" charset="0"/>
              </a:rPr>
              <a:t/>
            </a:r>
            <a:br>
              <a:rPr lang="en-US" sz="2400" b="1" dirty="0">
                <a:latin typeface="Overpass ExtraBold" charset="0"/>
                <a:ea typeface="Overpass ExtraBold" charset="0"/>
                <a:cs typeface="Overpass ExtraBold" charset="0"/>
              </a:rPr>
            </a:br>
            <a:r>
              <a:rPr lang="en-US" sz="2400" b="1" dirty="0" smtClean="0">
                <a:latin typeface="Overpass ExtraBold" charset="0"/>
                <a:ea typeface="Overpass ExtraBold" charset="0"/>
                <a:cs typeface="Overpass ExtraBold" charset="0"/>
              </a:rPr>
              <a:t>Recharge </a:t>
            </a:r>
            <a:r>
              <a:rPr lang="en-US" sz="2400" b="1" dirty="0">
                <a:latin typeface="Overpass ExtraBold" charset="0"/>
                <a:ea typeface="Overpass ExtraBold" charset="0"/>
                <a:cs typeface="Overpass ExtraBold" charset="0"/>
              </a:rPr>
              <a:t>T</a:t>
            </a:r>
            <a:r>
              <a:rPr lang="en-US" sz="2400" b="1" dirty="0" smtClean="0">
                <a:latin typeface="Overpass ExtraBold" charset="0"/>
                <a:ea typeface="Overpass ExtraBold" charset="0"/>
                <a:cs typeface="Overpass ExtraBold" charset="0"/>
              </a:rPr>
              <a:t>herapy</a:t>
            </a:r>
            <a:endParaRPr lang="en-US" sz="2400" b="1" dirty="0">
              <a:latin typeface="Overpass ExtraBold" charset="0"/>
              <a:ea typeface="Overpass ExtraBold" charset="0"/>
              <a:cs typeface="Overpass ExtraBold" charset="0"/>
            </a:endParaRPr>
          </a:p>
        </p:txBody>
      </p:sp>
      <p:sp>
        <p:nvSpPr>
          <p:cNvPr id="7" name="Title 1"/>
          <p:cNvSpPr txBox="1">
            <a:spLocks/>
          </p:cNvSpPr>
          <p:nvPr/>
        </p:nvSpPr>
        <p:spPr>
          <a:xfrm>
            <a:off x="950243" y="3008654"/>
            <a:ext cx="4769236" cy="1558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600" b="1" dirty="0">
                <a:latin typeface="Overpass ExtraBold" charset="0"/>
                <a:ea typeface="Overpass ExtraBold" charset="0"/>
                <a:cs typeface="Overpass ExtraBold" charset="0"/>
              </a:rPr>
              <a:t>Non-invasive vision correction</a:t>
            </a:r>
          </a:p>
          <a:p>
            <a:pPr>
              <a:lnSpc>
                <a:spcPct val="100000"/>
              </a:lnSpc>
            </a:pPr>
            <a:r>
              <a:rPr lang="en-US" sz="1600" dirty="0" err="1">
                <a:latin typeface="Overpass" charset="0"/>
                <a:ea typeface="Overpass" charset="0"/>
                <a:cs typeface="Overpass" charset="0"/>
              </a:rPr>
              <a:t>Coloured</a:t>
            </a:r>
            <a:r>
              <a:rPr lang="en-US" sz="1600" dirty="0">
                <a:latin typeface="Overpass" charset="0"/>
                <a:ea typeface="Overpass" charset="0"/>
                <a:cs typeface="Overpass" charset="0"/>
              </a:rPr>
              <a:t> impulse led beam light therapy uses both the frequency of color and unique rhythm of</a:t>
            </a:r>
          </a:p>
          <a:p>
            <a:pPr>
              <a:lnSpc>
                <a:spcPct val="100000"/>
              </a:lnSpc>
            </a:pPr>
            <a:r>
              <a:rPr lang="en-US" sz="1600" dirty="0">
                <a:latin typeface="Overpass" charset="0"/>
                <a:ea typeface="Overpass" charset="0"/>
                <a:cs typeface="Overpass" charset="0"/>
              </a:rPr>
              <a:t>pulsating light to prevent and mediate visual and other disorders</a:t>
            </a:r>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52627" y="1328715"/>
            <a:ext cx="3709508" cy="4370788"/>
          </a:xfrm>
          <a:prstGeom prst="rect">
            <a:avLst/>
          </a:prstGeom>
        </p:spPr>
      </p:pic>
      <p:sp>
        <p:nvSpPr>
          <p:cNvPr id="17" name="Rectangle 16"/>
          <p:cNvSpPr/>
          <p:nvPr/>
        </p:nvSpPr>
        <p:spPr>
          <a:xfrm>
            <a:off x="8723337" y="2134261"/>
            <a:ext cx="1317545" cy="369332"/>
          </a:xfrm>
          <a:prstGeom prst="rect">
            <a:avLst/>
          </a:prstGeom>
        </p:spPr>
        <p:txBody>
          <a:bodyPr wrap="square">
            <a:spAutoFit/>
          </a:bodyPr>
          <a:lstStyle/>
          <a:p>
            <a:r>
              <a:rPr lang="en-US" b="1" dirty="0">
                <a:latin typeface="Overpass ExtraBold" charset="0"/>
                <a:ea typeface="Overpass ExtraBold" charset="0"/>
                <a:cs typeface="Overpass ExtraBold" charset="0"/>
              </a:rPr>
              <a:t>Benefits</a:t>
            </a:r>
          </a:p>
        </p:txBody>
      </p:sp>
      <p:sp>
        <p:nvSpPr>
          <p:cNvPr id="18" name="Title 1"/>
          <p:cNvSpPr txBox="1">
            <a:spLocks/>
          </p:cNvSpPr>
          <p:nvPr/>
        </p:nvSpPr>
        <p:spPr>
          <a:xfrm>
            <a:off x="7856658" y="2028278"/>
            <a:ext cx="2901446" cy="32485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50000"/>
              </a:lnSpc>
              <a:buFont typeface="Arial" charset="0"/>
              <a:buChar char="•"/>
            </a:pPr>
            <a:r>
              <a:rPr lang="en-US" sz="1600" b="1" dirty="0">
                <a:latin typeface="Overpass SemiBold" charset="0"/>
                <a:ea typeface="Overpass SemiBold" charset="0"/>
                <a:cs typeface="Overpass SemiBold" charset="0"/>
              </a:rPr>
              <a:t>Decreases eye strain</a:t>
            </a:r>
          </a:p>
          <a:p>
            <a:pPr marL="285750" indent="-285750">
              <a:lnSpc>
                <a:spcPct val="150000"/>
              </a:lnSpc>
              <a:buFont typeface="Arial" charset="0"/>
              <a:buChar char="•"/>
            </a:pPr>
            <a:r>
              <a:rPr lang="en-US" sz="1600" b="1" dirty="0">
                <a:latin typeface="Overpass SemiBold" charset="0"/>
                <a:ea typeface="Overpass SemiBold" charset="0"/>
                <a:cs typeface="Overpass SemiBold" charset="0"/>
              </a:rPr>
              <a:t>Relieves eye discomfort, tired eyes, dry or teary eyes, red eyes</a:t>
            </a:r>
          </a:p>
          <a:p>
            <a:pPr marL="285750" indent="-285750">
              <a:lnSpc>
                <a:spcPct val="150000"/>
              </a:lnSpc>
              <a:buFont typeface="Arial" charset="0"/>
              <a:buChar char="•"/>
            </a:pPr>
            <a:r>
              <a:rPr lang="en-US" sz="1600" b="1" dirty="0">
                <a:latin typeface="Overpass SemiBold" charset="0"/>
                <a:ea typeface="Overpass SemiBold" charset="0"/>
                <a:cs typeface="Overpass SemiBold" charset="0"/>
              </a:rPr>
              <a:t>Promotes eye exercise to strengthen eye muscle</a:t>
            </a:r>
          </a:p>
        </p:txBody>
      </p:sp>
      <p:sp>
        <p:nvSpPr>
          <p:cNvPr id="6" name="Slide Number Placeholder 5">
            <a:extLst>
              <a:ext uri="{FF2B5EF4-FFF2-40B4-BE49-F238E27FC236}">
                <a16:creationId xmlns:a16="http://schemas.microsoft.com/office/drawing/2014/main" id="{8C15D138-60A9-FA4A-B5E3-653E90C172EF}"/>
              </a:ext>
            </a:extLst>
          </p:cNvPr>
          <p:cNvSpPr>
            <a:spLocks noGrp="1"/>
          </p:cNvSpPr>
          <p:nvPr>
            <p:ph type="sldNum" sz="quarter" idx="12"/>
          </p:nvPr>
        </p:nvSpPr>
        <p:spPr/>
        <p:txBody>
          <a:bodyPr/>
          <a:lstStyle/>
          <a:p>
            <a:fld id="{0A2D4366-C79F-4441-BB5C-336DE142C5A9}" type="slidenum">
              <a:rPr lang="en-US" smtClean="0"/>
              <a:t>16</a:t>
            </a:fld>
            <a:endParaRPr lang="en-US"/>
          </a:p>
        </p:txBody>
      </p:sp>
      <p:pic>
        <p:nvPicPr>
          <p:cNvPr id="16" name="Picture 2" descr="F:\e eyeGYM slide\Pg 03 photo.jpg">
            <a:extLst>
              <a:ext uri="{FF2B5EF4-FFF2-40B4-BE49-F238E27FC236}">
                <a16:creationId xmlns:a16="http://schemas.microsoft.com/office/drawing/2014/main" id="{E51A55CA-B196-1C41-9D55-0B04215051D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37378" y="4771339"/>
            <a:ext cx="2094028" cy="137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picture containing rectangle&#10;&#10;Description automatically generated">
            <a:extLst>
              <a:ext uri="{FF2B5EF4-FFF2-40B4-BE49-F238E27FC236}">
                <a16:creationId xmlns:a16="http://schemas.microsoft.com/office/drawing/2014/main" id="{981A055A-9D39-4F4A-9AB6-D20E4DC0A9A5}"/>
              </a:ext>
            </a:extLst>
          </p:cNvPr>
          <p:cNvPicPr>
            <a:picLocks noChangeAspect="1"/>
          </p:cNvPicPr>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xmlns="" r:id="rId7"/>
              </a:ext>
            </a:extLst>
          </a:blip>
          <a:stretch>
            <a:fillRect/>
          </a:stretch>
        </p:blipFill>
        <p:spPr>
          <a:xfrm>
            <a:off x="4579203" y="2241480"/>
            <a:ext cx="367719" cy="245146"/>
          </a:xfrm>
          <a:prstGeom prst="rect">
            <a:avLst/>
          </a:prstGeom>
          <a:ln>
            <a:solidFill>
              <a:schemeClr val="bg1">
                <a:lumMod val="75000"/>
              </a:schemeClr>
            </a:solidFill>
          </a:ln>
        </p:spPr>
      </p:pic>
      <p:pic>
        <p:nvPicPr>
          <p:cNvPr id="14" name="Picture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612911" y="392257"/>
            <a:ext cx="1809110" cy="585589"/>
          </a:xfrm>
          <a:prstGeom prst="rect">
            <a:avLst/>
          </a:prstGeom>
          <a:noFill/>
          <a:ln w="9525">
            <a:noFill/>
            <a:miter lim="800000"/>
            <a:headEnd/>
            <a:tailEnd/>
          </a:ln>
        </p:spPr>
      </p:pic>
    </p:spTree>
    <p:extLst>
      <p:ext uri="{BB962C8B-B14F-4D97-AF65-F5344CB8AC3E}">
        <p14:creationId xmlns:p14="http://schemas.microsoft.com/office/powerpoint/2010/main" val="30432241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loor, indoor, wall, ceiling&#10;&#10;Description automatically generated">
            <a:extLst>
              <a:ext uri="{FF2B5EF4-FFF2-40B4-BE49-F238E27FC236}">
                <a16:creationId xmlns:a16="http://schemas.microsoft.com/office/drawing/2014/main" id="{BE04ECDF-1E40-F54D-921B-B2CA32FD3F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13"/>
          <a:stretch/>
        </p:blipFill>
        <p:spPr>
          <a:xfrm>
            <a:off x="-13855" y="-13855"/>
            <a:ext cx="12261274" cy="6871856"/>
          </a:xfrm>
          <a:prstGeom prst="rect">
            <a:avLst/>
          </a:prstGeom>
        </p:spPr>
      </p:pic>
      <p:sp>
        <p:nvSpPr>
          <p:cNvPr id="6" name="Rectangle 5">
            <a:extLst>
              <a:ext uri="{FF2B5EF4-FFF2-40B4-BE49-F238E27FC236}">
                <a16:creationId xmlns:a16="http://schemas.microsoft.com/office/drawing/2014/main" id="{354A8CE2-E7EB-794A-8C7F-1F075A1D3E7E}"/>
              </a:ext>
            </a:extLst>
          </p:cNvPr>
          <p:cNvSpPr/>
          <p:nvPr/>
        </p:nvSpPr>
        <p:spPr>
          <a:xfrm>
            <a:off x="-13854" y="-13855"/>
            <a:ext cx="12261274" cy="6928059"/>
          </a:xfrm>
          <a:prstGeom prst="rect">
            <a:avLst/>
          </a:prstGeom>
          <a:solidFill>
            <a:schemeClr val="bg1">
              <a:lumMod val="8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CAD70E3-D02A-534F-B446-8FC5B4FA9256}"/>
              </a:ext>
            </a:extLst>
          </p:cNvPr>
          <p:cNvSpPr txBox="1"/>
          <p:nvPr/>
        </p:nvSpPr>
        <p:spPr>
          <a:xfrm>
            <a:off x="2977490" y="2767280"/>
            <a:ext cx="6237020" cy="1323439"/>
          </a:xfrm>
          <a:prstGeom prst="rect">
            <a:avLst/>
          </a:prstGeom>
          <a:noFill/>
        </p:spPr>
        <p:txBody>
          <a:bodyPr wrap="square" rtlCol="0">
            <a:spAutoFit/>
          </a:bodyPr>
          <a:lstStyle/>
          <a:p>
            <a:pPr algn="ctr"/>
            <a:r>
              <a:rPr lang="en-US" sz="4000" b="1" spc="300" dirty="0">
                <a:solidFill>
                  <a:srgbClr val="E4593A"/>
                </a:solidFill>
                <a:latin typeface="Overpass Black" pitchFamily="2" charset="77"/>
              </a:rPr>
              <a:t>HOME CARE</a:t>
            </a:r>
          </a:p>
          <a:p>
            <a:pPr algn="ctr"/>
            <a:r>
              <a:rPr lang="en-US" sz="4000" b="1" spc="300" dirty="0">
                <a:solidFill>
                  <a:srgbClr val="E4593A"/>
                </a:solidFill>
                <a:latin typeface="Overpass Black" pitchFamily="2" charset="77"/>
              </a:rPr>
              <a:t>PRODUCTS</a:t>
            </a:r>
          </a:p>
        </p:txBody>
      </p:sp>
      <p:pic>
        <p:nvPicPr>
          <p:cNvPr id="13" name="Picture 12" descr="Logo&#10;&#10;Description automatically generated">
            <a:extLst>
              <a:ext uri="{FF2B5EF4-FFF2-40B4-BE49-F238E27FC236}">
                <a16:creationId xmlns:a16="http://schemas.microsoft.com/office/drawing/2014/main" id="{9574D53D-1F11-5E4E-8972-CA028CBB4A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0812" y="166254"/>
            <a:ext cx="1782667" cy="714664"/>
          </a:xfrm>
          <a:prstGeom prst="rect">
            <a:avLst/>
          </a:prstGeom>
        </p:spPr>
      </p:pic>
      <p:sp>
        <p:nvSpPr>
          <p:cNvPr id="4" name="Slide Number Placeholder 3">
            <a:extLst>
              <a:ext uri="{FF2B5EF4-FFF2-40B4-BE49-F238E27FC236}">
                <a16:creationId xmlns:a16="http://schemas.microsoft.com/office/drawing/2014/main" id="{5DE23E38-4DD7-C54A-ACF7-77D6BDB48B3D}"/>
              </a:ext>
            </a:extLst>
          </p:cNvPr>
          <p:cNvSpPr>
            <a:spLocks noGrp="1"/>
          </p:cNvSpPr>
          <p:nvPr>
            <p:ph type="sldNum" sz="quarter" idx="12"/>
          </p:nvPr>
        </p:nvSpPr>
        <p:spPr/>
        <p:txBody>
          <a:bodyPr/>
          <a:lstStyle/>
          <a:p>
            <a:fld id="{0A2D4366-C79F-4441-BB5C-336DE142C5A9}" type="slidenum">
              <a:rPr lang="en-US" smtClean="0"/>
              <a:t>17</a:t>
            </a:fld>
            <a:endParaRPr lang="en-US"/>
          </a:p>
        </p:txBody>
      </p:sp>
      <p:sp>
        <p:nvSpPr>
          <p:cNvPr id="11" name="Slide Number Placeholder 3">
            <a:extLst>
              <a:ext uri="{FF2B5EF4-FFF2-40B4-BE49-F238E27FC236}">
                <a16:creationId xmlns:a16="http://schemas.microsoft.com/office/drawing/2014/main" id="{4EAC6C08-697A-6C4E-A99F-62BF50F3FC35}"/>
              </a:ext>
            </a:extLst>
          </p:cNvPr>
          <p:cNvSpPr txBox="1">
            <a:spLocks/>
          </p:cNvSpPr>
          <p:nvPr/>
        </p:nvSpPr>
        <p:spPr>
          <a:xfrm>
            <a:off x="10968039" y="6572250"/>
            <a:ext cx="2743200" cy="192882"/>
          </a:xfrm>
          <a:prstGeom prst="rect">
            <a:avLst/>
          </a:prstGeom>
        </p:spPr>
        <p:txBody>
          <a:bodyPr/>
          <a:lstStyle>
            <a:defPPr>
              <a:defRPr lang="en-US"/>
            </a:defPPr>
            <a:lvl1pPr marL="0" algn="r" defTabSz="914400" rtl="0" eaLnBrk="1" latinLnBrk="0" hangingPunct="1">
              <a:defRPr sz="700" b="0" i="0" kern="1200">
                <a:solidFill>
                  <a:schemeClr val="tx1"/>
                </a:solidFill>
                <a:latin typeface="Sora Light" pitchFamily="2" charset="0"/>
                <a:ea typeface="+mn-ea"/>
                <a:cs typeface="Sora Light"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latin typeface="Overpass" pitchFamily="2" charset="77"/>
              </a:rPr>
              <a:t>ENERGIA</a:t>
            </a:r>
          </a:p>
        </p:txBody>
      </p:sp>
    </p:spTree>
    <p:extLst>
      <p:ext uri="{BB962C8B-B14F-4D97-AF65-F5344CB8AC3E}">
        <p14:creationId xmlns:p14="http://schemas.microsoft.com/office/powerpoint/2010/main" val="3104826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F43A05-5F74-6A42-848A-41DF9EB13CC5}"/>
              </a:ext>
            </a:extLst>
          </p:cNvPr>
          <p:cNvSpPr>
            <a:spLocks noGrp="1"/>
          </p:cNvSpPr>
          <p:nvPr>
            <p:ph type="sldNum" sz="quarter" idx="12"/>
          </p:nvPr>
        </p:nvSpPr>
        <p:spPr/>
        <p:txBody>
          <a:bodyPr/>
          <a:lstStyle/>
          <a:p>
            <a:fld id="{0A2D4366-C79F-4441-BB5C-336DE142C5A9}" type="slidenum">
              <a:rPr lang="en-US" smtClean="0"/>
              <a:t>18</a:t>
            </a:fld>
            <a:endParaRPr lang="en-US"/>
          </a:p>
        </p:txBody>
      </p:sp>
      <p:pic>
        <p:nvPicPr>
          <p:cNvPr id="5" name="Picture 4" descr="Diagram&#10;&#10;Description automatically generated">
            <a:extLst>
              <a:ext uri="{FF2B5EF4-FFF2-40B4-BE49-F238E27FC236}">
                <a16:creationId xmlns:a16="http://schemas.microsoft.com/office/drawing/2014/main" id="{649BA822-1165-4CE9-8AC9-019E3AE0110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82026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27B7CC-613F-4922-9A51-BDD8BCAD18C9}"/>
              </a:ext>
            </a:extLst>
          </p:cNvPr>
          <p:cNvPicPr>
            <a:picLocks noChangeAspect="1"/>
          </p:cNvPicPr>
          <p:nvPr/>
        </p:nvPicPr>
        <p:blipFill>
          <a:blip r:embed="rId2"/>
          <a:stretch>
            <a:fillRect/>
          </a:stretch>
        </p:blipFill>
        <p:spPr>
          <a:xfrm>
            <a:off x="0" y="1488240"/>
            <a:ext cx="12192000" cy="3111500"/>
          </a:xfrm>
          <a:prstGeom prst="rect">
            <a:avLst/>
          </a:prstGeom>
        </p:spPr>
      </p:pic>
      <p:sp>
        <p:nvSpPr>
          <p:cNvPr id="2" name="Title 1"/>
          <p:cNvSpPr txBox="1">
            <a:spLocks/>
          </p:cNvSpPr>
          <p:nvPr/>
        </p:nvSpPr>
        <p:spPr>
          <a:xfrm>
            <a:off x="3249462" y="732229"/>
            <a:ext cx="5693075" cy="5536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err="1" smtClean="0">
                <a:latin typeface="Overpass ExtraBold" charset="0"/>
                <a:ea typeface="Overpass ExtraBold" charset="0"/>
                <a:cs typeface="Overpass ExtraBold" charset="0"/>
              </a:rPr>
              <a:t>Energia</a:t>
            </a:r>
            <a:r>
              <a:rPr lang="en-US" sz="3600" b="1" dirty="0" smtClean="0">
                <a:latin typeface="Overpass ExtraBold" charset="0"/>
                <a:ea typeface="Overpass ExtraBold" charset="0"/>
                <a:cs typeface="Overpass ExtraBold" charset="0"/>
              </a:rPr>
              <a:t> </a:t>
            </a:r>
            <a:r>
              <a:rPr lang="en-US" sz="3600" b="1" dirty="0" err="1" smtClean="0">
                <a:latin typeface="Overpass ExtraBold" charset="0"/>
                <a:ea typeface="Overpass ExtraBold" charset="0"/>
                <a:cs typeface="Overpass ExtraBold" charset="0"/>
              </a:rPr>
              <a:t>Fibre</a:t>
            </a:r>
            <a:r>
              <a:rPr lang="en-US" sz="3600" b="1" dirty="0" smtClean="0">
                <a:latin typeface="Overpass ExtraBold" charset="0"/>
                <a:ea typeface="Overpass ExtraBold" charset="0"/>
                <a:cs typeface="Overpass ExtraBold" charset="0"/>
              </a:rPr>
              <a:t> Technology</a:t>
            </a:r>
            <a:endParaRPr lang="en-US" sz="3600" b="1" dirty="0">
              <a:latin typeface="Overpass ExtraBold" charset="0"/>
              <a:ea typeface="Overpass ExtraBold" charset="0"/>
              <a:cs typeface="Overpass ExtraBold" charset="0"/>
            </a:endParaRPr>
          </a:p>
        </p:txBody>
      </p:sp>
      <p:sp>
        <p:nvSpPr>
          <p:cNvPr id="4" name="Title 1"/>
          <p:cNvSpPr txBox="1">
            <a:spLocks/>
          </p:cNvSpPr>
          <p:nvPr/>
        </p:nvSpPr>
        <p:spPr>
          <a:xfrm>
            <a:off x="390234" y="4603082"/>
            <a:ext cx="2337868" cy="13475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dirty="0">
                <a:latin typeface="Overpass Light" charset="0"/>
                <a:ea typeface="Overpass Light" charset="0"/>
                <a:cs typeface="Overpass Light" charset="0"/>
              </a:rPr>
              <a:t>Energia beads emit far infrared rays and negative ions which can convert drinking water to alkaline water without the need for electric current.</a:t>
            </a:r>
          </a:p>
        </p:txBody>
      </p:sp>
      <p:sp>
        <p:nvSpPr>
          <p:cNvPr id="5" name="Title 1"/>
          <p:cNvSpPr txBox="1">
            <a:spLocks/>
          </p:cNvSpPr>
          <p:nvPr/>
        </p:nvSpPr>
        <p:spPr>
          <a:xfrm>
            <a:off x="3195485" y="4603082"/>
            <a:ext cx="1910864" cy="1239097"/>
          </a:xfrm>
          <a:prstGeom prst="rect">
            <a:avLst/>
          </a:prstGeom>
        </p:spPr>
        <p:txBody>
          <a:bodyPr vert="horz" lIns="91440" tIns="45720" rIns="91440" bIns="45720" rtlCol="0" anchor="t">
            <a:noAutofit/>
          </a:bodyPr>
          <a:lstStyle>
            <a:defPPr>
              <a:defRPr lang="en-US"/>
            </a:defPPr>
            <a:lvl1pPr algn="ctr">
              <a:lnSpc>
                <a:spcPct val="90000"/>
              </a:lnSpc>
              <a:spcBef>
                <a:spcPct val="0"/>
              </a:spcBef>
              <a:buNone/>
              <a:defRPr sz="1400">
                <a:latin typeface="Overpass Light" charset="0"/>
                <a:ea typeface="Overpass Light" charset="0"/>
                <a:cs typeface="Overpass Light" charset="0"/>
              </a:defRPr>
            </a:lvl1pPr>
          </a:lstStyle>
          <a:p>
            <a:r>
              <a:rPr lang="en-US" dirty="0"/>
              <a:t>The Energia beads are grounded into powder without losing its beneficial properties</a:t>
            </a:r>
          </a:p>
        </p:txBody>
      </p:sp>
      <p:sp>
        <p:nvSpPr>
          <p:cNvPr id="8" name="Slide Number Placeholder 7">
            <a:extLst>
              <a:ext uri="{FF2B5EF4-FFF2-40B4-BE49-F238E27FC236}">
                <a16:creationId xmlns:a16="http://schemas.microsoft.com/office/drawing/2014/main" id="{E84811F8-1D50-A14E-97F5-527B4DC13F2A}"/>
              </a:ext>
            </a:extLst>
          </p:cNvPr>
          <p:cNvSpPr>
            <a:spLocks noGrp="1"/>
          </p:cNvSpPr>
          <p:nvPr>
            <p:ph type="sldNum" sz="quarter" idx="12"/>
          </p:nvPr>
        </p:nvSpPr>
        <p:spPr/>
        <p:txBody>
          <a:bodyPr/>
          <a:lstStyle/>
          <a:p>
            <a:fld id="{0A2D4366-C79F-4441-BB5C-336DE142C5A9}" type="slidenum">
              <a:rPr lang="en-US" smtClean="0"/>
              <a:t>19</a:t>
            </a:fld>
            <a:endParaRPr lang="en-US"/>
          </a:p>
        </p:txBody>
      </p:sp>
      <p:sp>
        <p:nvSpPr>
          <p:cNvPr id="12" name="Title 1">
            <a:extLst>
              <a:ext uri="{FF2B5EF4-FFF2-40B4-BE49-F238E27FC236}">
                <a16:creationId xmlns:a16="http://schemas.microsoft.com/office/drawing/2014/main" id="{E492676E-3B96-4CA6-9356-325A803DB6F9}"/>
              </a:ext>
            </a:extLst>
          </p:cNvPr>
          <p:cNvSpPr txBox="1">
            <a:spLocks/>
          </p:cNvSpPr>
          <p:nvPr/>
        </p:nvSpPr>
        <p:spPr>
          <a:xfrm>
            <a:off x="6875331" y="4797042"/>
            <a:ext cx="4373172" cy="1239097"/>
          </a:xfrm>
          <a:prstGeom prst="rect">
            <a:avLst/>
          </a:prstGeom>
        </p:spPr>
        <p:txBody>
          <a:bodyPr vert="horz" lIns="91440" tIns="45720" rIns="91440" bIns="45720" rtlCol="0" anchor="t">
            <a:noAutofit/>
          </a:bodyPr>
          <a:lstStyle>
            <a:defPPr>
              <a:defRPr lang="en-US"/>
            </a:defPPr>
            <a:lvl1pPr algn="ctr">
              <a:lnSpc>
                <a:spcPct val="90000"/>
              </a:lnSpc>
              <a:spcBef>
                <a:spcPct val="0"/>
              </a:spcBef>
              <a:buNone/>
              <a:defRPr sz="1400">
                <a:latin typeface="Overpass Light" charset="0"/>
                <a:ea typeface="Overpass Light" charset="0"/>
                <a:cs typeface="Overpass Light" charset="0"/>
              </a:defRPr>
            </a:lvl1pPr>
          </a:lstStyle>
          <a:p>
            <a:r>
              <a:rPr lang="en-US" dirty="0"/>
              <a:t>The Energia beads are integrated into the Energia </a:t>
            </a:r>
            <a:r>
              <a:rPr lang="en-US" dirty="0" err="1"/>
              <a:t>fibre</a:t>
            </a:r>
            <a:r>
              <a:rPr lang="en-US" dirty="0"/>
              <a:t> or Energia fabric using Nanotechnology</a:t>
            </a:r>
          </a:p>
        </p:txBody>
      </p:sp>
      <p:sp>
        <p:nvSpPr>
          <p:cNvPr id="11" name="Rectangle 10">
            <a:extLst>
              <a:ext uri="{FF2B5EF4-FFF2-40B4-BE49-F238E27FC236}">
                <a16:creationId xmlns:a16="http://schemas.microsoft.com/office/drawing/2014/main" id="{E6DA5167-7902-4F1E-B466-0234479087E2}"/>
              </a:ext>
            </a:extLst>
          </p:cNvPr>
          <p:cNvSpPr/>
          <p:nvPr/>
        </p:nvSpPr>
        <p:spPr>
          <a:xfrm>
            <a:off x="0" y="6233441"/>
            <a:ext cx="12192000" cy="624559"/>
          </a:xfrm>
          <a:prstGeom prst="rect">
            <a:avLst/>
          </a:prstGeom>
          <a:solidFill>
            <a:srgbClr val="E459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12911" y="392257"/>
            <a:ext cx="1809110" cy="585589"/>
          </a:xfrm>
          <a:prstGeom prst="rect">
            <a:avLst/>
          </a:prstGeom>
          <a:noFill/>
          <a:ln w="9525">
            <a:noFill/>
            <a:miter lim="800000"/>
            <a:headEnd/>
            <a:tailEnd/>
          </a:ln>
        </p:spPr>
      </p:pic>
    </p:spTree>
    <p:extLst>
      <p:ext uri="{BB962C8B-B14F-4D97-AF65-F5344CB8AC3E}">
        <p14:creationId xmlns:p14="http://schemas.microsoft.com/office/powerpoint/2010/main" val="12375015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21DEB3A-1D2B-4B71-973A-62F0392DC942}"/>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9DA6E2D5-46E7-48A6-8F0B-9798FC4C1A4A}"/>
              </a:ext>
            </a:extLst>
          </p:cNvPr>
          <p:cNvSpPr/>
          <p:nvPr/>
        </p:nvSpPr>
        <p:spPr>
          <a:xfrm>
            <a:off x="578705" y="1984928"/>
            <a:ext cx="5480351" cy="2540889"/>
          </a:xfrm>
          <a:prstGeom prst="roundRect">
            <a:avLst>
              <a:gd name="adj" fmla="val 71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0" dirty="0">
              <a:solidFill>
                <a:schemeClr val="bg1"/>
              </a:solidFill>
            </a:endParaRPr>
          </a:p>
        </p:txBody>
      </p:sp>
      <p:sp>
        <p:nvSpPr>
          <p:cNvPr id="4" name="Rectangle: Rounded Corners 3">
            <a:extLst>
              <a:ext uri="{FF2B5EF4-FFF2-40B4-BE49-F238E27FC236}">
                <a16:creationId xmlns:a16="http://schemas.microsoft.com/office/drawing/2014/main" id="{E8A0D1F5-E88D-40C6-9B4B-595A4043085C}"/>
              </a:ext>
            </a:extLst>
          </p:cNvPr>
          <p:cNvSpPr/>
          <p:nvPr/>
        </p:nvSpPr>
        <p:spPr>
          <a:xfrm>
            <a:off x="7111996" y="1984928"/>
            <a:ext cx="4741450" cy="3993757"/>
          </a:xfrm>
          <a:prstGeom prst="roundRect">
            <a:avLst>
              <a:gd name="adj" fmla="val 7112"/>
            </a:avLst>
          </a:prstGeom>
          <a:solidFill>
            <a:srgbClr val="FAFAF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50" dirty="0">
              <a:solidFill>
                <a:schemeClr val="tx1"/>
              </a:solidFill>
            </a:endParaRPr>
          </a:p>
        </p:txBody>
      </p:sp>
      <p:sp>
        <p:nvSpPr>
          <p:cNvPr id="6" name="TextBox 5">
            <a:extLst>
              <a:ext uri="{FF2B5EF4-FFF2-40B4-BE49-F238E27FC236}">
                <a16:creationId xmlns:a16="http://schemas.microsoft.com/office/drawing/2014/main" id="{69377731-97A4-4C4B-AFD9-E8486B3BF586}"/>
              </a:ext>
            </a:extLst>
          </p:cNvPr>
          <p:cNvSpPr txBox="1"/>
          <p:nvPr/>
        </p:nvSpPr>
        <p:spPr>
          <a:xfrm>
            <a:off x="1536360" y="2901339"/>
            <a:ext cx="3831977" cy="1415772"/>
          </a:xfrm>
          <a:prstGeom prst="rect">
            <a:avLst/>
          </a:prstGeom>
          <a:noFill/>
        </p:spPr>
        <p:txBody>
          <a:bodyPr wrap="square" rtlCol="0">
            <a:spAutoFit/>
          </a:bodyPr>
          <a:lstStyle/>
          <a:p>
            <a:pPr algn="ctr"/>
            <a:r>
              <a:rPr lang="en-US" sz="4300" i="1" dirty="0">
                <a:solidFill>
                  <a:schemeClr val="bg1"/>
                </a:solidFill>
                <a:latin typeface="Overpass" charset="0"/>
                <a:ea typeface="Overpass" charset="0"/>
                <a:cs typeface="Overpass" charset="0"/>
              </a:rPr>
              <a:t>River of Life, </a:t>
            </a:r>
          </a:p>
          <a:p>
            <a:pPr algn="ctr"/>
            <a:r>
              <a:rPr lang="en-US" sz="4300" i="1" dirty="0">
                <a:solidFill>
                  <a:schemeClr val="bg1"/>
                </a:solidFill>
                <a:latin typeface="Overpass" charset="0"/>
                <a:ea typeface="Overpass" charset="0"/>
                <a:cs typeface="Overpass" charset="0"/>
              </a:rPr>
              <a:t>Fullness of Life</a:t>
            </a:r>
          </a:p>
        </p:txBody>
      </p:sp>
      <p:sp>
        <p:nvSpPr>
          <p:cNvPr id="8" name="TextBox 7">
            <a:extLst>
              <a:ext uri="{FF2B5EF4-FFF2-40B4-BE49-F238E27FC236}">
                <a16:creationId xmlns:a16="http://schemas.microsoft.com/office/drawing/2014/main" id="{9801E5DD-A9DE-42B2-A25B-49F3F4866D54}"/>
              </a:ext>
            </a:extLst>
          </p:cNvPr>
          <p:cNvSpPr txBox="1"/>
          <p:nvPr/>
        </p:nvSpPr>
        <p:spPr>
          <a:xfrm>
            <a:off x="7302940" y="5024643"/>
            <a:ext cx="4359564" cy="817245"/>
          </a:xfrm>
          <a:prstGeom prst="roundRect">
            <a:avLst/>
          </a:prstGeom>
          <a:solidFill>
            <a:schemeClr val="accent2"/>
          </a:solidFill>
        </p:spPr>
        <p:txBody>
          <a:bodyPr wrap="square">
            <a:spAutoFit/>
          </a:bodyPr>
          <a:lstStyle/>
          <a:p>
            <a:pPr algn="ctr"/>
            <a:r>
              <a:rPr lang="en-US" sz="2100" b="1" dirty="0">
                <a:solidFill>
                  <a:schemeClr val="bg1"/>
                </a:solidFill>
                <a:effectLst>
                  <a:outerShdw blurRad="38100" dist="38100" dir="2700000" algn="tl">
                    <a:srgbClr val="000000">
                      <a:alpha val="43137"/>
                    </a:srgbClr>
                  </a:outerShdw>
                </a:effectLst>
                <a:latin typeface="Overpass" charset="0"/>
              </a:rPr>
              <a:t>BUILD A WORLD FULL OF </a:t>
            </a:r>
          </a:p>
          <a:p>
            <a:pPr algn="ctr"/>
            <a:r>
              <a:rPr lang="en-US" sz="2100" b="1" dirty="0">
                <a:solidFill>
                  <a:schemeClr val="bg1"/>
                </a:solidFill>
                <a:effectLst>
                  <a:outerShdw blurRad="38100" dist="38100" dir="2700000" algn="tl">
                    <a:srgbClr val="000000">
                      <a:alpha val="43137"/>
                    </a:srgbClr>
                  </a:outerShdw>
                </a:effectLst>
                <a:latin typeface="Overpass" charset="0"/>
              </a:rPr>
              <a:t>HEALTHY &amp; WEALTHY PEOPLE</a:t>
            </a:r>
          </a:p>
        </p:txBody>
      </p:sp>
      <p:sp>
        <p:nvSpPr>
          <p:cNvPr id="9" name="TextBox 8">
            <a:extLst>
              <a:ext uri="{FF2B5EF4-FFF2-40B4-BE49-F238E27FC236}">
                <a16:creationId xmlns:a16="http://schemas.microsoft.com/office/drawing/2014/main" id="{47E8E3D6-63E0-486B-8E8E-31BEA3A3343C}"/>
              </a:ext>
            </a:extLst>
          </p:cNvPr>
          <p:cNvSpPr txBox="1"/>
          <p:nvPr/>
        </p:nvSpPr>
        <p:spPr>
          <a:xfrm>
            <a:off x="7719600" y="3521436"/>
            <a:ext cx="3672970" cy="1400383"/>
          </a:xfrm>
          <a:prstGeom prst="rect">
            <a:avLst/>
          </a:prstGeom>
          <a:noFill/>
        </p:spPr>
        <p:txBody>
          <a:bodyPr wrap="square" rtlCol="0">
            <a:spAutoFit/>
          </a:bodyPr>
          <a:lstStyle/>
          <a:p>
            <a:pPr marL="342900" indent="-342900">
              <a:buFont typeface="Wingdings" panose="05000000000000000000" pitchFamily="2" charset="2"/>
              <a:buChar char="q"/>
            </a:pPr>
            <a:r>
              <a:rPr lang="en-US" sz="1700" b="1" dirty="0">
                <a:latin typeface="Overpass" charset="0"/>
                <a:ea typeface="Overpass" charset="0"/>
                <a:cs typeface="Overpass" charset="0"/>
              </a:rPr>
              <a:t>Non-invasive</a:t>
            </a:r>
          </a:p>
          <a:p>
            <a:pPr marL="342900" indent="-342900">
              <a:buFont typeface="Wingdings" panose="05000000000000000000" pitchFamily="2" charset="2"/>
              <a:buChar char="q"/>
            </a:pPr>
            <a:r>
              <a:rPr lang="en-US" sz="1700" b="1" dirty="0">
                <a:latin typeface="Overpass" charset="0"/>
                <a:ea typeface="Overpass" charset="0"/>
                <a:cs typeface="Overpass" charset="0"/>
              </a:rPr>
              <a:t>Natural Healing @ root cause</a:t>
            </a:r>
          </a:p>
          <a:p>
            <a:pPr marL="342900" indent="-342900">
              <a:buFont typeface="Wingdings" panose="05000000000000000000" pitchFamily="2" charset="2"/>
              <a:buChar char="q"/>
            </a:pPr>
            <a:r>
              <a:rPr lang="en-US" sz="1700" b="1" dirty="0">
                <a:latin typeface="Overpass" charset="0"/>
                <a:ea typeface="Overpass" charset="0"/>
                <a:cs typeface="Overpass" charset="0"/>
              </a:rPr>
              <a:t>Scientifically Proven using latest Technologies + working with quality partners</a:t>
            </a:r>
          </a:p>
        </p:txBody>
      </p:sp>
      <p:sp>
        <p:nvSpPr>
          <p:cNvPr id="11" name="TextBox 10">
            <a:extLst>
              <a:ext uri="{FF2B5EF4-FFF2-40B4-BE49-F238E27FC236}">
                <a16:creationId xmlns:a16="http://schemas.microsoft.com/office/drawing/2014/main" id="{69FCB49F-9D7B-414E-B5F9-9BDA6C7D7E82}"/>
              </a:ext>
            </a:extLst>
          </p:cNvPr>
          <p:cNvSpPr txBox="1"/>
          <p:nvPr/>
        </p:nvSpPr>
        <p:spPr>
          <a:xfrm>
            <a:off x="7111996" y="2607907"/>
            <a:ext cx="4741451" cy="923330"/>
          </a:xfrm>
          <a:prstGeom prst="rect">
            <a:avLst/>
          </a:prstGeom>
          <a:noFill/>
        </p:spPr>
        <p:txBody>
          <a:bodyPr wrap="square">
            <a:spAutoFit/>
          </a:bodyPr>
          <a:lstStyle/>
          <a:p>
            <a:pPr algn="ctr"/>
            <a:r>
              <a:rPr lang="en-US" sz="2700" b="1" dirty="0">
                <a:latin typeface="Overpass" charset="0"/>
                <a:ea typeface="Overpass" charset="0"/>
                <a:cs typeface="Overpass" charset="0"/>
              </a:rPr>
              <a:t>Educate On</a:t>
            </a:r>
          </a:p>
          <a:p>
            <a:pPr algn="ctr"/>
            <a:r>
              <a:rPr lang="en-US" sz="2700" b="1" dirty="0" err="1">
                <a:solidFill>
                  <a:schemeClr val="accent2"/>
                </a:solidFill>
                <a:latin typeface="Overpass" charset="0"/>
                <a:ea typeface="Overpass" charset="0"/>
                <a:cs typeface="Overpass" charset="0"/>
              </a:rPr>
              <a:t>Harmonisation</a:t>
            </a:r>
            <a:r>
              <a:rPr lang="en-US" sz="2700" b="1" dirty="0">
                <a:solidFill>
                  <a:schemeClr val="accent2"/>
                </a:solidFill>
                <a:latin typeface="Overpass" charset="0"/>
                <a:ea typeface="Overpass" charset="0"/>
                <a:cs typeface="Overpass" charset="0"/>
              </a:rPr>
              <a:t> Approach</a:t>
            </a:r>
          </a:p>
        </p:txBody>
      </p:sp>
      <p:sp>
        <p:nvSpPr>
          <p:cNvPr id="18" name="TextBox 17">
            <a:extLst>
              <a:ext uri="{FF2B5EF4-FFF2-40B4-BE49-F238E27FC236}">
                <a16:creationId xmlns:a16="http://schemas.microsoft.com/office/drawing/2014/main" id="{A53B98F1-1C55-4A38-8852-E4B9B611C16D}"/>
              </a:ext>
            </a:extLst>
          </p:cNvPr>
          <p:cNvSpPr txBox="1"/>
          <p:nvPr/>
        </p:nvSpPr>
        <p:spPr>
          <a:xfrm>
            <a:off x="2160970" y="2184683"/>
            <a:ext cx="2582758" cy="754053"/>
          </a:xfrm>
          <a:prstGeom prst="rect">
            <a:avLst/>
          </a:prstGeom>
          <a:noFill/>
        </p:spPr>
        <p:txBody>
          <a:bodyPr wrap="none" rtlCol="0">
            <a:spAutoFit/>
          </a:bodyPr>
          <a:lstStyle/>
          <a:p>
            <a:r>
              <a:rPr lang="en-US" sz="4300" b="1" dirty="0">
                <a:solidFill>
                  <a:schemeClr val="bg1"/>
                </a:solidFill>
              </a:rPr>
              <a:t>Our Vision</a:t>
            </a:r>
            <a:endParaRPr lang="en-SG" sz="4300" b="1" dirty="0">
              <a:solidFill>
                <a:schemeClr val="bg1"/>
              </a:solidFill>
            </a:endParaRPr>
          </a:p>
        </p:txBody>
      </p:sp>
      <p:sp>
        <p:nvSpPr>
          <p:cNvPr id="19" name="TextBox 18">
            <a:extLst>
              <a:ext uri="{FF2B5EF4-FFF2-40B4-BE49-F238E27FC236}">
                <a16:creationId xmlns:a16="http://schemas.microsoft.com/office/drawing/2014/main" id="{0D33D3AA-7336-4414-B53B-04A45A46FB04}"/>
              </a:ext>
            </a:extLst>
          </p:cNvPr>
          <p:cNvSpPr txBox="1"/>
          <p:nvPr/>
        </p:nvSpPr>
        <p:spPr>
          <a:xfrm>
            <a:off x="8284166" y="1984928"/>
            <a:ext cx="2573140" cy="661720"/>
          </a:xfrm>
          <a:prstGeom prst="rect">
            <a:avLst/>
          </a:prstGeom>
          <a:noFill/>
        </p:spPr>
        <p:txBody>
          <a:bodyPr wrap="none" rtlCol="0">
            <a:spAutoFit/>
          </a:bodyPr>
          <a:lstStyle/>
          <a:p>
            <a:r>
              <a:rPr lang="en-US" sz="3700" b="1" dirty="0"/>
              <a:t>Our Mission</a:t>
            </a:r>
            <a:endParaRPr lang="en-SG" sz="3700" b="1" dirty="0"/>
          </a:p>
        </p:txBody>
      </p:sp>
      <p:cxnSp>
        <p:nvCxnSpPr>
          <p:cNvPr id="21" name="Straight Connector 20">
            <a:extLst>
              <a:ext uri="{FF2B5EF4-FFF2-40B4-BE49-F238E27FC236}">
                <a16:creationId xmlns:a16="http://schemas.microsoft.com/office/drawing/2014/main" id="{635C6C66-4620-4A0F-8BC1-613C2C8259D2}"/>
              </a:ext>
            </a:extLst>
          </p:cNvPr>
          <p:cNvCxnSpPr>
            <a:cxnSpLocks/>
          </p:cNvCxnSpPr>
          <p:nvPr/>
        </p:nvCxnSpPr>
        <p:spPr>
          <a:xfrm>
            <a:off x="2313076" y="2855639"/>
            <a:ext cx="224968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0100B0E-615D-498F-8476-94CD99C0E66C}"/>
              </a:ext>
            </a:extLst>
          </p:cNvPr>
          <p:cNvCxnSpPr>
            <a:cxnSpLocks/>
          </p:cNvCxnSpPr>
          <p:nvPr/>
        </p:nvCxnSpPr>
        <p:spPr>
          <a:xfrm>
            <a:off x="8428179" y="2607907"/>
            <a:ext cx="223058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1651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CAF659-AD8D-4DC5-81CF-564DC9650556}"/>
              </a:ext>
            </a:extLst>
          </p:cNvPr>
          <p:cNvSpPr/>
          <p:nvPr/>
        </p:nvSpPr>
        <p:spPr>
          <a:xfrm>
            <a:off x="4409243" y="0"/>
            <a:ext cx="7782758" cy="6858000"/>
          </a:xfrm>
          <a:prstGeom prst="rect">
            <a:avLst/>
          </a:prstGeom>
          <a:solidFill>
            <a:srgbClr val="F69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981" name="image67.jpg" descr="Macintosh HD:Users:zenmacpromini:Downloads:31106696_M.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652029" y="-30646"/>
            <a:ext cx="4257694" cy="3814842"/>
          </a:xfrm>
          <a:prstGeom prst="rect">
            <a:avLst/>
          </a:prstGeom>
          <a:noFill/>
          <a:ln w="12700">
            <a:noFill/>
            <a:miter lim="400000"/>
            <a:headEnd/>
            <a:tailEnd/>
          </a:ln>
        </p:spPr>
      </p:pic>
      <p:pic>
        <p:nvPicPr>
          <p:cNvPr id="83979" name="image68.jpg" descr="Macintosh HD:Users:zenmacpromini:Downloads:20456854_M.jpg"/>
          <p:cNvPicPr>
            <a:picLocks noChangeAspect="1"/>
          </p:cNvPicPr>
          <p:nvPr/>
        </p:nvPicPr>
        <p:blipFill>
          <a:blip r:embed="rId4"/>
          <a:srcRect/>
          <a:stretch>
            <a:fillRect/>
          </a:stretch>
        </p:blipFill>
        <p:spPr bwMode="auto">
          <a:xfrm>
            <a:off x="3940552" y="3762553"/>
            <a:ext cx="4677199" cy="3095447"/>
          </a:xfrm>
          <a:prstGeom prst="rect">
            <a:avLst/>
          </a:prstGeom>
          <a:noFill/>
          <a:ln w="12700">
            <a:noFill/>
            <a:miter lim="400000"/>
            <a:headEnd/>
            <a:tailEnd/>
          </a:ln>
        </p:spPr>
      </p:pic>
      <p:sp>
        <p:nvSpPr>
          <p:cNvPr id="21" name="Rectangle 20">
            <a:extLst>
              <a:ext uri="{FF2B5EF4-FFF2-40B4-BE49-F238E27FC236}">
                <a16:creationId xmlns:a16="http://schemas.microsoft.com/office/drawing/2014/main" id="{16A86E02-1490-476B-AD3B-479D950DA754}"/>
              </a:ext>
            </a:extLst>
          </p:cNvPr>
          <p:cNvSpPr/>
          <p:nvPr/>
        </p:nvSpPr>
        <p:spPr>
          <a:xfrm rot="586257">
            <a:off x="7833523" y="-191813"/>
            <a:ext cx="1526847" cy="7241625"/>
          </a:xfrm>
          <a:prstGeom prst="rect">
            <a:avLst/>
          </a:prstGeom>
          <a:solidFill>
            <a:srgbClr val="F69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FA693AD-4DBC-4989-B92B-E4120973DE05}"/>
              </a:ext>
            </a:extLst>
          </p:cNvPr>
          <p:cNvSpPr/>
          <p:nvPr/>
        </p:nvSpPr>
        <p:spPr>
          <a:xfrm rot="586257">
            <a:off x="3745474" y="-303952"/>
            <a:ext cx="1526847" cy="7231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Shape 581"/>
          <p:cNvSpPr/>
          <p:nvPr/>
        </p:nvSpPr>
        <p:spPr>
          <a:xfrm>
            <a:off x="8353049" y="496281"/>
            <a:ext cx="3360358" cy="1569660"/>
          </a:xfrm>
          <a:prstGeom prst="rect">
            <a:avLst/>
          </a:prstGeom>
          <a:ln w="12700">
            <a:miter lim="400000"/>
          </a:ln>
          <a:extLst>
            <a:ext uri="{C572A759-6A51-4108-AA02-DFA0A04FC94B}"/>
          </a:extLst>
        </p:spPr>
        <p:txBody>
          <a:bodyPr wrap="square" lIns="45719" rIns="45719">
            <a:spAutoFit/>
          </a:bodyPr>
          <a:lstStyle/>
          <a:p>
            <a:pPr indent="82550" algn="r" hangingPunct="0">
              <a:spcBef>
                <a:spcPts val="600"/>
              </a:spcBef>
              <a:defRPr sz="2800" b="1">
                <a:solidFill>
                  <a:srgbClr val="0070C0"/>
                </a:solidFill>
              </a:defRPr>
            </a:pPr>
            <a:r>
              <a:rPr lang="en-US" sz="2400" b="1" kern="0" dirty="0">
                <a:solidFill>
                  <a:schemeClr val="bg1"/>
                </a:solidFill>
                <a:latin typeface="Calibri"/>
                <a:ea typeface="Calibri"/>
                <a:cs typeface="Calibri"/>
                <a:sym typeface="Calibri"/>
              </a:rPr>
              <a:t>Let Nanotechnology and Mother Nature Improve your Blood Flow and Energy Flow</a:t>
            </a:r>
            <a:r>
              <a:rPr sz="2400" b="1" kern="0" dirty="0">
                <a:solidFill>
                  <a:schemeClr val="bg1"/>
                </a:solidFill>
                <a:latin typeface="Calibri"/>
                <a:ea typeface="Calibri"/>
                <a:cs typeface="Calibri"/>
                <a:sym typeface="Calibri"/>
              </a:rPr>
              <a:t> </a:t>
            </a:r>
            <a:endParaRPr sz="2400" b="1" kern="0" dirty="0">
              <a:solidFill>
                <a:schemeClr val="bg1"/>
              </a:solidFill>
              <a:latin typeface="+mj-lt"/>
              <a:ea typeface="+mj-ea"/>
              <a:cs typeface="+mj-cs"/>
              <a:sym typeface="Arial"/>
            </a:endParaRPr>
          </a:p>
        </p:txBody>
      </p:sp>
      <p:sp>
        <p:nvSpPr>
          <p:cNvPr id="83970" name="Shape 582"/>
          <p:cNvSpPr>
            <a:spLocks noChangeArrowheads="1"/>
          </p:cNvSpPr>
          <p:nvPr/>
        </p:nvSpPr>
        <p:spPr bwMode="auto">
          <a:xfrm>
            <a:off x="398505" y="347651"/>
            <a:ext cx="4859297" cy="646331"/>
          </a:xfrm>
          <a:prstGeom prst="rect">
            <a:avLst/>
          </a:prstGeom>
          <a:solidFill>
            <a:srgbClr val="F69B1F"/>
          </a:solidFill>
          <a:ln w="12700">
            <a:noFill/>
            <a:miter lim="400000"/>
            <a:headEnd/>
            <a:tailEnd/>
          </a:ln>
        </p:spPr>
        <p:txBody>
          <a:bodyPr wrap="square" lIns="45719" rIns="45719">
            <a:spAutoFit/>
          </a:bodyPr>
          <a:lstStyle/>
          <a:p>
            <a:pPr hangingPunct="0"/>
            <a:r>
              <a:rPr lang="en-US" sz="3600" b="1" dirty="0" err="1">
                <a:solidFill>
                  <a:schemeClr val="bg1"/>
                </a:solidFill>
                <a:latin typeface="Overpass Black" panose="00000A00000000000000" pitchFamily="2" charset="0"/>
              </a:rPr>
              <a:t>Energia</a:t>
            </a:r>
            <a:r>
              <a:rPr lang="en-US" sz="3600" b="1" dirty="0">
                <a:solidFill>
                  <a:schemeClr val="bg1"/>
                </a:solidFill>
                <a:latin typeface="Overpass Black" panose="00000A00000000000000" pitchFamily="2" charset="0"/>
              </a:rPr>
              <a:t> Energy </a:t>
            </a:r>
            <a:r>
              <a:rPr lang="en-US" sz="3600" b="1" dirty="0" err="1">
                <a:solidFill>
                  <a:schemeClr val="bg1"/>
                </a:solidFill>
                <a:latin typeface="Overpass Black" panose="00000A00000000000000" pitchFamily="2" charset="0"/>
              </a:rPr>
              <a:t>Fibre</a:t>
            </a:r>
            <a:r>
              <a:rPr lang="en-US" sz="3600" b="1" dirty="0">
                <a:solidFill>
                  <a:schemeClr val="bg1"/>
                </a:solidFill>
                <a:latin typeface="Overpass Black" panose="00000A00000000000000" pitchFamily="2" charset="0"/>
              </a:rPr>
              <a:t> </a:t>
            </a:r>
            <a:endParaRPr lang="en-US" sz="3600" b="1" dirty="0">
              <a:solidFill>
                <a:schemeClr val="hlink"/>
              </a:solidFill>
              <a:latin typeface="Overpass Black" panose="00000A00000000000000" pitchFamily="2" charset="0"/>
            </a:endParaRPr>
          </a:p>
        </p:txBody>
      </p:sp>
      <p:sp>
        <p:nvSpPr>
          <p:cNvPr id="593" name="Shape 593"/>
          <p:cNvSpPr>
            <a:spLocks noChangeArrowheads="1"/>
          </p:cNvSpPr>
          <p:nvPr/>
        </p:nvSpPr>
        <p:spPr bwMode="auto">
          <a:xfrm>
            <a:off x="563141" y="1181408"/>
            <a:ext cx="4114800" cy="1200329"/>
          </a:xfrm>
          <a:prstGeom prst="rect">
            <a:avLst/>
          </a:prstGeom>
          <a:noFill/>
          <a:ln w="12700">
            <a:noFill/>
            <a:miter lim="400000"/>
            <a:headEnd/>
            <a:tailEnd/>
          </a:ln>
        </p:spPr>
        <p:txBody>
          <a:bodyPr lIns="45719" rIns="45719">
            <a:spAutoFit/>
          </a:bodyPr>
          <a:lstStyle/>
          <a:p>
            <a:pPr marL="285750" indent="-285750" hangingPunct="0">
              <a:buFont typeface="Arial" panose="020B0604020202020204" pitchFamily="34" charset="0"/>
              <a:buChar char="•"/>
            </a:pPr>
            <a:r>
              <a:rPr lang="en-US" dirty="0">
                <a:latin typeface="Overpass" panose="00000500000000000000" pitchFamily="2" charset="0"/>
                <a:sym typeface="Arial" charset="0"/>
              </a:rPr>
              <a:t>100% natural (non-electrical or magnet)</a:t>
            </a:r>
          </a:p>
          <a:p>
            <a:pPr marL="285750" indent="-285750" hangingPunct="0">
              <a:buFont typeface="Arial" panose="020B0604020202020204" pitchFamily="34" charset="0"/>
              <a:buChar char="•"/>
            </a:pPr>
            <a:r>
              <a:rPr lang="en-US" dirty="0">
                <a:latin typeface="Overpass" panose="00000500000000000000" pitchFamily="2" charset="0"/>
                <a:sym typeface="Arial" charset="0"/>
              </a:rPr>
              <a:t>Safe for Newborn, Pregnancy, Elderly, Patients with pacemaker</a:t>
            </a:r>
          </a:p>
        </p:txBody>
      </p:sp>
      <p:sp>
        <p:nvSpPr>
          <p:cNvPr id="2" name="TextBox 1"/>
          <p:cNvSpPr txBox="1"/>
          <p:nvPr/>
        </p:nvSpPr>
        <p:spPr>
          <a:xfrm>
            <a:off x="8353048" y="2625271"/>
            <a:ext cx="3547621" cy="1569660"/>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Overpass" panose="00000500000000000000" pitchFamily="2" charset="0"/>
              </a:rPr>
              <a:t>This natural sunrise energy restores body’s “chi” and is capable of penetrating deep into the body and the underlying tissues.</a:t>
            </a:r>
          </a:p>
          <a:p>
            <a:pPr marL="285750" indent="-285750">
              <a:buFont typeface="Arial" panose="020B0604020202020204" pitchFamily="34" charset="0"/>
              <a:buChar char="•"/>
            </a:pPr>
            <a:r>
              <a:rPr lang="en-US" sz="1200" dirty="0">
                <a:solidFill>
                  <a:schemeClr val="bg1"/>
                </a:solidFill>
                <a:latin typeface="Overpass" panose="00000500000000000000" pitchFamily="2" charset="0"/>
              </a:rPr>
              <a:t>Improves blood flow and energy flow</a:t>
            </a:r>
          </a:p>
          <a:p>
            <a:pPr marL="285750" indent="-285750">
              <a:buFont typeface="Arial" panose="020B0604020202020204" pitchFamily="34" charset="0"/>
              <a:buChar char="•"/>
            </a:pPr>
            <a:r>
              <a:rPr lang="en-US" sz="1200" dirty="0">
                <a:solidFill>
                  <a:schemeClr val="bg1"/>
                </a:solidFill>
                <a:latin typeface="Overpass" panose="00000500000000000000" pitchFamily="2" charset="0"/>
              </a:rPr>
              <a:t>Improves detoxification, skin texture and immunity</a:t>
            </a:r>
          </a:p>
          <a:p>
            <a:pPr marL="285750" indent="-285750">
              <a:buFont typeface="Arial" panose="020B0604020202020204" pitchFamily="34" charset="0"/>
              <a:buChar char="•"/>
            </a:pPr>
            <a:r>
              <a:rPr lang="en-US" sz="1200" dirty="0">
                <a:solidFill>
                  <a:schemeClr val="bg1"/>
                </a:solidFill>
                <a:latin typeface="Overpass" panose="00000500000000000000" pitchFamily="2" charset="0"/>
              </a:rPr>
              <a:t>Reactivates our biological clock for better sleep, higher energy and clarity of mind.</a:t>
            </a:r>
            <a:endParaRPr lang="en-SG" sz="1200" dirty="0">
              <a:solidFill>
                <a:schemeClr val="bg1"/>
              </a:solidFill>
              <a:latin typeface="Overpass" panose="00000500000000000000" pitchFamily="2" charset="0"/>
            </a:endParaRPr>
          </a:p>
        </p:txBody>
      </p:sp>
      <p:sp>
        <p:nvSpPr>
          <p:cNvPr id="3" name="TextBox 2"/>
          <p:cNvSpPr txBox="1"/>
          <p:nvPr/>
        </p:nvSpPr>
        <p:spPr>
          <a:xfrm>
            <a:off x="8088455" y="4927690"/>
            <a:ext cx="3155256" cy="1569660"/>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Overpass" panose="00000500000000000000" pitchFamily="2" charset="0"/>
              </a:rPr>
              <a:t>Found in nature around waterfalls, beaches, forests and in all </a:t>
            </a:r>
            <a:r>
              <a:rPr lang="en-US" sz="1200" dirty="0" err="1">
                <a:solidFill>
                  <a:schemeClr val="bg1"/>
                </a:solidFill>
                <a:latin typeface="Overpass" panose="00000500000000000000" pitchFamily="2" charset="0"/>
              </a:rPr>
              <a:t>Energia</a:t>
            </a:r>
            <a:r>
              <a:rPr lang="en-US" sz="1200" dirty="0">
                <a:solidFill>
                  <a:schemeClr val="bg1"/>
                </a:solidFill>
                <a:latin typeface="Overpass" panose="00000500000000000000" pitchFamily="2" charset="0"/>
              </a:rPr>
              <a:t> products</a:t>
            </a:r>
          </a:p>
          <a:p>
            <a:pPr marL="285750" indent="-285750">
              <a:buFont typeface="Arial" panose="020B0604020202020204" pitchFamily="34" charset="0"/>
              <a:buChar char="•"/>
            </a:pPr>
            <a:r>
              <a:rPr lang="en-US" sz="1200" dirty="0">
                <a:solidFill>
                  <a:schemeClr val="bg1"/>
                </a:solidFill>
                <a:latin typeface="Overpass" panose="00000500000000000000" pitchFamily="2" charset="0"/>
              </a:rPr>
              <a:t>Keeps the blood well-oxygenated and alkaline</a:t>
            </a:r>
          </a:p>
          <a:p>
            <a:pPr marL="285750" indent="-285750">
              <a:buFont typeface="Arial" panose="020B0604020202020204" pitchFamily="34" charset="0"/>
              <a:buChar char="•"/>
            </a:pPr>
            <a:r>
              <a:rPr lang="en-US" sz="1200" dirty="0">
                <a:solidFill>
                  <a:schemeClr val="bg1"/>
                </a:solidFill>
                <a:latin typeface="Overpass" panose="00000500000000000000" pitchFamily="2" charset="0"/>
              </a:rPr>
              <a:t>Oxygenates major organs</a:t>
            </a:r>
          </a:p>
          <a:p>
            <a:pPr marL="285750" indent="-285750">
              <a:buFont typeface="Arial" panose="020B0604020202020204" pitchFamily="34" charset="0"/>
              <a:buChar char="•"/>
            </a:pPr>
            <a:r>
              <a:rPr lang="en-US" sz="1200" dirty="0">
                <a:solidFill>
                  <a:schemeClr val="bg1"/>
                </a:solidFill>
                <a:latin typeface="Overpass" panose="00000500000000000000" pitchFamily="2" charset="0"/>
              </a:rPr>
              <a:t>Improves alertness, concentration and physical energy</a:t>
            </a:r>
            <a:endParaRPr lang="en-SG" sz="1200" dirty="0">
              <a:solidFill>
                <a:schemeClr val="bg1"/>
              </a:solidFill>
              <a:latin typeface="Overpass" panose="00000500000000000000" pitchFamily="2" charset="0"/>
            </a:endParaRP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6532" y="4297311"/>
            <a:ext cx="1952862" cy="2352389"/>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53724" y="2970086"/>
            <a:ext cx="2398295" cy="2398295"/>
          </a:xfrm>
          <a:prstGeom prst="rect">
            <a:avLst/>
          </a:prstGeom>
        </p:spPr>
      </p:pic>
      <p:pic>
        <p:nvPicPr>
          <p:cNvPr id="8" name="Picture 7" descr="A close up of a rock&#10;&#10;Description automatically generated with low confidence">
            <a:extLst>
              <a:ext uri="{FF2B5EF4-FFF2-40B4-BE49-F238E27FC236}">
                <a16:creationId xmlns:a16="http://schemas.microsoft.com/office/drawing/2014/main" id="{85BFD98E-8275-4C6D-9955-AF69AABC72D3}"/>
              </a:ext>
            </a:extLst>
          </p:cNvPr>
          <p:cNvPicPr>
            <a:picLocks noChangeAspect="1"/>
          </p:cNvPicPr>
          <p:nvPr/>
        </p:nvPicPr>
        <p:blipFill>
          <a:blip r:embed="rId7"/>
          <a:stretch>
            <a:fillRect/>
          </a:stretch>
        </p:blipFill>
        <p:spPr>
          <a:xfrm>
            <a:off x="274102" y="2413904"/>
            <a:ext cx="2195649" cy="2145422"/>
          </a:xfrm>
          <a:prstGeom prst="rect">
            <a:avLst/>
          </a:prstGeom>
        </p:spPr>
      </p:pic>
      <p:sp>
        <p:nvSpPr>
          <p:cNvPr id="22" name="TextBox 21">
            <a:extLst>
              <a:ext uri="{FF2B5EF4-FFF2-40B4-BE49-F238E27FC236}">
                <a16:creationId xmlns:a16="http://schemas.microsoft.com/office/drawing/2014/main" id="{AC580C99-CD2C-4A54-8BBD-E6341472D353}"/>
              </a:ext>
            </a:extLst>
          </p:cNvPr>
          <p:cNvSpPr txBox="1"/>
          <p:nvPr/>
        </p:nvSpPr>
        <p:spPr>
          <a:xfrm>
            <a:off x="7435285" y="2000760"/>
            <a:ext cx="1366838" cy="276999"/>
          </a:xfrm>
          <a:prstGeom prst="rect">
            <a:avLst/>
          </a:prstGeom>
          <a:solidFill>
            <a:schemeClr val="tx1"/>
          </a:solidFill>
        </p:spPr>
        <p:txBody>
          <a:bodyPr wrap="square" rtlCol="0">
            <a:spAutoFit/>
          </a:bodyPr>
          <a:lstStyle/>
          <a:p>
            <a:r>
              <a:rPr lang="en-US" sz="1200" dirty="0">
                <a:solidFill>
                  <a:schemeClr val="bg1"/>
                </a:solidFill>
                <a:latin typeface="Overpass" panose="00000500000000000000" pitchFamily="2" charset="0"/>
              </a:rPr>
              <a:t>Far Infrared Rays </a:t>
            </a:r>
            <a:endParaRPr lang="en-SG" sz="1200" dirty="0">
              <a:solidFill>
                <a:schemeClr val="bg1"/>
              </a:solidFill>
              <a:latin typeface="Overpass" panose="00000500000000000000" pitchFamily="2" charset="0"/>
            </a:endParaRPr>
          </a:p>
        </p:txBody>
      </p:sp>
      <p:sp>
        <p:nvSpPr>
          <p:cNvPr id="23" name="TextBox 22">
            <a:extLst>
              <a:ext uri="{FF2B5EF4-FFF2-40B4-BE49-F238E27FC236}">
                <a16:creationId xmlns:a16="http://schemas.microsoft.com/office/drawing/2014/main" id="{8C9DEDAC-BEFA-4BB2-B019-50F1CA0C1B8B}"/>
              </a:ext>
            </a:extLst>
          </p:cNvPr>
          <p:cNvSpPr txBox="1"/>
          <p:nvPr/>
        </p:nvSpPr>
        <p:spPr>
          <a:xfrm>
            <a:off x="7438425" y="2264621"/>
            <a:ext cx="1471298" cy="286063"/>
          </a:xfrm>
          <a:prstGeom prst="rect">
            <a:avLst/>
          </a:prstGeom>
          <a:solidFill>
            <a:srgbClr val="00B0F0"/>
          </a:solidFill>
        </p:spPr>
        <p:txBody>
          <a:bodyPr wrap="square" rtlCol="0">
            <a:spAutoFit/>
          </a:bodyPr>
          <a:lstStyle/>
          <a:p>
            <a:r>
              <a:rPr lang="en-US" sz="1200" dirty="0">
                <a:solidFill>
                  <a:schemeClr val="bg1"/>
                </a:solidFill>
                <a:latin typeface="Overpass" panose="00000500000000000000" pitchFamily="2" charset="0"/>
              </a:rPr>
              <a:t>Good Energy Flow</a:t>
            </a:r>
            <a:endParaRPr lang="en-SG" sz="1200" dirty="0">
              <a:solidFill>
                <a:schemeClr val="bg1"/>
              </a:solidFill>
              <a:latin typeface="Overpass" panose="00000500000000000000" pitchFamily="2" charset="0"/>
            </a:endParaRPr>
          </a:p>
        </p:txBody>
      </p:sp>
      <p:sp>
        <p:nvSpPr>
          <p:cNvPr id="24" name="TextBox 23">
            <a:extLst>
              <a:ext uri="{FF2B5EF4-FFF2-40B4-BE49-F238E27FC236}">
                <a16:creationId xmlns:a16="http://schemas.microsoft.com/office/drawing/2014/main" id="{A4C376A1-E021-43D0-AD50-DA69CE87035A}"/>
              </a:ext>
            </a:extLst>
          </p:cNvPr>
          <p:cNvSpPr txBox="1"/>
          <p:nvPr/>
        </p:nvSpPr>
        <p:spPr>
          <a:xfrm>
            <a:off x="7226969" y="4282327"/>
            <a:ext cx="1366838" cy="276999"/>
          </a:xfrm>
          <a:prstGeom prst="rect">
            <a:avLst/>
          </a:prstGeom>
          <a:solidFill>
            <a:schemeClr val="tx1"/>
          </a:solidFill>
        </p:spPr>
        <p:txBody>
          <a:bodyPr wrap="square" rtlCol="0">
            <a:spAutoFit/>
          </a:bodyPr>
          <a:lstStyle/>
          <a:p>
            <a:r>
              <a:rPr lang="en-US" sz="1200" dirty="0">
                <a:solidFill>
                  <a:schemeClr val="bg1"/>
                </a:solidFill>
                <a:latin typeface="Overpass" panose="00000500000000000000" pitchFamily="2" charset="0"/>
              </a:rPr>
              <a:t>Negative Ions</a:t>
            </a:r>
            <a:endParaRPr lang="en-SG" sz="1200" dirty="0">
              <a:solidFill>
                <a:schemeClr val="bg1"/>
              </a:solidFill>
              <a:latin typeface="Overpass" panose="00000500000000000000" pitchFamily="2" charset="0"/>
            </a:endParaRPr>
          </a:p>
        </p:txBody>
      </p:sp>
      <p:sp>
        <p:nvSpPr>
          <p:cNvPr id="25" name="TextBox 24">
            <a:extLst>
              <a:ext uri="{FF2B5EF4-FFF2-40B4-BE49-F238E27FC236}">
                <a16:creationId xmlns:a16="http://schemas.microsoft.com/office/drawing/2014/main" id="{912A1BA3-1D48-4398-85C3-604F409AE39E}"/>
              </a:ext>
            </a:extLst>
          </p:cNvPr>
          <p:cNvSpPr txBox="1"/>
          <p:nvPr/>
        </p:nvSpPr>
        <p:spPr>
          <a:xfrm>
            <a:off x="7230109" y="4546188"/>
            <a:ext cx="1471298" cy="286063"/>
          </a:xfrm>
          <a:prstGeom prst="rect">
            <a:avLst/>
          </a:prstGeom>
          <a:solidFill>
            <a:srgbClr val="E4593A"/>
          </a:solidFill>
        </p:spPr>
        <p:txBody>
          <a:bodyPr wrap="square" rtlCol="0">
            <a:spAutoFit/>
          </a:bodyPr>
          <a:lstStyle/>
          <a:p>
            <a:r>
              <a:rPr lang="en-US" sz="1200" dirty="0">
                <a:solidFill>
                  <a:schemeClr val="bg1"/>
                </a:solidFill>
                <a:latin typeface="Overpass" panose="00000500000000000000" pitchFamily="2" charset="0"/>
              </a:rPr>
              <a:t>Good Blood Flow</a:t>
            </a:r>
            <a:endParaRPr lang="en-SG" sz="1200" dirty="0">
              <a:solidFill>
                <a:schemeClr val="bg1"/>
              </a:solidFill>
              <a:latin typeface="Overpass" panose="00000500000000000000" pitchFamily="2" charset="0"/>
            </a:endParaRPr>
          </a:p>
        </p:txBody>
      </p:sp>
    </p:spTree>
    <p:extLst>
      <p:ext uri="{BB962C8B-B14F-4D97-AF65-F5344CB8AC3E}">
        <p14:creationId xmlns:p14="http://schemas.microsoft.com/office/powerpoint/2010/main" val="3104164446"/>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95B55D-5F5D-45E2-B588-2CF860B52917}"/>
              </a:ext>
            </a:extLst>
          </p:cNvPr>
          <p:cNvPicPr>
            <a:picLocks noChangeAspect="1"/>
          </p:cNvPicPr>
          <p:nvPr/>
        </p:nvPicPr>
        <p:blipFill rotWithShape="1">
          <a:blip r:embed="rId2"/>
          <a:srcRect b="6082"/>
          <a:stretch/>
        </p:blipFill>
        <p:spPr>
          <a:xfrm>
            <a:off x="27106" y="391210"/>
            <a:ext cx="12065147" cy="6373921"/>
          </a:xfrm>
          <a:prstGeom prst="rect">
            <a:avLst/>
          </a:prstGeom>
        </p:spPr>
      </p:pic>
      <p:sp>
        <p:nvSpPr>
          <p:cNvPr id="2" name="Title 1"/>
          <p:cNvSpPr txBox="1">
            <a:spLocks/>
          </p:cNvSpPr>
          <p:nvPr/>
        </p:nvSpPr>
        <p:spPr>
          <a:xfrm>
            <a:off x="3160293" y="391211"/>
            <a:ext cx="5693075" cy="5536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E4593A"/>
                </a:solidFill>
                <a:latin typeface="Overpass ExtraBold" charset="0"/>
                <a:ea typeface="Overpass ExtraBold" charset="0"/>
                <a:cs typeface="Overpass ExtraBold" charset="0"/>
              </a:rPr>
              <a:t>Home Care Products</a:t>
            </a:r>
          </a:p>
        </p:txBody>
      </p:sp>
      <p:sp>
        <p:nvSpPr>
          <p:cNvPr id="5" name="Slide Number Placeholder 4">
            <a:extLst>
              <a:ext uri="{FF2B5EF4-FFF2-40B4-BE49-F238E27FC236}">
                <a16:creationId xmlns:a16="http://schemas.microsoft.com/office/drawing/2014/main" id="{F9FE9415-89FE-0E45-B481-A32DF94C8761}"/>
              </a:ext>
            </a:extLst>
          </p:cNvPr>
          <p:cNvSpPr>
            <a:spLocks noGrp="1"/>
          </p:cNvSpPr>
          <p:nvPr>
            <p:ph type="sldNum" sz="quarter" idx="12"/>
          </p:nvPr>
        </p:nvSpPr>
        <p:spPr/>
        <p:txBody>
          <a:bodyPr/>
          <a:lstStyle/>
          <a:p>
            <a:fld id="{0A2D4366-C79F-4441-BB5C-336DE142C5A9}" type="slidenum">
              <a:rPr lang="en-US" smtClean="0"/>
              <a:t>21</a:t>
            </a:fld>
            <a:endParaRPr lang="en-US"/>
          </a:p>
        </p:txBody>
      </p:sp>
      <p:pic>
        <p:nvPicPr>
          <p:cNvPr id="6"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12911" y="392257"/>
            <a:ext cx="1809110" cy="585589"/>
          </a:xfrm>
          <a:prstGeom prst="rect">
            <a:avLst/>
          </a:prstGeom>
          <a:noFill/>
          <a:ln w="9525">
            <a:noFill/>
            <a:miter lim="800000"/>
            <a:headEnd/>
            <a:tailEnd/>
          </a:ln>
        </p:spPr>
      </p:pic>
    </p:spTree>
    <p:extLst>
      <p:ext uri="{BB962C8B-B14F-4D97-AF65-F5344CB8AC3E}">
        <p14:creationId xmlns:p14="http://schemas.microsoft.com/office/powerpoint/2010/main" val="4667808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seabuckthorninsider.com/wp-content/uploads/2012/02/immunit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96200" y="1698171"/>
            <a:ext cx="4106616" cy="41066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91656" y="189489"/>
            <a:ext cx="7356147" cy="1314782"/>
          </a:xfrm>
          <a:ln w="38100">
            <a:solidFill>
              <a:schemeClr val="tx1">
                <a:lumMod val="65000"/>
                <a:lumOff val="35000"/>
              </a:schemeClr>
            </a:solidFill>
          </a:ln>
        </p:spPr>
        <p:txBody>
          <a:bodyPr anchor="ctr" anchorCtr="0">
            <a:normAutofit/>
          </a:bodyPr>
          <a:lstStyle/>
          <a:p>
            <a:pPr algn="ctr"/>
            <a:r>
              <a:rPr lang="en-SG" sz="4639" dirty="0"/>
              <a:t>Improved Immunity</a:t>
            </a:r>
          </a:p>
        </p:txBody>
      </p:sp>
      <p:sp>
        <p:nvSpPr>
          <p:cNvPr id="5" name="TextBox 4"/>
          <p:cNvSpPr txBox="1"/>
          <p:nvPr/>
        </p:nvSpPr>
        <p:spPr>
          <a:xfrm>
            <a:off x="407369" y="1567743"/>
            <a:ext cx="8004113" cy="5261440"/>
          </a:xfrm>
          <a:prstGeom prst="rect">
            <a:avLst/>
          </a:prstGeom>
          <a:noFill/>
        </p:spPr>
        <p:txBody>
          <a:bodyPr wrap="square" rtlCol="0">
            <a:spAutoFit/>
          </a:bodyPr>
          <a:lstStyle/>
          <a:p>
            <a:r>
              <a:rPr lang="en-US" sz="2799" dirty="0"/>
              <a:t>Body is kept Homeostatic like a healthy pot of soil:</a:t>
            </a:r>
          </a:p>
          <a:p>
            <a:endParaRPr lang="en-US" sz="2799" dirty="0"/>
          </a:p>
          <a:p>
            <a:pPr marL="342797" indent="-342797">
              <a:buAutoNum type="arabicPeriod"/>
            </a:pPr>
            <a:r>
              <a:rPr lang="en-US" sz="2799" dirty="0" smtClean="0"/>
              <a:t>Enjoy deep </a:t>
            </a:r>
            <a:r>
              <a:rPr lang="en-US" sz="2799" dirty="0"/>
              <a:t>quality sleep</a:t>
            </a:r>
          </a:p>
          <a:p>
            <a:pPr marL="342797" indent="-342797">
              <a:buAutoNum type="arabicPeriod"/>
            </a:pPr>
            <a:r>
              <a:rPr lang="en-US" sz="2799" dirty="0"/>
              <a:t>Healthy blood pH at 7.36 (alkaline)</a:t>
            </a:r>
          </a:p>
          <a:p>
            <a:pPr marL="342797" indent="-342797">
              <a:buAutoNum type="arabicPeriod"/>
            </a:pPr>
            <a:r>
              <a:rPr lang="en-US" sz="2799" dirty="0"/>
              <a:t>Healthy blood cells - well separated and well oxygenated</a:t>
            </a:r>
          </a:p>
          <a:p>
            <a:pPr marL="342797" indent="-342797">
              <a:buAutoNum type="arabicPeriod"/>
            </a:pPr>
            <a:r>
              <a:rPr lang="en-US" sz="2799" dirty="0"/>
              <a:t>Healthy lymphatic drainage</a:t>
            </a:r>
          </a:p>
          <a:p>
            <a:pPr marL="342797" indent="-342797">
              <a:buAutoNum type="arabicPeriod"/>
            </a:pPr>
            <a:r>
              <a:rPr lang="en-US" sz="2799" dirty="0">
                <a:solidFill>
                  <a:srgbClr val="FF0000"/>
                </a:solidFill>
              </a:rPr>
              <a:t>Cleanse congested liver with effective liver detox</a:t>
            </a:r>
          </a:p>
          <a:p>
            <a:pPr marL="342797" indent="-342797">
              <a:buAutoNum type="arabicPeriod"/>
            </a:pPr>
            <a:r>
              <a:rPr lang="en-US" sz="2799" dirty="0">
                <a:solidFill>
                  <a:srgbClr val="FF0000"/>
                </a:solidFill>
              </a:rPr>
              <a:t>Cleanse colon with quality </a:t>
            </a:r>
            <a:r>
              <a:rPr lang="en-US" sz="2799" dirty="0" err="1">
                <a:solidFill>
                  <a:srgbClr val="FF0000"/>
                </a:solidFill>
              </a:rPr>
              <a:t>fibre</a:t>
            </a:r>
            <a:endParaRPr lang="en-US" sz="2799" dirty="0">
              <a:solidFill>
                <a:srgbClr val="FF0000"/>
              </a:solidFill>
            </a:endParaRPr>
          </a:p>
          <a:p>
            <a:pPr marL="342797" indent="-342797">
              <a:buAutoNum type="arabicPeriod"/>
            </a:pPr>
            <a:r>
              <a:rPr lang="en-US" sz="2799" dirty="0">
                <a:solidFill>
                  <a:srgbClr val="FF0000"/>
                </a:solidFill>
              </a:rPr>
              <a:t>Ensure adequate good bacteria to protect colon</a:t>
            </a:r>
          </a:p>
          <a:p>
            <a:pPr marL="342797" indent="-342797">
              <a:buAutoNum type="arabicPeriod"/>
            </a:pPr>
            <a:r>
              <a:rPr lang="en-US" sz="2799" dirty="0"/>
              <a:t>Adequate nutrients from healthy food</a:t>
            </a:r>
          </a:p>
          <a:p>
            <a:pPr marL="342797" indent="-342797">
              <a:buAutoNum type="arabicPeriod"/>
            </a:pPr>
            <a:r>
              <a:rPr lang="en-US" sz="2799" dirty="0"/>
              <a:t>Adequate hydration with quality water</a:t>
            </a:r>
            <a:endParaRPr lang="en-SG" sz="2799" dirty="0"/>
          </a:p>
        </p:txBody>
      </p:sp>
      <p:pic>
        <p:nvPicPr>
          <p:cNvPr id="6" name="image83.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8408" y="366234"/>
            <a:ext cx="2082014" cy="74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68613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12911" y="392257"/>
            <a:ext cx="1809110" cy="585589"/>
          </a:xfrm>
          <a:prstGeom prst="rect">
            <a:avLst/>
          </a:prstGeom>
          <a:noFill/>
          <a:ln w="9525">
            <a:noFill/>
            <a:miter lim="800000"/>
            <a:headEnd/>
            <a:tailEnd/>
          </a:ln>
        </p:spPr>
      </p:pic>
      <p:sp>
        <p:nvSpPr>
          <p:cNvPr id="2" name="TextBox 1"/>
          <p:cNvSpPr txBox="1"/>
          <p:nvPr/>
        </p:nvSpPr>
        <p:spPr>
          <a:xfrm>
            <a:off x="1296071" y="5407911"/>
            <a:ext cx="4171559" cy="923330"/>
          </a:xfrm>
          <a:prstGeom prst="rect">
            <a:avLst/>
          </a:prstGeom>
          <a:noFill/>
        </p:spPr>
        <p:txBody>
          <a:bodyPr wrap="square" rtlCol="0">
            <a:spAutoFit/>
          </a:bodyPr>
          <a:lstStyle/>
          <a:p>
            <a:pPr algn="ctr"/>
            <a:r>
              <a:rPr lang="en-US" dirty="0">
                <a:solidFill>
                  <a:sysClr val="windowText" lastClr="000000"/>
                </a:solidFill>
                <a:latin typeface="Overpass" panose="00000500000000000000" pitchFamily="2" charset="0"/>
              </a:rPr>
              <a:t>Quantum Resonance Magnetic </a:t>
            </a:r>
          </a:p>
          <a:p>
            <a:pPr algn="ctr"/>
            <a:r>
              <a:rPr lang="en-US" dirty="0">
                <a:solidFill>
                  <a:sysClr val="windowText" lastClr="000000"/>
                </a:solidFill>
                <a:latin typeface="Overpass" panose="00000500000000000000" pitchFamily="2" charset="0"/>
              </a:rPr>
              <a:t>Scanning (German Technology)</a:t>
            </a:r>
          </a:p>
          <a:p>
            <a:pPr algn="ctr"/>
            <a:r>
              <a:rPr lang="en-US" dirty="0">
                <a:solidFill>
                  <a:sysClr val="windowText" lastClr="000000"/>
                </a:solidFill>
                <a:latin typeface="Overpass" panose="00000500000000000000" pitchFamily="2" charset="0"/>
              </a:rPr>
              <a:t>(107 pages comprehensive report</a:t>
            </a:r>
            <a:r>
              <a:rPr lang="en-US" dirty="0" smtClean="0">
                <a:solidFill>
                  <a:sysClr val="windowText" lastClr="000000"/>
                </a:solidFill>
                <a:latin typeface="Overpass" panose="00000500000000000000" pitchFamily="2" charset="0"/>
              </a:rPr>
              <a:t>)</a:t>
            </a:r>
            <a:endParaRPr lang="en-US" dirty="0">
              <a:solidFill>
                <a:sysClr val="windowText" lastClr="000000"/>
              </a:solidFill>
              <a:latin typeface="Overpass" panose="00000500000000000000" pitchFamily="2"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797" y="1233691"/>
            <a:ext cx="6267929" cy="3925291"/>
          </a:xfrm>
          <a:prstGeom prst="rect">
            <a:avLst/>
          </a:prstGeom>
        </p:spPr>
      </p:pic>
      <p:pic>
        <p:nvPicPr>
          <p:cNvPr id="7" name="Picture 6" descr="Artwork_Energia_Liver Detox Carrier_02"/>
          <p:cNvPicPr>
            <a:picLocks noChangeAspect="1"/>
          </p:cNvPicPr>
          <p:nvPr/>
        </p:nvPicPr>
        <p:blipFill rotWithShape="1">
          <a:blip r:embed="rId4"/>
          <a:srcRect l="10626" t="41869" r="61851" b="15632"/>
          <a:stretch/>
        </p:blipFill>
        <p:spPr>
          <a:xfrm>
            <a:off x="7022011" y="1295489"/>
            <a:ext cx="5007289" cy="4574087"/>
          </a:xfrm>
          <a:prstGeom prst="rect">
            <a:avLst/>
          </a:prstGeom>
        </p:spPr>
      </p:pic>
    </p:spTree>
    <p:extLst>
      <p:ext uri="{BB962C8B-B14F-4D97-AF65-F5344CB8AC3E}">
        <p14:creationId xmlns:p14="http://schemas.microsoft.com/office/powerpoint/2010/main" val="169976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0418" t="5714" r="2615" b="6286"/>
          <a:stretch/>
        </p:blipFill>
        <p:spPr>
          <a:xfrm>
            <a:off x="6853646" y="406864"/>
            <a:ext cx="4894217" cy="603504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00" t="11683" r="57143" b="10603"/>
          <a:stretch/>
        </p:blipFill>
        <p:spPr>
          <a:xfrm>
            <a:off x="470263" y="0"/>
            <a:ext cx="6043792" cy="6388257"/>
          </a:xfrm>
          <a:prstGeom prst="rect">
            <a:avLst/>
          </a:prstGeom>
        </p:spPr>
      </p:pic>
    </p:spTree>
    <p:extLst>
      <p:ext uri="{BB962C8B-B14F-4D97-AF65-F5344CB8AC3E}">
        <p14:creationId xmlns:p14="http://schemas.microsoft.com/office/powerpoint/2010/main" val="37525959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18377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C48495-65FC-FB4B-8BBE-EB1273031345}"/>
              </a:ext>
            </a:extLst>
          </p:cNvPr>
          <p:cNvSpPr>
            <a:spLocks noGrp="1"/>
          </p:cNvSpPr>
          <p:nvPr>
            <p:ph type="sldNum" sz="quarter" idx="12"/>
          </p:nvPr>
        </p:nvSpPr>
        <p:spPr/>
        <p:txBody>
          <a:bodyPr/>
          <a:lstStyle/>
          <a:p>
            <a:fld id="{0A2D4366-C79F-4441-BB5C-336DE142C5A9}" type="slidenum">
              <a:rPr lang="en-US" smtClean="0"/>
              <a:t>26</a:t>
            </a:fld>
            <a:endParaRPr lang="en-US"/>
          </a:p>
        </p:txBody>
      </p:sp>
      <p:pic>
        <p:nvPicPr>
          <p:cNvPr id="4" name="Picture 3" descr="Text&#10;&#10;Description automatically generated">
            <a:extLst>
              <a:ext uri="{FF2B5EF4-FFF2-40B4-BE49-F238E27FC236}">
                <a16:creationId xmlns:a16="http://schemas.microsoft.com/office/drawing/2014/main" id="{55B898B3-4108-484E-B713-FC5A1BC0F3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655344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10069-6F5C-4DBA-895E-28F088E6295D}"/>
              </a:ext>
            </a:extLst>
          </p:cNvPr>
          <p:cNvPicPr>
            <a:picLocks noChangeAspect="1"/>
          </p:cNvPicPr>
          <p:nvPr/>
        </p:nvPicPr>
        <p:blipFill>
          <a:blip r:embed="rId2"/>
          <a:stretch>
            <a:fillRect/>
          </a:stretch>
        </p:blipFill>
        <p:spPr>
          <a:xfrm>
            <a:off x="945073" y="1219939"/>
            <a:ext cx="4133446" cy="5377138"/>
          </a:xfrm>
          <a:prstGeom prst="rect">
            <a:avLst/>
          </a:prstGeom>
        </p:spPr>
      </p:pic>
      <p:sp>
        <p:nvSpPr>
          <p:cNvPr id="2" name="TextBox 1"/>
          <p:cNvSpPr txBox="1"/>
          <p:nvPr/>
        </p:nvSpPr>
        <p:spPr>
          <a:xfrm>
            <a:off x="1379018" y="219901"/>
            <a:ext cx="6361742" cy="954107"/>
          </a:xfrm>
          <a:prstGeom prst="rect">
            <a:avLst/>
          </a:prstGeom>
          <a:noFill/>
        </p:spPr>
        <p:txBody>
          <a:bodyPr wrap="none" rtlCol="0">
            <a:spAutoFit/>
          </a:bodyPr>
          <a:lstStyle/>
          <a:p>
            <a:pPr algn="ctr"/>
            <a:r>
              <a:rPr lang="en-US" sz="2800" b="1" dirty="0" err="1"/>
              <a:t>Dr</a:t>
            </a:r>
            <a:r>
              <a:rPr lang="en-US" sz="2800" b="1" dirty="0"/>
              <a:t> Michael Tan, (PhD in </a:t>
            </a:r>
            <a:r>
              <a:rPr lang="en-US" sz="2800" b="1" dirty="0" err="1"/>
              <a:t>Geopathic</a:t>
            </a:r>
            <a:r>
              <a:rPr lang="en-US" sz="2800" b="1" dirty="0"/>
              <a:t> Stress)</a:t>
            </a:r>
          </a:p>
          <a:p>
            <a:pPr algn="ctr"/>
            <a:r>
              <a:rPr lang="en-US" sz="2800" b="1" dirty="0" err="1">
                <a:solidFill>
                  <a:srgbClr val="FF0000"/>
                </a:solidFill>
              </a:rPr>
              <a:t>Energia</a:t>
            </a:r>
            <a:r>
              <a:rPr lang="en-US" sz="2800" b="1" dirty="0">
                <a:solidFill>
                  <a:srgbClr val="FF0000"/>
                </a:solidFill>
              </a:rPr>
              <a:t> Adviser and Researcher</a:t>
            </a:r>
            <a:endParaRPr lang="en-SG" sz="2800" b="1" dirty="0">
              <a:solidFill>
                <a:srgbClr val="FF0000"/>
              </a:solidFill>
            </a:endParaRPr>
          </a:p>
        </p:txBody>
      </p:sp>
      <p:sp>
        <p:nvSpPr>
          <p:cNvPr id="7" name="TextBox 6"/>
          <p:cNvSpPr txBox="1"/>
          <p:nvPr/>
        </p:nvSpPr>
        <p:spPr>
          <a:xfrm>
            <a:off x="5612419" y="1426431"/>
            <a:ext cx="6492495" cy="5539978"/>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t>Electrical engineer in Singapore Power for 24 years</a:t>
            </a:r>
          </a:p>
          <a:p>
            <a:pPr marL="285750" indent="-285750">
              <a:buFont typeface="Wingdings" panose="05000000000000000000" pitchFamily="2" charset="2"/>
              <a:buChar char="Ø"/>
            </a:pPr>
            <a:r>
              <a:rPr lang="en-US" sz="2400" dirty="0"/>
              <a:t>2000 – started research on Energy Medicine</a:t>
            </a:r>
          </a:p>
          <a:p>
            <a:pPr marL="285750" indent="-285750">
              <a:buFont typeface="Wingdings" panose="05000000000000000000" pitchFamily="2" charset="2"/>
              <a:buChar char="Ø"/>
            </a:pPr>
            <a:r>
              <a:rPr lang="en-US" sz="2400" dirty="0"/>
              <a:t>2012 - Founder Life Research Wellness </a:t>
            </a:r>
            <a:r>
              <a:rPr lang="en-US" sz="2400" dirty="0" err="1"/>
              <a:t>Pte</a:t>
            </a:r>
            <a:r>
              <a:rPr lang="en-US" sz="2400" dirty="0"/>
              <a:t> Ltd </a:t>
            </a:r>
          </a:p>
          <a:p>
            <a:pPr marL="285750" indent="-285750">
              <a:buFont typeface="Wingdings" panose="05000000000000000000" pitchFamily="2" charset="2"/>
              <a:buChar char="Ø"/>
            </a:pPr>
            <a:r>
              <a:rPr lang="en-US" sz="2400" dirty="0"/>
              <a:t>2014 – Started deep research on </a:t>
            </a:r>
            <a:r>
              <a:rPr lang="en-US" sz="2400" dirty="0" err="1"/>
              <a:t>Geopathic</a:t>
            </a:r>
            <a:r>
              <a:rPr lang="en-US" sz="2400" dirty="0"/>
              <a:t> Stress and started </a:t>
            </a:r>
            <a:r>
              <a:rPr lang="en-US" sz="2400" dirty="0">
                <a:solidFill>
                  <a:srgbClr val="FF0000"/>
                </a:solidFill>
              </a:rPr>
              <a:t>Geo Origin Technology</a:t>
            </a:r>
            <a:r>
              <a:rPr lang="en-US" sz="2400" dirty="0"/>
              <a:t> and </a:t>
            </a:r>
            <a:r>
              <a:rPr lang="en-US" sz="2400" dirty="0">
                <a:solidFill>
                  <a:srgbClr val="FF0000"/>
                </a:solidFill>
              </a:rPr>
              <a:t>Geo Wellness</a:t>
            </a:r>
          </a:p>
          <a:p>
            <a:pPr marL="285750" indent="-285750">
              <a:buFont typeface="Wingdings" panose="05000000000000000000" pitchFamily="2" charset="2"/>
              <a:buChar char="Ø"/>
            </a:pPr>
            <a:r>
              <a:rPr lang="en-US" sz="2400" dirty="0"/>
              <a:t>2016 – </a:t>
            </a:r>
            <a:r>
              <a:rPr lang="en-US" sz="2400" dirty="0" err="1"/>
              <a:t>Dr</a:t>
            </a:r>
            <a:r>
              <a:rPr lang="en-US" sz="2400" dirty="0"/>
              <a:t> Michael champion the real estate movement as lead consultant for </a:t>
            </a:r>
            <a:r>
              <a:rPr lang="en-US" sz="2400" dirty="0" err="1"/>
              <a:t>Dreamhomes</a:t>
            </a:r>
            <a:r>
              <a:rPr lang="en-US" sz="2400" dirty="0"/>
              <a:t> in </a:t>
            </a:r>
            <a:r>
              <a:rPr lang="en-US" sz="2400" dirty="0" err="1"/>
              <a:t>Cyberjaya</a:t>
            </a:r>
            <a:r>
              <a:rPr lang="en-US" sz="2400" dirty="0"/>
              <a:t>, KL, Malaysia</a:t>
            </a:r>
          </a:p>
          <a:p>
            <a:pPr marL="285750" indent="-285750">
              <a:buFont typeface="Wingdings" panose="05000000000000000000" pitchFamily="2" charset="2"/>
              <a:buChar char="Ø"/>
            </a:pPr>
            <a:r>
              <a:rPr lang="en-US" sz="2400" dirty="0"/>
              <a:t>Modified the State-of-the-Art 7-in-1 Wave Modulation Technology in </a:t>
            </a:r>
            <a:r>
              <a:rPr lang="en-US" sz="2400" dirty="0">
                <a:solidFill>
                  <a:srgbClr val="FF0000"/>
                </a:solidFill>
              </a:rPr>
              <a:t>Miracle Energy of Life and Miracle Water of Life</a:t>
            </a:r>
          </a:p>
          <a:p>
            <a:pPr marL="285750" indent="-285750">
              <a:buFont typeface="Wingdings" panose="05000000000000000000" pitchFamily="2" charset="2"/>
              <a:buChar char="Ø"/>
            </a:pPr>
            <a:r>
              <a:rPr lang="en-US" sz="2400" dirty="0"/>
              <a:t>Patented the </a:t>
            </a:r>
            <a:r>
              <a:rPr lang="en-US" sz="2400" dirty="0">
                <a:solidFill>
                  <a:srgbClr val="FF0000"/>
                </a:solidFill>
              </a:rPr>
              <a:t>Wave Modulation Technology </a:t>
            </a:r>
            <a:endParaRPr lang="en-US" sz="2400" dirty="0"/>
          </a:p>
          <a:p>
            <a:endParaRPr lang="en-SG"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2726" y="219901"/>
            <a:ext cx="2672756" cy="776770"/>
          </a:xfrm>
          <a:prstGeom prst="rect">
            <a:avLst/>
          </a:prstGeom>
        </p:spPr>
      </p:pic>
    </p:spTree>
    <p:extLst>
      <p:ext uri="{BB962C8B-B14F-4D97-AF65-F5344CB8AC3E}">
        <p14:creationId xmlns:p14="http://schemas.microsoft.com/office/powerpoint/2010/main" val="362998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00"/>
            <a:ext cx="12192000" cy="6680200"/>
          </a:xfrm>
          <a:prstGeom prst="rect">
            <a:avLst/>
          </a:prstGeom>
        </p:spPr>
      </p:pic>
      <p:sp>
        <p:nvSpPr>
          <p:cNvPr id="2" name="TextBox 1"/>
          <p:cNvSpPr txBox="1"/>
          <p:nvPr/>
        </p:nvSpPr>
        <p:spPr>
          <a:xfrm>
            <a:off x="4210547" y="5934670"/>
            <a:ext cx="1912703" cy="923330"/>
          </a:xfrm>
          <a:prstGeom prst="rect">
            <a:avLst/>
          </a:prstGeom>
          <a:solidFill>
            <a:schemeClr val="bg1"/>
          </a:solidFill>
        </p:spPr>
        <p:txBody>
          <a:bodyPr wrap="none" rtlCol="0">
            <a:spAutoFit/>
          </a:bodyPr>
          <a:lstStyle/>
          <a:p>
            <a:r>
              <a:rPr lang="en-US" sz="5400" b="1" dirty="0" smtClean="0"/>
              <a:t>Chaos</a:t>
            </a:r>
            <a:endParaRPr lang="en-SG" sz="5400" b="1" dirty="0"/>
          </a:p>
        </p:txBody>
      </p:sp>
    </p:spTree>
    <p:extLst>
      <p:ext uri="{BB962C8B-B14F-4D97-AF65-F5344CB8AC3E}">
        <p14:creationId xmlns:p14="http://schemas.microsoft.com/office/powerpoint/2010/main" val="12306682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1063F6-1FAD-8444-AA7F-1A4736119F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80940" y="3464189"/>
            <a:ext cx="3257801" cy="3150812"/>
          </a:xfrm>
          <a:prstGeom prst="rect">
            <a:avLst/>
          </a:prstGeom>
        </p:spPr>
      </p:pic>
      <p:pic>
        <p:nvPicPr>
          <p:cNvPr id="5" name="Picture 4" descr="Diagram&#10;&#10;Description automatically generated">
            <a:extLst>
              <a:ext uri="{FF2B5EF4-FFF2-40B4-BE49-F238E27FC236}">
                <a16:creationId xmlns:a16="http://schemas.microsoft.com/office/drawing/2014/main" id="{E2924161-75AF-974A-B4DE-CE1F496AF3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6598" y="3797429"/>
            <a:ext cx="2513109" cy="2484333"/>
          </a:xfrm>
          <a:prstGeom prst="rect">
            <a:avLst/>
          </a:prstGeom>
        </p:spPr>
      </p:pic>
      <p:sp>
        <p:nvSpPr>
          <p:cNvPr id="2" name="TextBox 1"/>
          <p:cNvSpPr txBox="1"/>
          <p:nvPr/>
        </p:nvSpPr>
        <p:spPr>
          <a:xfrm>
            <a:off x="553197" y="1373330"/>
            <a:ext cx="11638803" cy="2246769"/>
          </a:xfrm>
          <a:prstGeom prst="rect">
            <a:avLst/>
          </a:prstGeom>
          <a:noFill/>
        </p:spPr>
        <p:txBody>
          <a:bodyPr wrap="square" rtlCol="0">
            <a:spAutoFit/>
          </a:bodyPr>
          <a:lstStyle/>
          <a:p>
            <a:pPr algn="ctr"/>
            <a:r>
              <a:rPr lang="en-US" sz="2800" b="1" dirty="0"/>
              <a:t>World’s First state-of-the-art </a:t>
            </a:r>
            <a:r>
              <a:rPr lang="en-US" sz="2800" b="1" dirty="0">
                <a:solidFill>
                  <a:srgbClr val="0070C0"/>
                </a:solidFill>
              </a:rPr>
              <a:t>7-in-1</a:t>
            </a:r>
          </a:p>
          <a:p>
            <a:pPr algn="ctr"/>
            <a:r>
              <a:rPr lang="en-US" sz="2800" b="1" dirty="0">
                <a:solidFill>
                  <a:srgbClr val="FF0000"/>
                </a:solidFill>
              </a:rPr>
              <a:t>Wave Modulation Technology </a:t>
            </a:r>
            <a:r>
              <a:rPr lang="en-US" sz="2800" b="1" dirty="0"/>
              <a:t>that </a:t>
            </a:r>
          </a:p>
          <a:p>
            <a:pPr algn="ctr"/>
            <a:r>
              <a:rPr lang="en-US" sz="2800" b="1" dirty="0"/>
              <a:t>Regulates, Regenerates, Recharges and </a:t>
            </a:r>
            <a:r>
              <a:rPr lang="en-US" sz="2800" b="1" dirty="0" err="1"/>
              <a:t>Harmonises</a:t>
            </a:r>
            <a:r>
              <a:rPr lang="en-US" sz="2800" b="1" dirty="0"/>
              <a:t> </a:t>
            </a:r>
          </a:p>
          <a:p>
            <a:pPr algn="ctr"/>
            <a:r>
              <a:rPr lang="en-US" sz="2800" b="1" dirty="0"/>
              <a:t>your </a:t>
            </a:r>
            <a:r>
              <a:rPr lang="en-US" sz="2800" b="1" dirty="0">
                <a:solidFill>
                  <a:srgbClr val="0070C0"/>
                </a:solidFill>
              </a:rPr>
              <a:t>Bioenergy field </a:t>
            </a:r>
            <a:r>
              <a:rPr lang="en-US" sz="2800" b="1" dirty="0"/>
              <a:t>and </a:t>
            </a:r>
            <a:r>
              <a:rPr lang="en-US" sz="2800" b="1" dirty="0">
                <a:solidFill>
                  <a:srgbClr val="0070C0"/>
                </a:solidFill>
              </a:rPr>
              <a:t>5 elements </a:t>
            </a:r>
            <a:r>
              <a:rPr lang="en-US" sz="2800" b="1" dirty="0"/>
              <a:t>at Cellular level</a:t>
            </a:r>
            <a:r>
              <a:rPr lang="en-US" sz="2800" b="1" dirty="0">
                <a:solidFill>
                  <a:srgbClr val="0070C0"/>
                </a:solidFill>
              </a:rPr>
              <a:t>; </a:t>
            </a:r>
          </a:p>
          <a:p>
            <a:pPr algn="ctr"/>
            <a:r>
              <a:rPr lang="en-US" sz="2800" b="1" dirty="0">
                <a:solidFill>
                  <a:srgbClr val="0070C0"/>
                </a:solidFill>
              </a:rPr>
              <a:t>Centre the Qi at Diaphragm</a:t>
            </a:r>
          </a:p>
        </p:txBody>
      </p:sp>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86059" y="222375"/>
            <a:ext cx="3314891" cy="920100"/>
          </a:xfrm>
          <a:prstGeom prst="rect">
            <a:avLst/>
          </a:prstGeom>
          <a:ln>
            <a:solidFill>
              <a:schemeClr val="bg1">
                <a:lumMod val="85000"/>
              </a:schemeClr>
            </a:solidFill>
          </a:ln>
        </p:spPr>
      </p:pic>
      <p:sp>
        <p:nvSpPr>
          <p:cNvPr id="6" name="TextBox 5">
            <a:extLst>
              <a:ext uri="{FF2B5EF4-FFF2-40B4-BE49-F238E27FC236}">
                <a16:creationId xmlns:a16="http://schemas.microsoft.com/office/drawing/2014/main" id="{8CB2C715-DCA9-4760-8F91-BA594BB61EE6}"/>
              </a:ext>
            </a:extLst>
          </p:cNvPr>
          <p:cNvSpPr txBox="1"/>
          <p:nvPr/>
        </p:nvSpPr>
        <p:spPr>
          <a:xfrm>
            <a:off x="2861699" y="4009349"/>
            <a:ext cx="6468600" cy="2911435"/>
          </a:xfrm>
          <a:prstGeom prst="roundRect">
            <a:avLst/>
          </a:prstGeom>
          <a:solidFill>
            <a:srgbClr val="F69B1F"/>
          </a:solidFill>
          <a:ln w="38100">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300" b="1" dirty="0">
                <a:solidFill>
                  <a:schemeClr val="bg1"/>
                </a:solidFill>
                <a:latin typeface="Overpass" charset="0"/>
                <a:ea typeface="Overpass" charset="0"/>
                <a:cs typeface="Overpass" charset="0"/>
              </a:rPr>
              <a:t>+ Pain-free therapy </a:t>
            </a:r>
          </a:p>
          <a:p>
            <a:r>
              <a:rPr lang="en-US" sz="3300" b="1" dirty="0">
                <a:solidFill>
                  <a:schemeClr val="bg1"/>
                </a:solidFill>
                <a:latin typeface="Overpass" charset="0"/>
                <a:ea typeface="Overpass" charset="0"/>
                <a:cs typeface="Overpass" charset="0"/>
              </a:rPr>
              <a:t>+ Non-Invasive </a:t>
            </a:r>
          </a:p>
          <a:p>
            <a:r>
              <a:rPr lang="en-US" sz="3300" b="1" dirty="0">
                <a:solidFill>
                  <a:schemeClr val="bg1"/>
                </a:solidFill>
                <a:latin typeface="Overpass" charset="0"/>
                <a:ea typeface="Overpass" charset="0"/>
                <a:cs typeface="Overpass" charset="0"/>
              </a:rPr>
              <a:t>+ Natural Healing  </a:t>
            </a:r>
          </a:p>
          <a:p>
            <a:r>
              <a:rPr lang="en-US" sz="3300" b="1" dirty="0">
                <a:solidFill>
                  <a:schemeClr val="bg1"/>
                </a:solidFill>
                <a:latin typeface="Overpass" charset="0"/>
                <a:ea typeface="Overpass" charset="0"/>
                <a:cs typeface="Overpass" charset="0"/>
              </a:rPr>
              <a:t>+ Scientifically Proven </a:t>
            </a:r>
          </a:p>
          <a:p>
            <a:r>
              <a:rPr lang="en-US" sz="3300" b="1" dirty="0">
                <a:solidFill>
                  <a:schemeClr val="bg1"/>
                </a:solidFill>
                <a:latin typeface="Overpass" charset="0"/>
                <a:ea typeface="Overpass" charset="0"/>
                <a:cs typeface="Overpass" charset="0"/>
              </a:rPr>
              <a:t>+ Revolutionary Technology </a:t>
            </a:r>
            <a:endParaRPr lang="en-SG" sz="3300" b="1" dirty="0">
              <a:solidFill>
                <a:schemeClr val="bg1"/>
              </a:solidFill>
              <a:latin typeface="Overpass" charset="0"/>
              <a:ea typeface="Overpass" charset="0"/>
              <a:cs typeface="Overpass" charset="0"/>
            </a:endParaRPr>
          </a:p>
        </p:txBody>
      </p:sp>
    </p:spTree>
    <p:extLst>
      <p:ext uri="{BB962C8B-B14F-4D97-AF65-F5344CB8AC3E}">
        <p14:creationId xmlns:p14="http://schemas.microsoft.com/office/powerpoint/2010/main" val="1456948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8a15f5be21_0_503"/>
          <p:cNvSpPr txBox="1">
            <a:spLocks noGrp="1"/>
          </p:cNvSpPr>
          <p:nvPr>
            <p:ph type="ctrTitle"/>
          </p:nvPr>
        </p:nvSpPr>
        <p:spPr>
          <a:xfrm>
            <a:off x="3000464" y="427504"/>
            <a:ext cx="6047097" cy="1109897"/>
          </a:xfrm>
          <a:prstGeom prst="rect">
            <a:avLst/>
          </a:prstGeom>
          <a:solidFill>
            <a:srgbClr val="FFC000"/>
          </a:solidFill>
          <a:ln>
            <a:noFill/>
          </a:ln>
        </p:spPr>
        <p:txBody>
          <a:bodyPr spcFirstLastPara="1" vert="horz" wrap="square" lIns="91377" tIns="45676" rIns="91377" bIns="45676" rtlCol="0" anchor="b" anchorCtr="0">
            <a:noAutofit/>
          </a:bodyPr>
          <a:lstStyle/>
          <a:p>
            <a:pPr>
              <a:spcBef>
                <a:spcPts val="0"/>
              </a:spcBef>
              <a:buClr>
                <a:schemeClr val="dk1"/>
              </a:buClr>
              <a:buSzPts val="6000"/>
            </a:pPr>
            <a:r>
              <a:rPr lang="en-US" sz="4398" dirty="0">
                <a:solidFill>
                  <a:schemeClr val="bg1"/>
                </a:solidFill>
              </a:rPr>
              <a:t>Enjoy Quality of Life</a:t>
            </a:r>
            <a:br>
              <a:rPr lang="en-US" sz="4398" dirty="0">
                <a:solidFill>
                  <a:schemeClr val="bg1"/>
                </a:solidFill>
              </a:rPr>
            </a:br>
            <a:r>
              <a:rPr lang="en-US" sz="2799" dirty="0">
                <a:solidFill>
                  <a:schemeClr val="bg1"/>
                </a:solidFill>
              </a:rPr>
              <a:t>Sleep Well, Eat Well, Live Well</a:t>
            </a:r>
            <a:endParaRPr sz="2799" dirty="0">
              <a:solidFill>
                <a:schemeClr val="bg1"/>
              </a:solidFill>
            </a:endParaRPr>
          </a:p>
        </p:txBody>
      </p:sp>
      <p:pic>
        <p:nvPicPr>
          <p:cNvPr id="136" name="Google Shape;136;g8a15f5be21_0_503"/>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4619802" y="1980656"/>
            <a:ext cx="7307328" cy="3823991"/>
          </a:xfrm>
          <a:prstGeom prst="rect">
            <a:avLst/>
          </a:prstGeom>
          <a:noFill/>
          <a:ln>
            <a:noFill/>
          </a:ln>
        </p:spPr>
      </p:pic>
      <p:pic>
        <p:nvPicPr>
          <p:cNvPr id="5" name="Google Shape;235;g8a15f5be21_0_593"/>
          <p:cNvPicPr preferRelativeResize="0"/>
          <p:nvPr/>
        </p:nvPicPr>
        <p:blipFill>
          <a:blip r:embed="rId4" cstate="print">
            <a:alphaModFix/>
            <a:extLst>
              <a:ext uri="{28A0092B-C50C-407E-A947-70E740481C1C}">
                <a14:useLocalDpi xmlns:a14="http://schemas.microsoft.com/office/drawing/2010/main" val="0"/>
              </a:ext>
            </a:extLst>
          </a:blip>
          <a:stretch>
            <a:fillRect/>
          </a:stretch>
        </p:blipFill>
        <p:spPr>
          <a:xfrm>
            <a:off x="264871" y="2277172"/>
            <a:ext cx="1871720" cy="2758236"/>
          </a:xfrm>
          <a:prstGeom prst="rect">
            <a:avLst/>
          </a:prstGeom>
          <a:noFill/>
          <a:ln>
            <a:noFill/>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6537" y="2277173"/>
            <a:ext cx="1928112" cy="2715651"/>
          </a:xfrm>
          <a:prstGeom prst="rect">
            <a:avLst/>
          </a:prstGeom>
        </p:spPr>
      </p:pic>
    </p:spTree>
    <p:extLst>
      <p:ext uri="{BB962C8B-B14F-4D97-AF65-F5344CB8AC3E}">
        <p14:creationId xmlns:p14="http://schemas.microsoft.com/office/powerpoint/2010/main" val="109473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DA98A3-6030-492C-BBC4-D3A7BE28B12E}"/>
              </a:ext>
            </a:extLst>
          </p:cNvPr>
          <p:cNvPicPr>
            <a:picLocks noChangeAspect="1"/>
          </p:cNvPicPr>
          <p:nvPr/>
        </p:nvPicPr>
        <p:blipFill rotWithShape="1">
          <a:blip r:embed="rId2"/>
          <a:srcRect l="10910" t="18182" r="22197" b="18384"/>
          <a:stretch/>
        </p:blipFill>
        <p:spPr>
          <a:xfrm>
            <a:off x="1301799" y="1298757"/>
            <a:ext cx="9940967" cy="530260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4629" y="169823"/>
            <a:ext cx="2672756" cy="776770"/>
          </a:xfrm>
          <a:prstGeom prst="rect">
            <a:avLst/>
          </a:prstGeom>
        </p:spPr>
      </p:pic>
    </p:spTree>
    <p:extLst>
      <p:ext uri="{BB962C8B-B14F-4D97-AF65-F5344CB8AC3E}">
        <p14:creationId xmlns:p14="http://schemas.microsoft.com/office/powerpoint/2010/main" val="28091854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45219" y="1858182"/>
            <a:ext cx="4968746" cy="1569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0000"/>
                </a:solidFill>
                <a:uFillTx/>
                <a:latin typeface="Monotype Corsiva" panose="03010101010201010101" pitchFamily="66" charset="0"/>
                <a:sym typeface="Helvetica"/>
              </a:rPr>
              <a:t>Live Well W</a:t>
            </a:r>
            <a:r>
              <a:rPr lang="en-US" sz="3200" b="1" dirty="0">
                <a:solidFill>
                  <a:srgbClr val="FF0000"/>
                </a:solidFill>
                <a:latin typeface="Monotype Corsiva" panose="03010101010201010101" pitchFamily="66" charset="0"/>
              </a:rPr>
              <a:t>ith Premium Grade,</a:t>
            </a:r>
            <a:endParaRPr kumimoji="0" lang="en-US" sz="3200" b="1" i="0" u="none" strike="noStrike" cap="none" spc="0" normalizeH="0" baseline="0" dirty="0">
              <a:ln>
                <a:noFill/>
              </a:ln>
              <a:solidFill>
                <a:srgbClr val="FF0000"/>
              </a:solidFill>
              <a:uFillTx/>
              <a:latin typeface="Monotype Corsiva" panose="03010101010201010101" pitchFamily="66" charset="0"/>
              <a:sym typeface="Helvetica"/>
            </a:endParaRPr>
          </a:p>
          <a:p>
            <a:r>
              <a:rPr lang="en-SG" sz="3200" b="1" dirty="0">
                <a:solidFill>
                  <a:srgbClr val="0070C0"/>
                </a:solidFill>
                <a:latin typeface="Monotype Corsiva" panose="03010101010201010101" pitchFamily="66" charset="0"/>
              </a:rPr>
              <a:t>Pure water as Nature intended</a:t>
            </a:r>
          </a:p>
          <a:p>
            <a:r>
              <a:rPr lang="en-SG" sz="3200" dirty="0">
                <a:solidFill>
                  <a:srgbClr val="0070C0"/>
                </a:solidFill>
                <a:latin typeface="Monotype Corsiva" panose="03010101010201010101" pitchFamily="66" charset="0"/>
              </a:rPr>
              <a:t>and much more... </a:t>
            </a:r>
          </a:p>
        </p:txBody>
      </p:sp>
      <p:pic>
        <p:nvPicPr>
          <p:cNvPr id="5" name="Image" descr="Image">
            <a:extLst>
              <a:ext uri="{FF2B5EF4-FFF2-40B4-BE49-F238E27FC236}">
                <a16:creationId xmlns:a16="http://schemas.microsoft.com/office/drawing/2014/main" id="{B4FF3B1E-66CC-428C-BDC7-89D90446A353}"/>
              </a:ext>
            </a:extLst>
          </p:cNvPr>
          <p:cNvPicPr>
            <a:picLocks noChangeAspect="1"/>
          </p:cNvPicPr>
          <p:nvPr/>
        </p:nvPicPr>
        <p:blipFill>
          <a:blip r:embed="rId3"/>
          <a:stretch>
            <a:fillRect/>
          </a:stretch>
        </p:blipFill>
        <p:spPr>
          <a:xfrm>
            <a:off x="10275141" y="1417649"/>
            <a:ext cx="1405087" cy="1735371"/>
          </a:xfrm>
          <a:prstGeom prst="rect">
            <a:avLst/>
          </a:prstGeom>
          <a:ln w="12700">
            <a:miter lim="400000"/>
          </a:ln>
        </p:spPr>
      </p:pic>
      <p:pic>
        <p:nvPicPr>
          <p:cNvPr id="10" name="Picture 9">
            <a:extLst>
              <a:ext uri="{FF2B5EF4-FFF2-40B4-BE49-F238E27FC236}">
                <a16:creationId xmlns:a16="http://schemas.microsoft.com/office/drawing/2014/main" id="{82ADD719-0D09-4241-B3C1-7A8F7136E1A5}"/>
              </a:ext>
            </a:extLst>
          </p:cNvPr>
          <p:cNvPicPr>
            <a:picLocks noChangeAspect="1"/>
          </p:cNvPicPr>
          <p:nvPr/>
        </p:nvPicPr>
        <p:blipFill rotWithShape="1">
          <a:blip r:embed="rId4"/>
          <a:srcRect l="17779" t="16200" r="50000" b="18280"/>
          <a:stretch/>
        </p:blipFill>
        <p:spPr>
          <a:xfrm>
            <a:off x="307464" y="2123553"/>
            <a:ext cx="3928448" cy="4493342"/>
          </a:xfrm>
          <a:prstGeom prst="roundRect">
            <a:avLst/>
          </a:prstGeom>
        </p:spPr>
      </p:pic>
      <p:pic>
        <p:nvPicPr>
          <p:cNvPr id="12" name="Picture 11">
            <a:extLst>
              <a:ext uri="{FF2B5EF4-FFF2-40B4-BE49-F238E27FC236}">
                <a16:creationId xmlns:a16="http://schemas.microsoft.com/office/drawing/2014/main" id="{AA20CA57-3B7B-47E2-9E68-8BEF1159F02B}"/>
              </a:ext>
            </a:extLst>
          </p:cNvPr>
          <p:cNvPicPr>
            <a:picLocks noChangeAspect="1"/>
          </p:cNvPicPr>
          <p:nvPr/>
        </p:nvPicPr>
        <p:blipFill rotWithShape="1">
          <a:blip r:embed="rId4"/>
          <a:srcRect l="31555" t="41401" r="62558" b="55233"/>
          <a:stretch/>
        </p:blipFill>
        <p:spPr>
          <a:xfrm>
            <a:off x="1986115" y="4717467"/>
            <a:ext cx="717755" cy="230843"/>
          </a:xfrm>
          <a:prstGeom prst="rect">
            <a:avLst/>
          </a:prstGeom>
        </p:spPr>
      </p:pic>
      <p:sp>
        <p:nvSpPr>
          <p:cNvPr id="11" name="Rectangle 10">
            <a:extLst>
              <a:ext uri="{FF2B5EF4-FFF2-40B4-BE49-F238E27FC236}">
                <a16:creationId xmlns:a16="http://schemas.microsoft.com/office/drawing/2014/main" id="{EB222F0E-0CAA-49A8-99AE-2914682590EC}"/>
              </a:ext>
            </a:extLst>
          </p:cNvPr>
          <p:cNvSpPr/>
          <p:nvPr/>
        </p:nvSpPr>
        <p:spPr>
          <a:xfrm>
            <a:off x="1986115" y="4139381"/>
            <a:ext cx="717755" cy="230843"/>
          </a:xfrm>
          <a:prstGeom prst="rect">
            <a:avLst/>
          </a:prstGeom>
          <a:solidFill>
            <a:schemeClr val="tx1">
              <a:lumMod val="85000"/>
              <a:lumOff val="1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SG" sz="1800" b="0" i="0" u="none" strike="noStrike" cap="none" spc="0" normalizeH="0" baseline="0">
              <a:ln>
                <a:noFill/>
              </a:ln>
              <a:solidFill>
                <a:srgbClr val="000000"/>
              </a:solidFill>
              <a:effectLst/>
              <a:uFillTx/>
              <a:latin typeface="+mn-lt"/>
              <a:ea typeface="+mn-ea"/>
              <a:cs typeface="+mn-cs"/>
              <a:sym typeface="Helvetica"/>
            </a:endParaRPr>
          </a:p>
        </p:txBody>
      </p:sp>
      <p:pic>
        <p:nvPicPr>
          <p:cNvPr id="3" name="Picture 2">
            <a:extLst>
              <a:ext uri="{FF2B5EF4-FFF2-40B4-BE49-F238E27FC236}">
                <a16:creationId xmlns:a16="http://schemas.microsoft.com/office/drawing/2014/main" id="{7B3A0942-7224-4A03-8F02-CE08CBB1A219}"/>
              </a:ext>
            </a:extLst>
          </p:cNvPr>
          <p:cNvPicPr>
            <a:picLocks noChangeAspect="1"/>
          </p:cNvPicPr>
          <p:nvPr/>
        </p:nvPicPr>
        <p:blipFill rotWithShape="1">
          <a:blip r:embed="rId5"/>
          <a:srcRect l="4758" t="32401" r="21451" b="31212"/>
          <a:stretch/>
        </p:blipFill>
        <p:spPr>
          <a:xfrm>
            <a:off x="9509760" y="138445"/>
            <a:ext cx="2682240" cy="743977"/>
          </a:xfrm>
          <a:prstGeom prst="rect">
            <a:avLst/>
          </a:prstGeom>
        </p:spPr>
      </p:pic>
      <p:grpSp>
        <p:nvGrpSpPr>
          <p:cNvPr id="8" name="Group 7">
            <a:extLst>
              <a:ext uri="{FF2B5EF4-FFF2-40B4-BE49-F238E27FC236}">
                <a16:creationId xmlns:a16="http://schemas.microsoft.com/office/drawing/2014/main" id="{2CEB5F03-F082-41D9-9CB0-7762B4594249}"/>
              </a:ext>
            </a:extLst>
          </p:cNvPr>
          <p:cNvGrpSpPr/>
          <p:nvPr/>
        </p:nvGrpSpPr>
        <p:grpSpPr>
          <a:xfrm>
            <a:off x="4323299" y="5699598"/>
            <a:ext cx="4122370" cy="1107992"/>
            <a:chOff x="4471023" y="5275677"/>
            <a:chExt cx="4122370" cy="1107992"/>
          </a:xfrm>
        </p:grpSpPr>
        <p:pic>
          <p:nvPicPr>
            <p:cNvPr id="6" name="Picture 5">
              <a:extLst>
                <a:ext uri="{FF2B5EF4-FFF2-40B4-BE49-F238E27FC236}">
                  <a16:creationId xmlns:a16="http://schemas.microsoft.com/office/drawing/2014/main" id="{3CEF7D8A-DE73-46A1-A215-146032B8E61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4471023" y="5308814"/>
              <a:ext cx="1624977" cy="1074855"/>
            </a:xfrm>
            <a:prstGeom prst="rect">
              <a:avLst/>
            </a:prstGeom>
            <a:ln>
              <a:solidFill>
                <a:schemeClr val="bg1">
                  <a:lumMod val="85000"/>
                </a:schemeClr>
              </a:solidFill>
            </a:ln>
          </p:spPr>
        </p:pic>
        <p:sp>
          <p:nvSpPr>
            <p:cNvPr id="7" name="TextBox 6">
              <a:extLst>
                <a:ext uri="{FF2B5EF4-FFF2-40B4-BE49-F238E27FC236}">
                  <a16:creationId xmlns:a16="http://schemas.microsoft.com/office/drawing/2014/main" id="{129CE8BE-2BD5-4279-B9BC-273CB1B232DE}"/>
                </a:ext>
              </a:extLst>
            </p:cNvPr>
            <p:cNvSpPr txBox="1"/>
            <p:nvPr/>
          </p:nvSpPr>
          <p:spPr>
            <a:xfrm>
              <a:off x="6204154" y="5275677"/>
              <a:ext cx="2389239" cy="1107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300" b="1" i="0" u="none" strike="noStrike" cap="none" spc="0" normalizeH="0" baseline="0" dirty="0">
                  <a:ln>
                    <a:noFill/>
                  </a:ln>
                  <a:solidFill>
                    <a:srgbClr val="000000"/>
                  </a:solidFill>
                  <a:effectLst/>
                  <a:uFillTx/>
                  <a:latin typeface="+mn-lt"/>
                  <a:ea typeface="+mn-ea"/>
                  <a:cs typeface="+mn-cs"/>
                  <a:sym typeface="Helvetica"/>
                </a:rPr>
                <a:t>MADE IN KOREA</a:t>
              </a:r>
              <a:endParaRPr kumimoji="0" lang="en-SG" sz="3300" b="1" i="0" u="none" strike="noStrike" cap="none" spc="0" normalizeH="0" baseline="0" dirty="0">
                <a:ln>
                  <a:noFill/>
                </a:ln>
                <a:solidFill>
                  <a:srgbClr val="000000"/>
                </a:solidFill>
                <a:effectLst/>
                <a:uFillTx/>
                <a:latin typeface="+mn-lt"/>
                <a:ea typeface="+mn-ea"/>
                <a:cs typeface="+mn-cs"/>
                <a:sym typeface="Helvetica"/>
              </a:endParaRPr>
            </a:p>
          </p:txBody>
        </p:sp>
      </p:grpSp>
      <p:sp>
        <p:nvSpPr>
          <p:cNvPr id="2" name="TextBox 1"/>
          <p:cNvSpPr txBox="1"/>
          <p:nvPr/>
        </p:nvSpPr>
        <p:spPr>
          <a:xfrm>
            <a:off x="829956" y="264777"/>
            <a:ext cx="8679804" cy="1569660"/>
          </a:xfrm>
          <a:prstGeom prst="rect">
            <a:avLst/>
          </a:prstGeom>
          <a:noFill/>
        </p:spPr>
        <p:txBody>
          <a:bodyPr wrap="square" rtlCol="0">
            <a:spAutoFit/>
          </a:bodyPr>
          <a:lstStyle/>
          <a:p>
            <a:pPr algn="ctr"/>
            <a:r>
              <a:rPr lang="en-US" altLang="zh-CN" sz="3200" dirty="0"/>
              <a:t>World’s First </a:t>
            </a:r>
            <a:r>
              <a:rPr lang="en-US" altLang="zh-CN" sz="3200" dirty="0">
                <a:solidFill>
                  <a:srgbClr val="FF0000"/>
                </a:solidFill>
              </a:rPr>
              <a:t>Structured Water with </a:t>
            </a:r>
            <a:r>
              <a:rPr lang="en-US" altLang="zh-CN" sz="3200" dirty="0" err="1">
                <a:solidFill>
                  <a:srgbClr val="FF0000"/>
                </a:solidFill>
              </a:rPr>
              <a:t>Hado</a:t>
            </a:r>
            <a:r>
              <a:rPr lang="en-US" altLang="zh-CN" sz="3200" dirty="0">
                <a:solidFill>
                  <a:srgbClr val="FF0000"/>
                </a:solidFill>
              </a:rPr>
              <a:t> Crystals </a:t>
            </a:r>
            <a:r>
              <a:rPr lang="en-US" altLang="zh-CN" sz="3200" dirty="0"/>
              <a:t>from 8-In-1 Water Filtration System using </a:t>
            </a:r>
          </a:p>
          <a:p>
            <a:pPr algn="ctr"/>
            <a:r>
              <a:rPr lang="en-US" altLang="zh-CN" sz="3200" dirty="0"/>
              <a:t>Wave Modulation Technology</a:t>
            </a:r>
            <a:endParaRPr lang="en-SG" sz="3200" dirty="0"/>
          </a:p>
        </p:txBody>
      </p:sp>
      <p:sp>
        <p:nvSpPr>
          <p:cNvPr id="13" name="Group 8"/>
          <p:cNvSpPr txBox="1"/>
          <p:nvPr/>
        </p:nvSpPr>
        <p:spPr>
          <a:xfrm>
            <a:off x="10176567" y="5176097"/>
            <a:ext cx="1734457" cy="1276941"/>
          </a:xfrm>
          <a:prstGeom prst="roundRect">
            <a:avLst/>
          </a:prstGeom>
          <a:solidFill>
            <a:srgbClr val="FF0000"/>
          </a:solidFill>
          <a:ln w="12700">
            <a:miter lim="400000"/>
          </a:ln>
          <a:scene3d>
            <a:camera prst="orthographicFront"/>
            <a:lightRig rig="threePt" dir="t"/>
          </a:scene3d>
          <a:sp3d>
            <a:bevelT/>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600" b="1">
                <a:latin typeface="Helvetica Neue"/>
                <a:ea typeface="Helvetica Neue"/>
                <a:cs typeface="Helvetica Neue"/>
                <a:sym typeface="Helvetica Neue"/>
              </a:defRPr>
            </a:lvl1pPr>
          </a:lstStyle>
          <a:p>
            <a:pPr algn="ctr"/>
            <a:r>
              <a:rPr sz="2300" dirty="0">
                <a:solidFill>
                  <a:schemeClr val="bg1">
                    <a:lumMod val="95000"/>
                  </a:schemeClr>
                </a:solidFill>
                <a:effectLst>
                  <a:outerShdw blurRad="38100" dist="38100" dir="2700000" algn="tl">
                    <a:srgbClr val="000000">
                      <a:alpha val="43137"/>
                    </a:srgbClr>
                  </a:outerShdw>
                </a:effectLst>
              </a:rPr>
              <a:t>No Electricity</a:t>
            </a:r>
            <a:endParaRPr lang="en-US" sz="2300" dirty="0">
              <a:solidFill>
                <a:schemeClr val="bg1">
                  <a:lumMod val="95000"/>
                </a:schemeClr>
              </a:solidFill>
              <a:effectLst>
                <a:outerShdw blurRad="38100" dist="38100" dir="2700000" algn="tl">
                  <a:srgbClr val="000000">
                    <a:alpha val="43137"/>
                  </a:srgbClr>
                </a:outerShdw>
              </a:effectLst>
            </a:endParaRPr>
          </a:p>
          <a:p>
            <a:pPr algn="ctr"/>
            <a:r>
              <a:rPr sz="2300" dirty="0">
                <a:solidFill>
                  <a:schemeClr val="bg1">
                    <a:lumMod val="95000"/>
                  </a:schemeClr>
                </a:solidFill>
                <a:effectLst>
                  <a:outerShdw blurRad="38100" dist="38100" dir="2700000" algn="tl">
                    <a:srgbClr val="000000">
                      <a:alpha val="43137"/>
                    </a:srgbClr>
                  </a:outerShdw>
                </a:effectLst>
              </a:rPr>
              <a:t> required</a:t>
            </a:r>
          </a:p>
        </p:txBody>
      </p:sp>
      <p:sp>
        <p:nvSpPr>
          <p:cNvPr id="9" name="Rectangle 8"/>
          <p:cNvSpPr/>
          <p:nvPr/>
        </p:nvSpPr>
        <p:spPr>
          <a:xfrm>
            <a:off x="4445219" y="3483422"/>
            <a:ext cx="5142918" cy="2160591"/>
          </a:xfrm>
          <a:prstGeom prst="rect">
            <a:avLst/>
          </a:prstGeom>
        </p:spPr>
        <p:txBody>
          <a:bodyPr wrap="square">
            <a:spAutoFit/>
          </a:bodyPr>
          <a:lstStyle/>
          <a:p>
            <a:pPr marL="240631" indent="-240631">
              <a:lnSpc>
                <a:spcPct val="120000"/>
              </a:lnSpc>
              <a:buSzPct val="100000"/>
              <a:buAutoNum type="arabicPeriod"/>
              <a:defRPr sz="1400">
                <a:latin typeface="Helvetica Neue"/>
                <a:ea typeface="Helvetica Neue"/>
                <a:cs typeface="Helvetica Neue"/>
                <a:sym typeface="Helvetica Neue"/>
              </a:defRPr>
            </a:pPr>
            <a:r>
              <a:rPr lang="en-SG" b="1" dirty="0"/>
              <a:t>Purified (TDS 49)</a:t>
            </a:r>
          </a:p>
          <a:p>
            <a:pPr marL="240631" indent="-240631">
              <a:lnSpc>
                <a:spcPct val="120000"/>
              </a:lnSpc>
              <a:buSzPct val="100000"/>
              <a:buAutoNum type="arabicPeriod"/>
              <a:defRPr sz="1400">
                <a:latin typeface="Helvetica Neue"/>
                <a:ea typeface="Helvetica Neue"/>
                <a:cs typeface="Helvetica Neue"/>
                <a:sym typeface="Helvetica Neue"/>
              </a:defRPr>
            </a:pPr>
            <a:r>
              <a:rPr lang="en-SG" b="1" dirty="0"/>
              <a:t>Mineralised</a:t>
            </a:r>
          </a:p>
          <a:p>
            <a:pPr marL="240631" indent="-240631">
              <a:lnSpc>
                <a:spcPct val="120000"/>
              </a:lnSpc>
              <a:buSzPct val="100000"/>
              <a:buAutoNum type="arabicPeriod"/>
              <a:defRPr sz="1400">
                <a:latin typeface="Helvetica Neue"/>
                <a:ea typeface="Helvetica Neue"/>
                <a:cs typeface="Helvetica Neue"/>
                <a:sym typeface="Helvetica Neue"/>
              </a:defRPr>
            </a:pPr>
            <a:r>
              <a:rPr lang="en-SG" b="1" dirty="0"/>
              <a:t>Mild Alkaline (pH 8.5)</a:t>
            </a:r>
          </a:p>
          <a:p>
            <a:pPr marL="240631" indent="-240631">
              <a:lnSpc>
                <a:spcPct val="120000"/>
              </a:lnSpc>
              <a:buSzPct val="100000"/>
              <a:buAutoNum type="arabicPeriod"/>
              <a:defRPr sz="1400">
                <a:latin typeface="Helvetica Neue"/>
                <a:ea typeface="Helvetica Neue"/>
                <a:cs typeface="Helvetica Neue"/>
                <a:sym typeface="Helvetica Neue"/>
              </a:defRPr>
            </a:pPr>
            <a:r>
              <a:rPr lang="en-SG" b="1" dirty="0"/>
              <a:t>Hydrogen </a:t>
            </a:r>
          </a:p>
          <a:p>
            <a:pPr marL="240631" indent="-240631">
              <a:lnSpc>
                <a:spcPct val="120000"/>
              </a:lnSpc>
              <a:buSzPct val="100000"/>
              <a:buAutoNum type="arabicPeriod"/>
              <a:defRPr sz="1400">
                <a:latin typeface="Helvetica Neue"/>
                <a:ea typeface="Helvetica Neue"/>
                <a:cs typeface="Helvetica Neue"/>
                <a:sym typeface="Helvetica Neue"/>
              </a:defRPr>
            </a:pPr>
            <a:r>
              <a:rPr lang="en-SG" b="1" dirty="0"/>
              <a:t>Antioxidant (- 600 ORP)</a:t>
            </a:r>
          </a:p>
          <a:p>
            <a:pPr marL="240631" indent="-240631">
              <a:lnSpc>
                <a:spcPct val="120000"/>
              </a:lnSpc>
              <a:buSzPct val="100000"/>
              <a:buAutoNum type="arabicPeriod"/>
              <a:defRPr sz="1400">
                <a:latin typeface="Helvetica Neue"/>
                <a:ea typeface="Helvetica Neue"/>
                <a:cs typeface="Helvetica Neue"/>
                <a:sym typeface="Helvetica Neue"/>
              </a:defRPr>
            </a:pPr>
            <a:r>
              <a:rPr lang="en-SG" b="1" dirty="0"/>
              <a:t>Micro-cluster (62Hz)</a:t>
            </a:r>
          </a:p>
          <a:p>
            <a:pPr marL="240631" indent="-240631">
              <a:lnSpc>
                <a:spcPct val="120000"/>
              </a:lnSpc>
              <a:buSzPct val="100000"/>
              <a:buAutoNum type="arabicPeriod"/>
              <a:defRPr sz="1400">
                <a:latin typeface="Helvetica Neue"/>
                <a:ea typeface="Helvetica Neue"/>
                <a:cs typeface="Helvetica Neue"/>
                <a:sym typeface="Helvetica Neue"/>
              </a:defRPr>
            </a:pPr>
            <a:r>
              <a:rPr lang="en-SG" b="1" dirty="0"/>
              <a:t>Energised water (with +</a:t>
            </a:r>
            <a:r>
              <a:rPr lang="en-SG" b="1" dirty="0" err="1"/>
              <a:t>ve</a:t>
            </a:r>
            <a:r>
              <a:rPr lang="en-SG" b="1" dirty="0"/>
              <a:t> pendulum spin)</a:t>
            </a:r>
          </a:p>
          <a:p>
            <a:pPr marL="240631" indent="-240631">
              <a:lnSpc>
                <a:spcPct val="120000"/>
              </a:lnSpc>
              <a:buSzPct val="100000"/>
              <a:buAutoNum type="arabicPeriod"/>
              <a:defRPr sz="1400">
                <a:latin typeface="Helvetica Neue"/>
                <a:ea typeface="Helvetica Neue"/>
                <a:cs typeface="Helvetica Neue"/>
                <a:sym typeface="Helvetica Neue"/>
              </a:defRPr>
            </a:pPr>
            <a:r>
              <a:rPr lang="en-SG" b="1" dirty="0"/>
              <a:t>Structured water with </a:t>
            </a:r>
            <a:r>
              <a:rPr lang="en-SG" b="1" dirty="0" err="1"/>
              <a:t>Hado</a:t>
            </a:r>
            <a:r>
              <a:rPr lang="en-SG" b="1" dirty="0"/>
              <a:t> Crystals</a:t>
            </a:r>
          </a:p>
        </p:txBody>
      </p:sp>
    </p:spTree>
    <p:extLst>
      <p:ext uri="{BB962C8B-B14F-4D97-AF65-F5344CB8AC3E}">
        <p14:creationId xmlns:p14="http://schemas.microsoft.com/office/powerpoint/2010/main" val="11381648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Picture 6" descr="Picture 6"/>
          <p:cNvPicPr>
            <a:picLocks noChangeAspect="1"/>
          </p:cNvPicPr>
          <p:nvPr/>
        </p:nvPicPr>
        <p:blipFill>
          <a:blip r:embed="rId2"/>
          <a:stretch>
            <a:fillRect/>
          </a:stretch>
        </p:blipFill>
        <p:spPr>
          <a:xfrm>
            <a:off x="8091317" y="3293781"/>
            <a:ext cx="2357520" cy="2493009"/>
          </a:xfrm>
          <a:prstGeom prst="rect">
            <a:avLst/>
          </a:prstGeom>
          <a:ln w="63500">
            <a:solidFill>
              <a:srgbClr val="000000"/>
            </a:solidFill>
            <a:miter/>
          </a:ln>
        </p:spPr>
      </p:pic>
      <p:pic>
        <p:nvPicPr>
          <p:cNvPr id="223" name="Group 10" descr="Group 10"/>
          <p:cNvPicPr>
            <a:picLocks noChangeAspect="1"/>
          </p:cNvPicPr>
          <p:nvPr/>
        </p:nvPicPr>
        <p:blipFill>
          <a:blip r:embed="rId3"/>
          <a:stretch>
            <a:fillRect/>
          </a:stretch>
        </p:blipFill>
        <p:spPr>
          <a:xfrm>
            <a:off x="939410" y="3236632"/>
            <a:ext cx="2980783" cy="2493171"/>
          </a:xfrm>
          <a:prstGeom prst="rect">
            <a:avLst/>
          </a:prstGeom>
          <a:ln w="63500">
            <a:solidFill>
              <a:srgbClr val="000000"/>
            </a:solidFill>
            <a:miter/>
          </a:ln>
        </p:spPr>
      </p:pic>
      <p:grpSp>
        <p:nvGrpSpPr>
          <p:cNvPr id="226" name="Arrow: Right 8"/>
          <p:cNvGrpSpPr/>
          <p:nvPr/>
        </p:nvGrpSpPr>
        <p:grpSpPr>
          <a:xfrm>
            <a:off x="4348722" y="4956178"/>
            <a:ext cx="3282317" cy="578190"/>
            <a:chOff x="0" y="0"/>
            <a:chExt cx="3282316" cy="578189"/>
          </a:xfrm>
        </p:grpSpPr>
        <p:sp>
          <p:nvSpPr>
            <p:cNvPr id="224" name="Arrow"/>
            <p:cNvSpPr/>
            <p:nvPr/>
          </p:nvSpPr>
          <p:spPr>
            <a:xfrm>
              <a:off x="0" y="0"/>
              <a:ext cx="3248130" cy="578190"/>
            </a:xfrm>
            <a:prstGeom prst="rightArrow">
              <a:avLst>
                <a:gd name="adj1" fmla="val 50000"/>
                <a:gd name="adj2" fmla="val 50000"/>
              </a:avLst>
            </a:prstGeom>
            <a:solidFill>
              <a:schemeClr val="accent5">
                <a:satOff val="-19091"/>
                <a:lumOff val="-11921"/>
              </a:schemeClr>
            </a:solidFill>
            <a:ln w="12700" cap="flat">
              <a:solidFill>
                <a:srgbClr val="000000"/>
              </a:solidFill>
              <a:prstDash val="solid"/>
              <a:miter lim="800000"/>
            </a:ln>
            <a:effectLst/>
          </p:spPr>
          <p:txBody>
            <a:bodyPr wrap="square" lIns="45718" tIns="45718" rIns="45718" bIns="45718" numCol="1" anchor="ctr">
              <a:noAutofit/>
            </a:bodyPr>
            <a:lstStyle/>
            <a:p>
              <a:pPr algn="ctr">
                <a:defRPr>
                  <a:solidFill>
                    <a:srgbClr val="FFFFFF"/>
                  </a:solidFill>
                  <a:latin typeface="+mj-lt"/>
                  <a:ea typeface="+mj-ea"/>
                  <a:cs typeface="+mj-cs"/>
                  <a:sym typeface="Calibri"/>
                </a:defRPr>
              </a:pPr>
              <a:endParaRPr/>
            </a:p>
          </p:txBody>
        </p:sp>
        <p:sp>
          <p:nvSpPr>
            <p:cNvPr id="225" name="Water Structuring with WMT"/>
            <p:cNvSpPr txBox="1"/>
            <p:nvPr/>
          </p:nvSpPr>
          <p:spPr>
            <a:xfrm>
              <a:off x="112694" y="122552"/>
              <a:ext cx="3169623" cy="3330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defRPr>
                  <a:solidFill>
                    <a:srgbClr val="FFFFFF"/>
                  </a:solidFill>
                  <a:latin typeface="+mj-lt"/>
                  <a:ea typeface="+mj-ea"/>
                  <a:cs typeface="+mj-cs"/>
                  <a:sym typeface="Calibri"/>
                </a:defRPr>
              </a:lvl1pPr>
            </a:lstStyle>
            <a:p>
              <a:r>
                <a:t>Water Structuring with WMT</a:t>
              </a:r>
            </a:p>
          </p:txBody>
        </p:sp>
      </p:grpSp>
      <p:sp>
        <p:nvSpPr>
          <p:cNvPr id="227" name="WATER MOLECULES FROM…"/>
          <p:cNvSpPr txBox="1"/>
          <p:nvPr/>
        </p:nvSpPr>
        <p:spPr>
          <a:xfrm>
            <a:off x="939410" y="2252739"/>
            <a:ext cx="2988412" cy="830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1600">
                <a:latin typeface="Helvetica Neue"/>
                <a:ea typeface="Helvetica Neue"/>
                <a:cs typeface="Helvetica Neue"/>
                <a:sym typeface="Helvetica Neue"/>
              </a:defRPr>
            </a:pPr>
            <a:r>
              <a:rPr dirty="0"/>
              <a:t>WATER MOLECULES FROM</a:t>
            </a:r>
          </a:p>
          <a:p>
            <a:pPr algn="ctr">
              <a:defRPr sz="1600">
                <a:latin typeface="Helvetica Neue"/>
                <a:ea typeface="Helvetica Neue"/>
                <a:cs typeface="Helvetica Neue"/>
                <a:sym typeface="Helvetica Neue"/>
              </a:defRPr>
            </a:pPr>
            <a:r>
              <a:rPr dirty="0"/>
              <a:t>NON STRUCTURED DRINKING WATER</a:t>
            </a:r>
          </a:p>
        </p:txBody>
      </p:sp>
      <p:sp>
        <p:nvSpPr>
          <p:cNvPr id="228" name="UTILISING OUR WMT™ WAVE MODULATION TECHNOLOGY, WATER MOLECULAR STRUCTURE ARE GEOMETRICALLY PERFECTLY FORMED"/>
          <p:cNvSpPr txBox="1"/>
          <p:nvPr/>
        </p:nvSpPr>
        <p:spPr>
          <a:xfrm>
            <a:off x="1570080" y="5942146"/>
            <a:ext cx="8839601" cy="643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a:latin typeface="Helvetica Neue"/>
                <a:ea typeface="Helvetica Neue"/>
                <a:cs typeface="Helvetica Neue"/>
                <a:sym typeface="Helvetica Neue"/>
              </a:defRPr>
            </a:lvl1pPr>
          </a:lstStyle>
          <a:p>
            <a:pPr algn="ctr"/>
            <a:r>
              <a:rPr dirty="0"/>
              <a:t>UTILISING OUR </a:t>
            </a:r>
            <a:r>
              <a:rPr dirty="0">
                <a:solidFill>
                  <a:srgbClr val="FF0000"/>
                </a:solidFill>
              </a:rPr>
              <a:t>WMT™ WAVE MODULATION TECHNOLOGY</a:t>
            </a:r>
            <a:r>
              <a:rPr dirty="0"/>
              <a:t>, </a:t>
            </a:r>
            <a:endParaRPr lang="en-US" dirty="0"/>
          </a:p>
          <a:p>
            <a:pPr algn="ctr"/>
            <a:r>
              <a:rPr dirty="0"/>
              <a:t>WATER MOLECULAR STRUCTURE ARE GEOMETRICALLY</a:t>
            </a:r>
            <a:r>
              <a:rPr lang="en-US" dirty="0"/>
              <a:t>,</a:t>
            </a:r>
            <a:r>
              <a:rPr dirty="0"/>
              <a:t> PERFECTLY FORMED</a:t>
            </a:r>
          </a:p>
        </p:txBody>
      </p:sp>
      <p:sp>
        <p:nvSpPr>
          <p:cNvPr id="229" name="WATER MOLECULES IN PERFECT CRYSTALLISED GEOMETRIC SHAPE AFTER STRUCTURING"/>
          <p:cNvSpPr txBox="1"/>
          <p:nvPr/>
        </p:nvSpPr>
        <p:spPr>
          <a:xfrm>
            <a:off x="8059568" y="2012679"/>
            <a:ext cx="2704502" cy="1077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1600">
                <a:latin typeface="Helvetica Neue"/>
                <a:ea typeface="Helvetica Neue"/>
                <a:cs typeface="Helvetica Neue"/>
                <a:sym typeface="Helvetica Neue"/>
              </a:defRPr>
            </a:lvl1pPr>
          </a:lstStyle>
          <a:p>
            <a:pPr algn="ctr"/>
            <a:r>
              <a:rPr dirty="0"/>
              <a:t>WATER MOLECULES IN PERFECT CRYSTALLISED GEOMETRIC SHAPE </a:t>
            </a:r>
            <a:r>
              <a:rPr b="1" dirty="0"/>
              <a:t>AFTER STRUCTURING</a:t>
            </a:r>
          </a:p>
        </p:txBody>
      </p:sp>
      <p:grpSp>
        <p:nvGrpSpPr>
          <p:cNvPr id="234" name="Group"/>
          <p:cNvGrpSpPr/>
          <p:nvPr/>
        </p:nvGrpSpPr>
        <p:grpSpPr>
          <a:xfrm>
            <a:off x="4953853" y="2627856"/>
            <a:ext cx="2072054" cy="2390117"/>
            <a:chOff x="0" y="0"/>
            <a:chExt cx="2072052" cy="2390116"/>
          </a:xfrm>
        </p:grpSpPr>
        <p:pic>
          <p:nvPicPr>
            <p:cNvPr id="231" name="Image" descr="Image"/>
            <p:cNvPicPr>
              <a:picLocks noChangeAspect="1"/>
            </p:cNvPicPr>
            <p:nvPr/>
          </p:nvPicPr>
          <p:blipFill>
            <a:blip r:embed="rId4"/>
            <a:stretch>
              <a:fillRect/>
            </a:stretch>
          </p:blipFill>
          <p:spPr>
            <a:xfrm>
              <a:off x="0" y="0"/>
              <a:ext cx="2072053" cy="2390117"/>
            </a:xfrm>
            <a:prstGeom prst="rect">
              <a:avLst/>
            </a:prstGeom>
            <a:ln w="12700" cap="flat">
              <a:noFill/>
              <a:miter lim="400000"/>
            </a:ln>
            <a:effectLst/>
          </p:spPr>
        </p:pic>
        <p:pic>
          <p:nvPicPr>
            <p:cNvPr id="232" name="Image" descr="Image"/>
            <p:cNvPicPr>
              <a:picLocks noChangeAspect="1"/>
            </p:cNvPicPr>
            <p:nvPr/>
          </p:nvPicPr>
          <p:blipFill>
            <a:blip r:embed="rId5"/>
            <a:stretch>
              <a:fillRect/>
            </a:stretch>
          </p:blipFill>
          <p:spPr>
            <a:xfrm>
              <a:off x="399047" y="699959"/>
              <a:ext cx="1385683" cy="432040"/>
            </a:xfrm>
            <a:prstGeom prst="rect">
              <a:avLst/>
            </a:prstGeom>
            <a:ln w="12700" cap="flat">
              <a:noFill/>
              <a:miter lim="400000"/>
            </a:ln>
            <a:effectLst/>
          </p:spPr>
        </p:pic>
        <p:sp>
          <p:nvSpPr>
            <p:cNvPr id="233" name="WAVE…"/>
            <p:cNvSpPr txBox="1"/>
            <p:nvPr/>
          </p:nvSpPr>
          <p:spPr>
            <a:xfrm>
              <a:off x="287512" y="1112300"/>
              <a:ext cx="1497027" cy="6960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p>
              <a:pPr algn="ctr">
                <a:defRPr sz="1400">
                  <a:latin typeface="Helvetica Neue"/>
                  <a:ea typeface="Helvetica Neue"/>
                  <a:cs typeface="Helvetica Neue"/>
                  <a:sym typeface="Helvetica Neue"/>
                </a:defRPr>
              </a:pPr>
              <a:r>
                <a:t> WAVE</a:t>
              </a:r>
            </a:p>
            <a:p>
              <a:pPr algn="ctr">
                <a:defRPr sz="1400">
                  <a:latin typeface="Helvetica Neue"/>
                  <a:ea typeface="Helvetica Neue"/>
                  <a:cs typeface="Helvetica Neue"/>
                  <a:sym typeface="Helvetica Neue"/>
                </a:defRPr>
              </a:pPr>
              <a:r>
                <a:t> MODULATION</a:t>
              </a:r>
            </a:p>
            <a:p>
              <a:pPr algn="ctr">
                <a:defRPr sz="1400">
                  <a:latin typeface="Helvetica Neue"/>
                  <a:ea typeface="Helvetica Neue"/>
                  <a:cs typeface="Helvetica Neue"/>
                  <a:sym typeface="Helvetica Neue"/>
                </a:defRPr>
              </a:pPr>
              <a:r>
                <a:t> TECHNOLOGY</a:t>
              </a:r>
            </a:p>
          </p:txBody>
        </p:sp>
      </p:grpSp>
      <p:sp>
        <p:nvSpPr>
          <p:cNvPr id="2" name="TextBox 1"/>
          <p:cNvSpPr txBox="1"/>
          <p:nvPr/>
        </p:nvSpPr>
        <p:spPr>
          <a:xfrm>
            <a:off x="746413" y="415341"/>
            <a:ext cx="7672734" cy="1384995"/>
          </a:xfrm>
          <a:prstGeom prst="rect">
            <a:avLst/>
          </a:prstGeom>
          <a:noFill/>
        </p:spPr>
        <p:txBody>
          <a:bodyPr wrap="square" rtlCol="0">
            <a:spAutoFit/>
          </a:bodyPr>
          <a:lstStyle/>
          <a:p>
            <a:pPr algn="ctr"/>
            <a:r>
              <a:rPr lang="en-US" sz="2800" dirty="0">
                <a:solidFill>
                  <a:srgbClr val="FF0000"/>
                </a:solidFill>
              </a:rPr>
              <a:t>Miracle Water of Life </a:t>
            </a:r>
            <a:r>
              <a:rPr lang="en-US" sz="2800" dirty="0" err="1"/>
              <a:t>Hado</a:t>
            </a:r>
            <a:r>
              <a:rPr lang="en-US" sz="2800" dirty="0"/>
              <a:t> Crystal test at </a:t>
            </a:r>
          </a:p>
          <a:p>
            <a:pPr algn="ctr"/>
            <a:r>
              <a:rPr lang="en-US" sz="2800" dirty="0" err="1"/>
              <a:t>Emoto</a:t>
            </a:r>
            <a:r>
              <a:rPr lang="en-US" sz="2800" dirty="0"/>
              <a:t> Lab, Tokyo Japan</a:t>
            </a:r>
          </a:p>
          <a:p>
            <a:pPr algn="ctr"/>
            <a:r>
              <a:rPr lang="en-US" sz="2800" dirty="0"/>
              <a:t>December 2019</a:t>
            </a:r>
            <a:endParaRPr lang="en-SG" sz="2800" dirty="0"/>
          </a:p>
        </p:txBody>
      </p:sp>
      <p:pic>
        <p:nvPicPr>
          <p:cNvPr id="17" name="Picture 16">
            <a:extLst>
              <a:ext uri="{FF2B5EF4-FFF2-40B4-BE49-F238E27FC236}">
                <a16:creationId xmlns:a16="http://schemas.microsoft.com/office/drawing/2014/main" id="{05CE460E-8589-49AB-A5C0-EC4827A645DB}"/>
              </a:ext>
            </a:extLst>
          </p:cNvPr>
          <p:cNvPicPr>
            <a:picLocks noChangeAspect="1"/>
          </p:cNvPicPr>
          <p:nvPr/>
        </p:nvPicPr>
        <p:blipFill rotWithShape="1">
          <a:blip r:embed="rId6"/>
          <a:srcRect l="4758" t="32401" r="21451" b="31212"/>
          <a:stretch/>
        </p:blipFill>
        <p:spPr>
          <a:xfrm>
            <a:off x="9343535" y="257272"/>
            <a:ext cx="2437802" cy="676177"/>
          </a:xfrm>
          <a:prstGeom prst="rect">
            <a:avLst/>
          </a:prstGeom>
        </p:spPr>
      </p:pic>
    </p:spTree>
    <p:extLst>
      <p:ext uri="{BB962C8B-B14F-4D97-AF65-F5344CB8AC3E}">
        <p14:creationId xmlns:p14="http://schemas.microsoft.com/office/powerpoint/2010/main" val="35000691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9" descr="Land Transport Authorit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11456" y="3527111"/>
            <a:ext cx="2080815" cy="60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txBox="1">
            <a:spLocks/>
          </p:cNvSpPr>
          <p:nvPr/>
        </p:nvSpPr>
        <p:spPr>
          <a:xfrm>
            <a:off x="3000099" y="863153"/>
            <a:ext cx="6468535" cy="10551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spc="300" dirty="0">
                <a:latin typeface="Overpass ExtraBold" charset="0"/>
                <a:ea typeface="Overpass ExtraBold" charset="0"/>
                <a:cs typeface="Overpass ExtraBold" charset="0"/>
              </a:rPr>
              <a:t>Past Corporate Talks</a:t>
            </a:r>
            <a:endParaRPr lang="en-US" sz="1800" spc="300" dirty="0">
              <a:latin typeface="Overpass" charset="0"/>
              <a:ea typeface="Overpass" charset="0"/>
              <a:cs typeface="Overpass" charset="0"/>
            </a:endParaRPr>
          </a:p>
        </p:txBody>
      </p:sp>
      <p:pic>
        <p:nvPicPr>
          <p:cNvPr id="3" name="Picture 15" descr="OCBC B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22670" y="2121961"/>
            <a:ext cx="960008" cy="96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9" descr="ITE, Singapor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8613" y="2121961"/>
            <a:ext cx="960337" cy="96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5" descr="MINDE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83995" y="2121961"/>
            <a:ext cx="1170953" cy="111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Attorney General's Chamber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70060" y="3497808"/>
            <a:ext cx="2106319" cy="631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3" descr="KPMG log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60379" y="3497808"/>
            <a:ext cx="1579736" cy="631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7" descr="NYP"/>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125725" y="4590668"/>
            <a:ext cx="2747600" cy="56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2" descr="Thermo Fisher Scientific"/>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94178" y="4691106"/>
            <a:ext cx="1500444" cy="3200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7" descr="http://www.mof.gov.sg/Portals/0/logo.jpg?ver=2015-10-21-152410-00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829874" y="4590668"/>
            <a:ext cx="1060599" cy="5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BS Bank – Logos Download"/>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006324" y="3483840"/>
            <a:ext cx="1876505" cy="6598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1" descr="American Express Logo - link to home"/>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096350" y="2122171"/>
            <a:ext cx="978705" cy="96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0" descr="Luxury 5 Star Shangri-La's Rasa Sentosa Resort and Spa, Singapore"/>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075055" y="4403208"/>
            <a:ext cx="1789886" cy="6152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1" descr="http://www.keppelland.com.sg/img/strc/Keppel-Land-Thinking-Unboxed.png"/>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112774" y="3497808"/>
            <a:ext cx="2498682" cy="53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Image may contain: text"/>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374295" y="2141596"/>
            <a:ext cx="961303" cy="96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https://scontent-sin6-1.xx.fbcdn.net/v/t1.0-1/p200x200/15622148_1698627533496753_7805411291953121163_n.png?oh=497a005c908cb49944418c3505903404&amp;oe=5A18D2D8"/>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634838" y="2141596"/>
            <a:ext cx="941772" cy="94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https://scontent-sin6-1.xx.fbcdn.net/v/t1.0-1/428011_10150582071116681_1638477470_n.jpg?oh=3fb6987f14b275979d76aa830ba82de2&amp;oe=5A1D32B8"/>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9954945" y="2141596"/>
            <a:ext cx="944890" cy="94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3" descr="logo"/>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9066671" y="4586941"/>
            <a:ext cx="2245814" cy="36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lide Number Placeholder 19">
            <a:extLst>
              <a:ext uri="{FF2B5EF4-FFF2-40B4-BE49-F238E27FC236}">
                <a16:creationId xmlns:a16="http://schemas.microsoft.com/office/drawing/2014/main" id="{D6D2C7BE-51DD-DE4A-8EAE-D2AB2D6DD977}"/>
              </a:ext>
            </a:extLst>
          </p:cNvPr>
          <p:cNvSpPr>
            <a:spLocks noGrp="1"/>
          </p:cNvSpPr>
          <p:nvPr>
            <p:ph type="sldNum" sz="quarter" idx="12"/>
          </p:nvPr>
        </p:nvSpPr>
        <p:spPr/>
        <p:txBody>
          <a:bodyPr/>
          <a:lstStyle/>
          <a:p>
            <a:fld id="{0A2D4366-C79F-4441-BB5C-336DE142C5A9}" type="slidenum">
              <a:rPr lang="en-US" smtClean="0"/>
              <a:t>33</a:t>
            </a:fld>
            <a:endParaRPr lang="en-US"/>
          </a:p>
        </p:txBody>
      </p:sp>
    </p:spTree>
    <p:extLst>
      <p:ext uri="{BB962C8B-B14F-4D97-AF65-F5344CB8AC3E}">
        <p14:creationId xmlns:p14="http://schemas.microsoft.com/office/powerpoint/2010/main" val="36669054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61099" y="184194"/>
            <a:ext cx="5735555" cy="2640663"/>
          </a:xfrm>
          <a:prstGeom prst="rect">
            <a:avLst/>
          </a:prstGeom>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53311" y="3307801"/>
            <a:ext cx="5735555" cy="2938745"/>
          </a:xfrm>
          <a:prstGeom prst="rect">
            <a:avLst/>
          </a:prstGeom>
        </p:spPr>
      </p:pic>
      <p:pic>
        <p:nvPicPr>
          <p:cNvPr id="7" name="Picture 6">
            <a:extLst>
              <a:ext uri="{FF2B5EF4-FFF2-40B4-BE49-F238E27FC236}">
                <a16:creationId xmlns:a16="http://schemas.microsoft.com/office/drawing/2014/main" id="{68A685F4-B9F9-4559-9048-51F1AEF731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345" y="186241"/>
            <a:ext cx="5758172" cy="2645310"/>
          </a:xfrm>
          <a:prstGeom prst="rect">
            <a:avLst/>
          </a:prstGeom>
        </p:spPr>
      </p:pic>
      <p:pic>
        <p:nvPicPr>
          <p:cNvPr id="8" name="Picture 7">
            <a:extLst>
              <a:ext uri="{FF2B5EF4-FFF2-40B4-BE49-F238E27FC236}">
                <a16:creationId xmlns:a16="http://schemas.microsoft.com/office/drawing/2014/main" id="{6EE8B2E3-E54F-4398-8E4E-70913E945C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5345" y="3307801"/>
            <a:ext cx="5758172" cy="3310562"/>
          </a:xfrm>
          <a:prstGeom prst="rect">
            <a:avLst/>
          </a:prstGeom>
        </p:spPr>
      </p:pic>
      <p:sp>
        <p:nvSpPr>
          <p:cNvPr id="12" name="Rectangle 11"/>
          <p:cNvSpPr/>
          <p:nvPr/>
        </p:nvSpPr>
        <p:spPr>
          <a:xfrm>
            <a:off x="6255209" y="2784193"/>
            <a:ext cx="5735556" cy="331859"/>
          </a:xfrm>
          <a:prstGeom prst="rect">
            <a:avLst/>
          </a:prstGeom>
          <a:solidFill>
            <a:srgbClr val="0A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9A36649-5165-E142-8694-C403298D5D05}"/>
              </a:ext>
            </a:extLst>
          </p:cNvPr>
          <p:cNvSpPr>
            <a:spLocks noGrp="1"/>
          </p:cNvSpPr>
          <p:nvPr>
            <p:ph type="sldNum" sz="quarter" idx="12"/>
          </p:nvPr>
        </p:nvSpPr>
        <p:spPr/>
        <p:txBody>
          <a:bodyPr/>
          <a:lstStyle/>
          <a:p>
            <a:fld id="{0A2D4366-C79F-4441-BB5C-336DE142C5A9}" type="slidenum">
              <a:rPr lang="en-US" smtClean="0"/>
              <a:t>34</a:t>
            </a:fld>
            <a:endParaRPr lang="en-US"/>
          </a:p>
        </p:txBody>
      </p:sp>
      <p:sp>
        <p:nvSpPr>
          <p:cNvPr id="18" name="Rectangle 17"/>
          <p:cNvSpPr/>
          <p:nvPr/>
        </p:nvSpPr>
        <p:spPr>
          <a:xfrm>
            <a:off x="195345" y="6216585"/>
            <a:ext cx="5758172" cy="401778"/>
          </a:xfrm>
          <a:prstGeom prst="rect">
            <a:avLst/>
          </a:prstGeom>
          <a:solidFill>
            <a:srgbClr val="0A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95345" y="2784193"/>
            <a:ext cx="5763623" cy="331859"/>
          </a:xfrm>
          <a:prstGeom prst="rect">
            <a:avLst/>
          </a:prstGeom>
          <a:solidFill>
            <a:srgbClr val="0A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255209" y="6216585"/>
            <a:ext cx="5733657" cy="401778"/>
          </a:xfrm>
          <a:prstGeom prst="rect">
            <a:avLst/>
          </a:prstGeom>
          <a:solidFill>
            <a:srgbClr val="0A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36884" y="2778665"/>
            <a:ext cx="1481496" cy="338554"/>
          </a:xfrm>
          <a:prstGeom prst="rect">
            <a:avLst/>
          </a:prstGeom>
        </p:spPr>
        <p:txBody>
          <a:bodyPr wrap="none">
            <a:spAutoFit/>
          </a:bodyPr>
          <a:lstStyle/>
          <a:p>
            <a:r>
              <a:rPr lang="en-US" sz="1600" b="1" dirty="0">
                <a:solidFill>
                  <a:schemeClr val="bg1"/>
                </a:solidFill>
                <a:latin typeface="Overpass ExtraBold" charset="0"/>
                <a:ea typeface="Overpass ExtraBold" charset="0"/>
                <a:cs typeface="Overpass ExtraBold" charset="0"/>
              </a:rPr>
              <a:t>Live Webinar </a:t>
            </a:r>
            <a:endParaRPr lang="en-US" sz="1600" dirty="0"/>
          </a:p>
        </p:txBody>
      </p:sp>
      <p:sp>
        <p:nvSpPr>
          <p:cNvPr id="21" name="Rectangle 20"/>
          <p:cNvSpPr/>
          <p:nvPr/>
        </p:nvSpPr>
        <p:spPr>
          <a:xfrm>
            <a:off x="6397851" y="2778665"/>
            <a:ext cx="2173993" cy="338554"/>
          </a:xfrm>
          <a:prstGeom prst="rect">
            <a:avLst/>
          </a:prstGeom>
        </p:spPr>
        <p:txBody>
          <a:bodyPr wrap="none">
            <a:spAutoFit/>
          </a:bodyPr>
          <a:lstStyle/>
          <a:p>
            <a:r>
              <a:rPr lang="en-US" sz="1600" b="1" dirty="0">
                <a:solidFill>
                  <a:schemeClr val="bg1"/>
                </a:solidFill>
                <a:latin typeface="Overpass ExtraBold" charset="0"/>
                <a:ea typeface="Overpass ExtraBold" charset="0"/>
                <a:cs typeface="Overpass ExtraBold" charset="0"/>
              </a:rPr>
              <a:t>Health Talk At Aviva</a:t>
            </a:r>
            <a:endParaRPr lang="en-US" sz="1600" dirty="0"/>
          </a:p>
        </p:txBody>
      </p:sp>
      <p:sp>
        <p:nvSpPr>
          <p:cNvPr id="22" name="Rectangle 21"/>
          <p:cNvSpPr/>
          <p:nvPr/>
        </p:nvSpPr>
        <p:spPr>
          <a:xfrm>
            <a:off x="336884" y="6248197"/>
            <a:ext cx="2680542" cy="338554"/>
          </a:xfrm>
          <a:prstGeom prst="rect">
            <a:avLst/>
          </a:prstGeom>
        </p:spPr>
        <p:txBody>
          <a:bodyPr wrap="none">
            <a:spAutoFit/>
          </a:bodyPr>
          <a:lstStyle/>
          <a:p>
            <a:r>
              <a:rPr lang="en-US" sz="1600" b="1" dirty="0">
                <a:solidFill>
                  <a:schemeClr val="bg1"/>
                </a:solidFill>
                <a:latin typeface="Overpass ExtraBold" charset="0"/>
                <a:ea typeface="Overpass ExtraBold" charset="0"/>
                <a:cs typeface="Overpass ExtraBold" charset="0"/>
              </a:rPr>
              <a:t>Online Community Events</a:t>
            </a:r>
            <a:endParaRPr lang="en-US" sz="1600" dirty="0"/>
          </a:p>
        </p:txBody>
      </p:sp>
      <p:sp>
        <p:nvSpPr>
          <p:cNvPr id="23" name="Rectangle 22"/>
          <p:cNvSpPr/>
          <p:nvPr/>
        </p:nvSpPr>
        <p:spPr>
          <a:xfrm>
            <a:off x="6397851" y="6246546"/>
            <a:ext cx="1970411" cy="338554"/>
          </a:xfrm>
          <a:prstGeom prst="rect">
            <a:avLst/>
          </a:prstGeom>
        </p:spPr>
        <p:txBody>
          <a:bodyPr wrap="none">
            <a:spAutoFit/>
          </a:bodyPr>
          <a:lstStyle/>
          <a:p>
            <a:r>
              <a:rPr lang="en-US" sz="1600" b="1" dirty="0">
                <a:solidFill>
                  <a:schemeClr val="bg1"/>
                </a:solidFill>
                <a:latin typeface="Overpass ExtraBold" charset="0"/>
                <a:ea typeface="Overpass ExtraBold" charset="0"/>
                <a:cs typeface="Overpass ExtraBold" charset="0"/>
              </a:rPr>
              <a:t>Health Talk At </a:t>
            </a:r>
            <a:r>
              <a:rPr lang="en-US" sz="1600" b="1" dirty="0" err="1">
                <a:solidFill>
                  <a:schemeClr val="bg1"/>
                </a:solidFill>
                <a:latin typeface="Overpass ExtraBold" charset="0"/>
                <a:ea typeface="Overpass ExtraBold" charset="0"/>
                <a:cs typeface="Overpass ExtraBold" charset="0"/>
              </a:rPr>
              <a:t>Ntu</a:t>
            </a:r>
            <a:endParaRPr lang="en-US" sz="1600" dirty="0"/>
          </a:p>
        </p:txBody>
      </p:sp>
    </p:spTree>
    <p:extLst>
      <p:ext uri="{BB962C8B-B14F-4D97-AF65-F5344CB8AC3E}">
        <p14:creationId xmlns:p14="http://schemas.microsoft.com/office/powerpoint/2010/main" val="35051236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sinessman offer hand to shake as hello in office closeup Premium "/>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6226630" y="4316985"/>
            <a:ext cx="5926164" cy="17502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7500" b="1" dirty="0">
                <a:solidFill>
                  <a:schemeClr val="bg1"/>
                </a:solidFill>
                <a:effectLst>
                  <a:outerShdw blurRad="38100" dist="38100" dir="2700000" algn="tl">
                    <a:srgbClr val="000000">
                      <a:alpha val="43137"/>
                    </a:srgbClr>
                  </a:outerShdw>
                </a:effectLst>
                <a:latin typeface="Overpass ExtraBold" charset="0"/>
                <a:ea typeface="Overpass ExtraBold" charset="0"/>
                <a:cs typeface="Overpass ExtraBold" charset="0"/>
              </a:rPr>
              <a:t>Corporate</a:t>
            </a:r>
          </a:p>
          <a:p>
            <a:pPr algn="r"/>
            <a:r>
              <a:rPr lang="en-US" sz="7500" b="1" dirty="0">
                <a:solidFill>
                  <a:schemeClr val="bg1"/>
                </a:solidFill>
                <a:effectLst>
                  <a:outerShdw blurRad="38100" dist="38100" dir="2700000" algn="tl">
                    <a:srgbClr val="000000">
                      <a:alpha val="43137"/>
                    </a:srgbClr>
                  </a:outerShdw>
                </a:effectLst>
                <a:latin typeface="Overpass ExtraBold" charset="0"/>
                <a:ea typeface="Overpass ExtraBold" charset="0"/>
                <a:cs typeface="Overpass ExtraBold" charset="0"/>
              </a:rPr>
              <a:t>Wellness</a:t>
            </a:r>
          </a:p>
          <a:p>
            <a:pPr algn="r"/>
            <a:r>
              <a:rPr lang="en-US" sz="7500" b="1" dirty="0">
                <a:solidFill>
                  <a:schemeClr val="bg1"/>
                </a:solidFill>
                <a:effectLst>
                  <a:outerShdw blurRad="38100" dist="38100" dir="2700000" algn="tl">
                    <a:srgbClr val="000000">
                      <a:alpha val="43137"/>
                    </a:srgbClr>
                  </a:outerShdw>
                </a:effectLst>
                <a:latin typeface="Overpass ExtraBold" charset="0"/>
                <a:ea typeface="Overpass ExtraBold" charset="0"/>
                <a:cs typeface="Overpass ExtraBold" charset="0"/>
              </a:rPr>
              <a:t>Offer</a:t>
            </a:r>
            <a:endParaRPr lang="en-US" sz="7500" dirty="0">
              <a:solidFill>
                <a:schemeClr val="bg1"/>
              </a:solidFill>
              <a:effectLst>
                <a:outerShdw blurRad="38100" dist="38100" dir="2700000" algn="tl">
                  <a:srgbClr val="000000">
                    <a:alpha val="43137"/>
                  </a:srgbClr>
                </a:outerShdw>
              </a:effectLst>
              <a:latin typeface="Overpass" charset="0"/>
              <a:ea typeface="Overpass" charset="0"/>
              <a:cs typeface="Overpass" charset="0"/>
            </a:endParaRPr>
          </a:p>
        </p:txBody>
      </p:sp>
      <p:sp>
        <p:nvSpPr>
          <p:cNvPr id="6" name="Slide Number Placeholder 5">
            <a:extLst>
              <a:ext uri="{FF2B5EF4-FFF2-40B4-BE49-F238E27FC236}">
                <a16:creationId xmlns:a16="http://schemas.microsoft.com/office/drawing/2014/main" id="{BF062085-0B42-D946-A694-48581FB7FC9C}"/>
              </a:ext>
            </a:extLst>
          </p:cNvPr>
          <p:cNvSpPr>
            <a:spLocks noGrp="1"/>
          </p:cNvSpPr>
          <p:nvPr>
            <p:ph type="sldNum" sz="quarter" idx="12"/>
          </p:nvPr>
        </p:nvSpPr>
        <p:spPr/>
        <p:txBody>
          <a:bodyPr/>
          <a:lstStyle/>
          <a:p>
            <a:fld id="{0A2D4366-C79F-4441-BB5C-336DE142C5A9}" type="slidenum">
              <a:rPr lang="en-US" smtClean="0"/>
              <a:t>35</a:t>
            </a:fld>
            <a:endParaRPr lang="en-US"/>
          </a:p>
        </p:txBody>
      </p:sp>
      <p:sp>
        <p:nvSpPr>
          <p:cNvPr id="7" name="TextBox 6">
            <a:extLst>
              <a:ext uri="{FF2B5EF4-FFF2-40B4-BE49-F238E27FC236}">
                <a16:creationId xmlns:a16="http://schemas.microsoft.com/office/drawing/2014/main" id="{2A14D98F-F545-46E6-9EC7-C36154734BC9}"/>
              </a:ext>
            </a:extLst>
          </p:cNvPr>
          <p:cNvSpPr txBox="1"/>
          <p:nvPr/>
        </p:nvSpPr>
        <p:spPr>
          <a:xfrm>
            <a:off x="0" y="5297744"/>
            <a:ext cx="6372422" cy="1538883"/>
          </a:xfrm>
          <a:prstGeom prst="rect">
            <a:avLst/>
          </a:prstGeom>
          <a:solidFill>
            <a:schemeClr val="accent2"/>
          </a:solidFill>
        </p:spPr>
        <p:txBody>
          <a:bodyPr wrap="square">
            <a:spAutoFit/>
          </a:bodyPr>
          <a:lstStyle/>
          <a:p>
            <a:pPr algn="ctr"/>
            <a:r>
              <a:rPr lang="en-US" sz="4700" b="1" dirty="0" smtClean="0">
                <a:solidFill>
                  <a:schemeClr val="bg1"/>
                </a:solidFill>
                <a:effectLst>
                  <a:outerShdw blurRad="38100" dist="38100" dir="2700000" algn="tl">
                    <a:srgbClr val="000000">
                      <a:alpha val="43137"/>
                    </a:srgbClr>
                  </a:outerShdw>
                </a:effectLst>
              </a:rPr>
              <a:t>You Cannot Come To Us,</a:t>
            </a:r>
          </a:p>
          <a:p>
            <a:pPr algn="ctr"/>
            <a:r>
              <a:rPr lang="en-US" sz="4700" b="1" dirty="0" smtClean="0">
                <a:solidFill>
                  <a:schemeClr val="bg1"/>
                </a:solidFill>
                <a:effectLst>
                  <a:outerShdw blurRad="38100" dist="38100" dir="2700000" algn="tl">
                    <a:srgbClr val="000000">
                      <a:alpha val="43137"/>
                    </a:srgbClr>
                  </a:outerShdw>
                </a:effectLst>
              </a:rPr>
              <a:t>We Go To You!!</a:t>
            </a:r>
            <a:endParaRPr lang="en-SG" sz="4700" b="1" dirty="0">
              <a:solidFill>
                <a:schemeClr val="bg1"/>
              </a:solidFill>
              <a:effectLst>
                <a:outerShdw blurRad="38100" dist="38100" dir="2700000" algn="tl">
                  <a:srgbClr val="000000">
                    <a:alpha val="43137"/>
                  </a:srgbClr>
                </a:outerShdw>
              </a:effectLst>
            </a:endParaRPr>
          </a:p>
        </p:txBody>
      </p:sp>
      <p:pic>
        <p:nvPicPr>
          <p:cNvPr id="11" name="Picture 10">
            <a:extLst>
              <a:ext uri="{FF2B5EF4-FFF2-40B4-BE49-F238E27FC236}">
                <a16:creationId xmlns:a16="http://schemas.microsoft.com/office/drawing/2014/main" id="{262AECAA-17FB-4902-8281-295E63B64E6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tretch>
            <a:fillRect/>
          </a:stretch>
        </p:blipFill>
        <p:spPr>
          <a:xfrm>
            <a:off x="9252575" y="137867"/>
            <a:ext cx="2740701" cy="1750202"/>
          </a:xfrm>
          <a:prstGeom prst="ellipse">
            <a:avLst/>
          </a:prstGeom>
        </p:spPr>
      </p:pic>
    </p:spTree>
    <p:extLst>
      <p:ext uri="{BB962C8B-B14F-4D97-AF65-F5344CB8AC3E}">
        <p14:creationId xmlns:p14="http://schemas.microsoft.com/office/powerpoint/2010/main" val="31771889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A2D4366-C79F-4441-BB5C-336DE142C5A9}" type="slidenum">
              <a:rPr lang="en-US" smtClean="0"/>
              <a:t>36</a:t>
            </a:fld>
            <a:endParaRPr lang="en-US"/>
          </a:p>
        </p:txBody>
      </p:sp>
      <p:pic>
        <p:nvPicPr>
          <p:cNvPr id="3" name="Picture 2" descr="A group of people sitting in a room&#10;&#10;Description automatically generated with low confidence">
            <a:extLst>
              <a:ext uri="{FF2B5EF4-FFF2-40B4-BE49-F238E27FC236}">
                <a16:creationId xmlns:a16="http://schemas.microsoft.com/office/drawing/2014/main" id="{881EF687-F659-4E63-ABCE-B700971859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0"/>
            <a:ext cx="6003760" cy="6858000"/>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35C41166-6725-4DEE-A063-3E7EF74682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44" y="-1"/>
            <a:ext cx="5994714" cy="5173580"/>
          </a:xfrm>
          <a:prstGeom prst="rect">
            <a:avLst/>
          </a:prstGeom>
        </p:spPr>
      </p:pic>
      <p:sp>
        <p:nvSpPr>
          <p:cNvPr id="10" name="TextBox 9">
            <a:extLst>
              <a:ext uri="{FF2B5EF4-FFF2-40B4-BE49-F238E27FC236}">
                <a16:creationId xmlns:a16="http://schemas.microsoft.com/office/drawing/2014/main" id="{B18FAC1D-C261-4541-994B-FE3DF1B9482E}"/>
              </a:ext>
            </a:extLst>
          </p:cNvPr>
          <p:cNvSpPr txBox="1"/>
          <p:nvPr/>
        </p:nvSpPr>
        <p:spPr>
          <a:xfrm>
            <a:off x="660184" y="64714"/>
            <a:ext cx="5495636" cy="2492990"/>
          </a:xfrm>
          <a:prstGeom prst="rect">
            <a:avLst/>
          </a:prstGeom>
          <a:noFill/>
        </p:spPr>
        <p:txBody>
          <a:bodyPr wrap="square" rtlCol="0">
            <a:spAutoFit/>
            <a:scene3d>
              <a:camera prst="orthographicFront"/>
              <a:lightRig rig="soft" dir="t">
                <a:rot lat="0" lon="0" rev="15600000"/>
              </a:lightRig>
            </a:scene3d>
            <a:sp3d extrusionH="57150" prstMaterial="softEdge">
              <a:bevelT w="25400" h="38100" prst="coolSlant"/>
            </a:sp3d>
          </a:bodyPr>
          <a:lstStyle/>
          <a:p>
            <a:r>
              <a:rPr lang="en-US" sz="3900" b="1" dirty="0">
                <a:ln>
                  <a:solidFill>
                    <a:schemeClr val="bg1"/>
                  </a:solidFill>
                </a:ln>
                <a:solidFill>
                  <a:schemeClr val="bg1"/>
                </a:solidFill>
                <a:latin typeface="Arial Black" panose="020B0A04020102020204" pitchFamily="34" charset="0"/>
                <a:ea typeface="Overpass Black" charset="0"/>
                <a:cs typeface="Overpass Black" charset="0"/>
              </a:rPr>
              <a:t>Why Do Corporate</a:t>
            </a:r>
          </a:p>
          <a:p>
            <a:r>
              <a:rPr lang="en-US" sz="3900" b="1" dirty="0" err="1">
                <a:ln>
                  <a:solidFill>
                    <a:schemeClr val="bg1"/>
                  </a:solidFill>
                </a:ln>
                <a:solidFill>
                  <a:schemeClr val="bg1"/>
                </a:solidFill>
                <a:latin typeface="Arial Black" panose="020B0A04020102020204" pitchFamily="34" charset="0"/>
                <a:ea typeface="Overpass Black" charset="0"/>
                <a:cs typeface="Overpass Black" charset="0"/>
              </a:rPr>
              <a:t>Organisations</a:t>
            </a:r>
            <a:endParaRPr lang="en-US" sz="3900" b="1" dirty="0">
              <a:ln>
                <a:solidFill>
                  <a:schemeClr val="bg1"/>
                </a:solidFill>
              </a:ln>
              <a:solidFill>
                <a:schemeClr val="bg1"/>
              </a:solidFill>
              <a:latin typeface="Arial Black" panose="020B0A04020102020204" pitchFamily="34" charset="0"/>
              <a:ea typeface="Overpass Black" charset="0"/>
              <a:cs typeface="Overpass Black" charset="0"/>
            </a:endParaRPr>
          </a:p>
          <a:p>
            <a:r>
              <a:rPr lang="en-US" sz="3900" b="1" dirty="0">
                <a:ln>
                  <a:solidFill>
                    <a:schemeClr val="bg1"/>
                  </a:solidFill>
                </a:ln>
                <a:solidFill>
                  <a:schemeClr val="bg1"/>
                </a:solidFill>
                <a:latin typeface="Arial Black" panose="020B0A04020102020204" pitchFamily="34" charset="0"/>
                <a:ea typeface="Overpass Black" charset="0"/>
                <a:cs typeface="Overpass Black" charset="0"/>
              </a:rPr>
              <a:t>Work With Energia?</a:t>
            </a:r>
            <a:endParaRPr lang="en-SG" sz="3900" b="1" dirty="0">
              <a:ln>
                <a:solidFill>
                  <a:schemeClr val="bg1"/>
                </a:solidFill>
              </a:ln>
              <a:solidFill>
                <a:schemeClr val="bg1"/>
              </a:solidFill>
              <a:latin typeface="Arial Black" panose="020B0A04020102020204" pitchFamily="34" charset="0"/>
              <a:ea typeface="Overpass Black" charset="0"/>
              <a:cs typeface="Overpass Black" charset="0"/>
            </a:endParaRPr>
          </a:p>
        </p:txBody>
      </p:sp>
      <p:pic>
        <p:nvPicPr>
          <p:cNvPr id="2052" name="Picture 4" descr="igital technology polygon connection background Free Vector"/>
          <p:cNvPicPr>
            <a:picLocks noChangeAspect="1" noChangeArrowheads="1"/>
          </p:cNvPicPr>
          <p:nvPr/>
        </p:nvPicPr>
        <p:blipFill rotWithShape="1">
          <a:blip r:embed="rId4" cstate="screen">
            <a:alphaModFix amt="20000"/>
            <a:extLst>
              <a:ext uri="{28A0092B-C50C-407E-A947-70E740481C1C}">
                <a14:useLocalDpi xmlns:a14="http://schemas.microsoft.com/office/drawing/2010/main"/>
              </a:ext>
            </a:extLst>
          </a:blip>
          <a:srcRect/>
          <a:stretch/>
        </p:blipFill>
        <p:spPr bwMode="auto">
          <a:xfrm rot="16200000">
            <a:off x="8091330" y="2614769"/>
            <a:ext cx="6715439"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DE8F1E74-149F-43A5-A59E-D7E2A1996B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6982078" y="-689733"/>
            <a:ext cx="3197221" cy="4849736"/>
          </a:xfrm>
          <a:prstGeom prst="rect">
            <a:avLst/>
          </a:prstGeom>
        </p:spPr>
      </p:pic>
      <p:sp>
        <p:nvSpPr>
          <p:cNvPr id="16" name="Title 1">
            <a:extLst>
              <a:ext uri="{FF2B5EF4-FFF2-40B4-BE49-F238E27FC236}">
                <a16:creationId xmlns:a16="http://schemas.microsoft.com/office/drawing/2014/main" id="{D1CC3860-5DE7-47CB-B8B7-0603AE8F12C2}"/>
              </a:ext>
            </a:extLst>
          </p:cNvPr>
          <p:cNvSpPr txBox="1">
            <a:spLocks/>
          </p:cNvSpPr>
          <p:nvPr/>
        </p:nvSpPr>
        <p:spPr>
          <a:xfrm>
            <a:off x="6812352" y="313874"/>
            <a:ext cx="3380823" cy="4460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latin typeface="Overpass ExtraBold" charset="0"/>
                <a:ea typeface="Overpass ExtraBold" charset="0"/>
                <a:cs typeface="Overpass ExtraBold" charset="0"/>
              </a:rPr>
              <a:t>Healthy staff</a:t>
            </a:r>
          </a:p>
        </p:txBody>
      </p:sp>
      <p:sp>
        <p:nvSpPr>
          <p:cNvPr id="17" name="Rectangle 16">
            <a:extLst>
              <a:ext uri="{FF2B5EF4-FFF2-40B4-BE49-F238E27FC236}">
                <a16:creationId xmlns:a16="http://schemas.microsoft.com/office/drawing/2014/main" id="{98A3DAF8-5825-44AD-BBD7-2167781B7DA9}"/>
              </a:ext>
            </a:extLst>
          </p:cNvPr>
          <p:cNvSpPr/>
          <p:nvPr/>
        </p:nvSpPr>
        <p:spPr>
          <a:xfrm>
            <a:off x="6812352" y="786003"/>
            <a:ext cx="3893747" cy="1862048"/>
          </a:xfrm>
          <a:prstGeom prst="rect">
            <a:avLst/>
          </a:prstGeom>
        </p:spPr>
        <p:txBody>
          <a:bodyPr wrap="square">
            <a:spAutoFit/>
          </a:bodyPr>
          <a:lstStyle/>
          <a:p>
            <a:pPr marL="342900" indent="-342900">
              <a:buFont typeface="Wingdings" panose="05000000000000000000" pitchFamily="2" charset="2"/>
              <a:buChar char="ü"/>
            </a:pPr>
            <a:r>
              <a:rPr lang="en-US" sz="2300" dirty="0">
                <a:latin typeface="Overpass" charset="0"/>
                <a:ea typeface="Overpass" charset="0"/>
                <a:cs typeface="Overpass" charset="0"/>
              </a:rPr>
              <a:t>Lower Medical cost</a:t>
            </a:r>
          </a:p>
          <a:p>
            <a:pPr marL="342900" indent="-342900">
              <a:buFont typeface="Wingdings" panose="05000000000000000000" pitchFamily="2" charset="2"/>
              <a:buChar char="ü"/>
            </a:pPr>
            <a:r>
              <a:rPr lang="en-US" sz="2300" dirty="0">
                <a:latin typeface="Overpass" charset="0"/>
                <a:ea typeface="Overpass" charset="0"/>
                <a:cs typeface="Overpass" charset="0"/>
              </a:rPr>
              <a:t>Less MCs</a:t>
            </a:r>
          </a:p>
          <a:p>
            <a:pPr marL="342900" indent="-342900">
              <a:buFont typeface="Wingdings" panose="05000000000000000000" pitchFamily="2" charset="2"/>
              <a:buChar char="ü"/>
            </a:pPr>
            <a:r>
              <a:rPr lang="en-US" sz="2300" dirty="0">
                <a:latin typeface="Overpass" charset="0"/>
                <a:ea typeface="Overpass" charset="0"/>
                <a:cs typeface="Overpass" charset="0"/>
              </a:rPr>
              <a:t>Higher productivity with positive work environment</a:t>
            </a:r>
          </a:p>
          <a:p>
            <a:pPr marL="342900" indent="-342900">
              <a:buFont typeface="Wingdings" panose="05000000000000000000" pitchFamily="2" charset="2"/>
              <a:buChar char="ü"/>
            </a:pPr>
            <a:r>
              <a:rPr lang="en-US" sz="2300" dirty="0">
                <a:latin typeface="Overpass" charset="0"/>
                <a:ea typeface="Overpass" charset="0"/>
                <a:cs typeface="Overpass" charset="0"/>
              </a:rPr>
              <a:t>Talent retention</a:t>
            </a:r>
          </a:p>
        </p:txBody>
      </p:sp>
      <p:pic>
        <p:nvPicPr>
          <p:cNvPr id="18" name="Picture 17">
            <a:extLst>
              <a:ext uri="{FF2B5EF4-FFF2-40B4-BE49-F238E27FC236}">
                <a16:creationId xmlns:a16="http://schemas.microsoft.com/office/drawing/2014/main" id="{20133D76-1D07-4D08-8E84-42FE3CD6D0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6969156" y="2624647"/>
            <a:ext cx="3287915" cy="4849735"/>
          </a:xfrm>
          <a:prstGeom prst="rect">
            <a:avLst/>
          </a:prstGeom>
        </p:spPr>
      </p:pic>
      <p:sp>
        <p:nvSpPr>
          <p:cNvPr id="19" name="Rectangle 18">
            <a:extLst>
              <a:ext uri="{FF2B5EF4-FFF2-40B4-BE49-F238E27FC236}">
                <a16:creationId xmlns:a16="http://schemas.microsoft.com/office/drawing/2014/main" id="{F9896018-9B5B-480B-8D98-35DA5DD640C3}"/>
              </a:ext>
            </a:extLst>
          </p:cNvPr>
          <p:cNvSpPr/>
          <p:nvPr/>
        </p:nvSpPr>
        <p:spPr>
          <a:xfrm>
            <a:off x="6800029" y="4293839"/>
            <a:ext cx="3906069" cy="1862048"/>
          </a:xfrm>
          <a:prstGeom prst="rect">
            <a:avLst/>
          </a:prstGeom>
        </p:spPr>
        <p:txBody>
          <a:bodyPr wrap="square">
            <a:spAutoFit/>
          </a:bodyPr>
          <a:lstStyle/>
          <a:p>
            <a:pPr marL="342900" indent="-342900">
              <a:buFont typeface="Wingdings" panose="05000000000000000000" pitchFamily="2" charset="2"/>
              <a:buChar char="ü"/>
            </a:pPr>
            <a:r>
              <a:rPr lang="en-US" sz="2300" dirty="0">
                <a:latin typeface="Overpass" charset="0"/>
                <a:ea typeface="Overpass" charset="0"/>
                <a:cs typeface="Overpass" charset="0"/>
              </a:rPr>
              <a:t>More motivated</a:t>
            </a:r>
          </a:p>
          <a:p>
            <a:pPr marL="342900" indent="-342900">
              <a:buFont typeface="Wingdings" panose="05000000000000000000" pitchFamily="2" charset="2"/>
              <a:buChar char="ü"/>
            </a:pPr>
            <a:r>
              <a:rPr lang="en-US" sz="2300" dirty="0">
                <a:latin typeface="Overpass" charset="0"/>
                <a:ea typeface="Overpass" charset="0"/>
                <a:cs typeface="Overpass" charset="0"/>
              </a:rPr>
              <a:t>More focused</a:t>
            </a:r>
          </a:p>
          <a:p>
            <a:pPr marL="342900" indent="-342900">
              <a:buFont typeface="Wingdings" panose="05000000000000000000" pitchFamily="2" charset="2"/>
              <a:buChar char="ü"/>
            </a:pPr>
            <a:r>
              <a:rPr lang="en-US" sz="2300" dirty="0">
                <a:latin typeface="Overpass" charset="0"/>
                <a:ea typeface="Overpass" charset="0"/>
                <a:cs typeface="Overpass" charset="0"/>
              </a:rPr>
              <a:t>More creative, happier, and healthier with no aches and pain</a:t>
            </a:r>
          </a:p>
        </p:txBody>
      </p:sp>
      <p:sp>
        <p:nvSpPr>
          <p:cNvPr id="20" name="Title 1">
            <a:extLst>
              <a:ext uri="{FF2B5EF4-FFF2-40B4-BE49-F238E27FC236}">
                <a16:creationId xmlns:a16="http://schemas.microsoft.com/office/drawing/2014/main" id="{C4AA07CF-9E9B-4484-991D-E34982D9D815}"/>
              </a:ext>
            </a:extLst>
          </p:cNvPr>
          <p:cNvSpPr txBox="1">
            <a:spLocks/>
          </p:cNvSpPr>
          <p:nvPr/>
        </p:nvSpPr>
        <p:spPr>
          <a:xfrm>
            <a:off x="6601377" y="3812310"/>
            <a:ext cx="3380823" cy="4460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700" b="1" dirty="0">
                <a:latin typeface="Overpass ExtraBold" charset="0"/>
                <a:ea typeface="Overpass ExtraBold" charset="0"/>
                <a:cs typeface="Overpass ExtraBold" charset="0"/>
              </a:rPr>
              <a:t>Higher energy staff</a:t>
            </a:r>
          </a:p>
        </p:txBody>
      </p:sp>
    </p:spTree>
    <p:extLst>
      <p:ext uri="{BB962C8B-B14F-4D97-AF65-F5344CB8AC3E}">
        <p14:creationId xmlns:p14="http://schemas.microsoft.com/office/powerpoint/2010/main" val="32417949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A2D4366-C79F-4441-BB5C-336DE142C5A9}" type="slidenum">
              <a:rPr lang="en-US" smtClean="0"/>
              <a:t>37</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05210" cy="6858000"/>
          </a:xfrm>
          <a:prstGeom prst="rect">
            <a:avLst/>
          </a:prstGeom>
        </p:spPr>
      </p:pic>
      <p:sp>
        <p:nvSpPr>
          <p:cNvPr id="6" name="TextBox 5">
            <a:extLst>
              <a:ext uri="{FF2B5EF4-FFF2-40B4-BE49-F238E27FC236}">
                <a16:creationId xmlns:a16="http://schemas.microsoft.com/office/drawing/2014/main" id="{CA9D5D54-1FD8-43D1-BBBE-7CDF51A2AE2C}"/>
              </a:ext>
            </a:extLst>
          </p:cNvPr>
          <p:cNvSpPr txBox="1"/>
          <p:nvPr/>
        </p:nvSpPr>
        <p:spPr>
          <a:xfrm>
            <a:off x="720435" y="64652"/>
            <a:ext cx="10021455" cy="1004530"/>
          </a:xfrm>
          <a:prstGeom prst="roundRect">
            <a:avLst/>
          </a:prstGeom>
          <a:solidFill>
            <a:schemeClr val="bg1">
              <a:lumMod val="95000"/>
            </a:schemeClr>
          </a:solidFill>
          <a:scene3d>
            <a:camera prst="orthographicFront"/>
            <a:lightRig rig="threePt" dir="t"/>
          </a:scene3d>
          <a:sp3d>
            <a:bevelT prst="slope"/>
          </a:sp3d>
        </p:spPr>
        <p:txBody>
          <a:bodyPr wrap="square">
            <a:spAutoFit/>
          </a:bodyPr>
          <a:lstStyle/>
          <a:p>
            <a:pPr algn="r"/>
            <a:r>
              <a:rPr lang="en-US" sz="5300" b="1" dirty="0">
                <a:solidFill>
                  <a:srgbClr val="FF0000"/>
                </a:solidFill>
                <a:latin typeface="Overpass ExtraBold" charset="0"/>
                <a:ea typeface="Overpass ExtraBold" charset="0"/>
                <a:cs typeface="Overpass ExtraBold" charset="0"/>
              </a:rPr>
              <a:t>Corporate Wellness Corner Set-up</a:t>
            </a:r>
          </a:p>
        </p:txBody>
      </p:sp>
    </p:spTree>
    <p:extLst>
      <p:ext uri="{BB962C8B-B14F-4D97-AF65-F5344CB8AC3E}">
        <p14:creationId xmlns:p14="http://schemas.microsoft.com/office/powerpoint/2010/main" val="1461088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erson holding a heart&#10;&#10;Description automatically generated with low confidence">
            <a:extLst>
              <a:ext uri="{FF2B5EF4-FFF2-40B4-BE49-F238E27FC236}">
                <a16:creationId xmlns:a16="http://schemas.microsoft.com/office/drawing/2014/main" id="{A67EBFAC-00C9-4260-B63E-131AAB3DA7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86031" cy="6788150"/>
          </a:xfrm>
          <a:prstGeom prst="rect">
            <a:avLst/>
          </a:prstGeom>
        </p:spPr>
      </p:pic>
      <p:sp>
        <p:nvSpPr>
          <p:cNvPr id="2" name="TextBox 1">
            <a:extLst>
              <a:ext uri="{FF2B5EF4-FFF2-40B4-BE49-F238E27FC236}">
                <a16:creationId xmlns:a16="http://schemas.microsoft.com/office/drawing/2014/main" id="{B18FAC1D-C261-4541-994B-FE3DF1B9482E}"/>
              </a:ext>
            </a:extLst>
          </p:cNvPr>
          <p:cNvSpPr txBox="1"/>
          <p:nvPr/>
        </p:nvSpPr>
        <p:spPr>
          <a:xfrm>
            <a:off x="755937" y="728025"/>
            <a:ext cx="7122694" cy="646331"/>
          </a:xfrm>
          <a:prstGeom prst="rect">
            <a:avLst/>
          </a:prstGeom>
          <a:noFill/>
        </p:spPr>
        <p:txBody>
          <a:bodyPr wrap="square" rtlCol="0">
            <a:spAutoFit/>
          </a:bodyPr>
          <a:lstStyle/>
          <a:p>
            <a:r>
              <a:rPr lang="en-US" sz="3600" b="1" dirty="0">
                <a:latin typeface="Overpass ExtraBold" charset="0"/>
                <a:ea typeface="Overpass ExtraBold" charset="0"/>
                <a:cs typeface="Overpass ExtraBold" charset="0"/>
              </a:rPr>
              <a:t>Corporate Social Mission</a:t>
            </a:r>
            <a:endParaRPr lang="en-SG" sz="3600" b="1" dirty="0">
              <a:latin typeface="Overpass ExtraBold" charset="0"/>
              <a:ea typeface="Overpass ExtraBold" charset="0"/>
              <a:cs typeface="Overpass ExtraBold" charset="0"/>
            </a:endParaRPr>
          </a:p>
        </p:txBody>
      </p:sp>
      <p:sp>
        <p:nvSpPr>
          <p:cNvPr id="3" name="TextBox 2">
            <a:extLst>
              <a:ext uri="{FF2B5EF4-FFF2-40B4-BE49-F238E27FC236}">
                <a16:creationId xmlns:a16="http://schemas.microsoft.com/office/drawing/2014/main" id="{021E9370-D386-4B3F-8FAD-721562F93FBB}"/>
              </a:ext>
            </a:extLst>
          </p:cNvPr>
          <p:cNvSpPr txBox="1"/>
          <p:nvPr/>
        </p:nvSpPr>
        <p:spPr>
          <a:xfrm>
            <a:off x="755936" y="1393536"/>
            <a:ext cx="6366759" cy="1384995"/>
          </a:xfrm>
          <a:prstGeom prst="rect">
            <a:avLst/>
          </a:prstGeom>
          <a:noFill/>
        </p:spPr>
        <p:txBody>
          <a:bodyPr wrap="square">
            <a:spAutoFit/>
          </a:bodyPr>
          <a:lstStyle/>
          <a:p>
            <a:r>
              <a:rPr lang="en-US" sz="2800" dirty="0">
                <a:solidFill>
                  <a:srgbClr val="E4593A"/>
                </a:solidFill>
                <a:latin typeface="Overpass" charset="0"/>
                <a:ea typeface="Overpass" charset="0"/>
                <a:cs typeface="Overpass" charset="0"/>
              </a:rPr>
              <a:t>Energia donates </a:t>
            </a:r>
            <a:r>
              <a:rPr lang="en-US" sz="2800" b="1" dirty="0">
                <a:solidFill>
                  <a:srgbClr val="E4593A"/>
                </a:solidFill>
                <a:latin typeface="Overpass" charset="0"/>
                <a:ea typeface="Overpass" charset="0"/>
                <a:cs typeface="Overpass" charset="0"/>
              </a:rPr>
              <a:t>200 pillows </a:t>
            </a:r>
            <a:r>
              <a:rPr lang="en-US" sz="2800" dirty="0">
                <a:solidFill>
                  <a:srgbClr val="E4593A"/>
                </a:solidFill>
                <a:latin typeface="Overpass" charset="0"/>
                <a:ea typeface="Overpass" charset="0"/>
                <a:cs typeface="Overpass" charset="0"/>
              </a:rPr>
              <a:t>to </a:t>
            </a:r>
            <a:r>
              <a:rPr lang="en-US" sz="2800" b="1" dirty="0" err="1">
                <a:solidFill>
                  <a:srgbClr val="E4593A"/>
                </a:solidFill>
                <a:latin typeface="Overpass" charset="0"/>
                <a:ea typeface="Overpass" charset="0"/>
                <a:cs typeface="Overpass" charset="0"/>
              </a:rPr>
              <a:t>peace</a:t>
            </a:r>
            <a:r>
              <a:rPr lang="en-US" altLang="zh-CN" sz="2800" b="1" dirty="0" err="1">
                <a:solidFill>
                  <a:srgbClr val="E4593A"/>
                </a:solidFill>
                <a:latin typeface="Overpass" charset="0"/>
                <a:ea typeface="Overpass" charset="0"/>
                <a:cs typeface="Overpass" charset="0"/>
              </a:rPr>
              <a:t>h</a:t>
            </a:r>
            <a:r>
              <a:rPr lang="en-US" sz="2800" b="1" dirty="0" err="1">
                <a:solidFill>
                  <a:srgbClr val="E4593A"/>
                </a:solidFill>
                <a:latin typeface="Overpass" charset="0"/>
                <a:ea typeface="Overpass" charset="0"/>
                <a:cs typeface="Overpass" charset="0"/>
              </a:rPr>
              <a:t>aven</a:t>
            </a:r>
            <a:r>
              <a:rPr lang="en-US" sz="2800" dirty="0">
                <a:solidFill>
                  <a:srgbClr val="E4593A"/>
                </a:solidFill>
                <a:latin typeface="Overpass" charset="0"/>
                <a:ea typeface="Overpass" charset="0"/>
                <a:cs typeface="Overpass" charset="0"/>
              </a:rPr>
              <a:t> nursing home in March 2021</a:t>
            </a:r>
            <a:endParaRPr lang="en-SG" sz="2800" dirty="0">
              <a:solidFill>
                <a:srgbClr val="E4593A"/>
              </a:solidFill>
              <a:latin typeface="Overpass" charset="0"/>
              <a:ea typeface="Overpass" charset="0"/>
              <a:cs typeface="Overpass" charset="0"/>
            </a:endParaRPr>
          </a:p>
        </p:txBody>
      </p:sp>
      <p:sp>
        <p:nvSpPr>
          <p:cNvPr id="7" name="Rectangle 6"/>
          <p:cNvSpPr/>
          <p:nvPr/>
        </p:nvSpPr>
        <p:spPr>
          <a:xfrm>
            <a:off x="-106297" y="6233146"/>
            <a:ext cx="12298297" cy="624854"/>
          </a:xfrm>
          <a:prstGeom prst="rect">
            <a:avLst/>
          </a:prstGeom>
          <a:solidFill>
            <a:srgbClr val="F69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0E2561E-8204-4102-9479-5688527ECD42}"/>
              </a:ext>
            </a:extLst>
          </p:cNvPr>
          <p:cNvSpPr txBox="1"/>
          <p:nvPr/>
        </p:nvSpPr>
        <p:spPr>
          <a:xfrm>
            <a:off x="2561705" y="3024389"/>
            <a:ext cx="4023344" cy="954107"/>
          </a:xfrm>
          <a:prstGeom prst="rect">
            <a:avLst/>
          </a:prstGeom>
          <a:noFill/>
        </p:spPr>
        <p:txBody>
          <a:bodyPr wrap="square" rtlCol="0">
            <a:spAutoFit/>
          </a:bodyPr>
          <a:lstStyle/>
          <a:p>
            <a:pPr marL="457200" indent="-457200">
              <a:buFont typeface="Wingdings" panose="05000000000000000000" pitchFamily="2" charset="2"/>
              <a:buChar char="ü"/>
            </a:pPr>
            <a:r>
              <a:rPr lang="en-US" sz="1400" dirty="0">
                <a:latin typeface="Overpass Light" charset="0"/>
                <a:ea typeface="Overpass Light" charset="0"/>
                <a:cs typeface="Overpass Light" charset="0"/>
              </a:rPr>
              <a:t>Improve sleep quality for elderly</a:t>
            </a:r>
          </a:p>
          <a:p>
            <a:pPr marL="457200" indent="-457200">
              <a:buFont typeface="Wingdings" panose="05000000000000000000" pitchFamily="2" charset="2"/>
              <a:buChar char="ü"/>
            </a:pPr>
            <a:r>
              <a:rPr lang="en-US" sz="1400" dirty="0">
                <a:latin typeface="Overpass Light" charset="0"/>
                <a:ea typeface="Overpass Light" charset="0"/>
                <a:cs typeface="Overpass Light" charset="0"/>
              </a:rPr>
              <a:t>Able to be more sociable during the day</a:t>
            </a:r>
          </a:p>
          <a:p>
            <a:pPr marL="457200" indent="-457200">
              <a:buFont typeface="Wingdings" panose="05000000000000000000" pitchFamily="2" charset="2"/>
              <a:buChar char="ü"/>
            </a:pPr>
            <a:r>
              <a:rPr lang="en-US" sz="1400" dirty="0">
                <a:latin typeface="Overpass Light" charset="0"/>
                <a:ea typeface="Overpass Light" charset="0"/>
                <a:cs typeface="Overpass Light" charset="0"/>
              </a:rPr>
              <a:t>Able to feel happier and healthier after enjoying good night’s sleep</a:t>
            </a:r>
            <a:endParaRPr lang="en-SG" sz="1400" dirty="0">
              <a:latin typeface="Overpass Light" charset="0"/>
              <a:ea typeface="Overpass Light" charset="0"/>
              <a:cs typeface="Overpass Light" charset="0"/>
            </a:endParaRPr>
          </a:p>
        </p:txBody>
      </p:sp>
      <p:pic>
        <p:nvPicPr>
          <p:cNvPr id="7172" name="Picture 4" descr="nergia Therapeutic pillow, Furniture, Beds &amp; Mattresses on Carousell"/>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p:blipFill>
        <p:spPr bwMode="auto">
          <a:xfrm rot="21254109">
            <a:off x="-1473734" y="3438374"/>
            <a:ext cx="5163206" cy="341548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0E0669E7-48AA-9C44-9092-AFD3B2ECCEF0}"/>
              </a:ext>
            </a:extLst>
          </p:cNvPr>
          <p:cNvSpPr>
            <a:spLocks noGrp="1"/>
          </p:cNvSpPr>
          <p:nvPr>
            <p:ph type="sldNum" sz="quarter" idx="12"/>
          </p:nvPr>
        </p:nvSpPr>
        <p:spPr/>
        <p:txBody>
          <a:bodyPr/>
          <a:lstStyle/>
          <a:p>
            <a:fld id="{0A2D4366-C79F-4441-BB5C-336DE142C5A9}" type="slidenum">
              <a:rPr lang="en-US" smtClean="0"/>
              <a:t>38</a:t>
            </a:fld>
            <a:endParaRPr lang="en-US"/>
          </a:p>
        </p:txBody>
      </p:sp>
      <p:pic>
        <p:nvPicPr>
          <p:cNvPr id="14" name="Picture 13" descr="A group of people wearing face masks&#10;&#10;Description automatically generated with medium confidence">
            <a:extLst>
              <a:ext uri="{FF2B5EF4-FFF2-40B4-BE49-F238E27FC236}">
                <a16:creationId xmlns:a16="http://schemas.microsoft.com/office/drawing/2014/main" id="{5F6AF300-662F-41FF-B7B3-354255AE76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5235" y="4248211"/>
            <a:ext cx="2555016" cy="2250969"/>
          </a:xfrm>
          <a:prstGeom prst="rect">
            <a:avLst/>
          </a:prstGeom>
        </p:spPr>
      </p:pic>
      <p:pic>
        <p:nvPicPr>
          <p:cNvPr id="16" name="Picture 15" descr="A picture containing text, indoor&#10;&#10;Description automatically generated">
            <a:extLst>
              <a:ext uri="{FF2B5EF4-FFF2-40B4-BE49-F238E27FC236}">
                <a16:creationId xmlns:a16="http://schemas.microsoft.com/office/drawing/2014/main" id="{0213A181-5B4D-449F-AA09-9F6006287A5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26548" y="4248210"/>
            <a:ext cx="3683194" cy="2250969"/>
          </a:xfrm>
          <a:prstGeom prst="rect">
            <a:avLst/>
          </a:prstGeom>
        </p:spPr>
      </p:pic>
      <p:sp>
        <p:nvSpPr>
          <p:cNvPr id="12" name="TextBox 11">
            <a:extLst>
              <a:ext uri="{FF2B5EF4-FFF2-40B4-BE49-F238E27FC236}">
                <a16:creationId xmlns:a16="http://schemas.microsoft.com/office/drawing/2014/main" id="{C48D03FB-5171-4F58-8D93-517AB90ECB3F}"/>
              </a:ext>
            </a:extLst>
          </p:cNvPr>
          <p:cNvSpPr txBox="1"/>
          <p:nvPr/>
        </p:nvSpPr>
        <p:spPr>
          <a:xfrm>
            <a:off x="755937" y="3020387"/>
            <a:ext cx="1586368" cy="954107"/>
          </a:xfrm>
          <a:prstGeom prst="rect">
            <a:avLst/>
          </a:prstGeom>
          <a:noFill/>
        </p:spPr>
        <p:txBody>
          <a:bodyPr wrap="square">
            <a:spAutoFit/>
          </a:bodyPr>
          <a:lstStyle/>
          <a:p>
            <a:r>
              <a:rPr lang="en-SG" sz="1400" b="1" dirty="0">
                <a:latin typeface="Overpass Light" charset="0"/>
                <a:ea typeface="Overpass Light" charset="0"/>
                <a:cs typeface="Overpass Light" charset="0"/>
              </a:rPr>
              <a:t>Energia Therapeutic Pillow </a:t>
            </a:r>
          </a:p>
          <a:p>
            <a:r>
              <a:rPr lang="en-SG" sz="1400" dirty="0">
                <a:solidFill>
                  <a:srgbClr val="21293C"/>
                </a:solidFill>
                <a:latin typeface="Overpass Light" charset="0"/>
                <a:ea typeface="Overpass Light" charset="0"/>
                <a:cs typeface="Overpass Light" charset="0"/>
              </a:rPr>
              <a:t>$327</a:t>
            </a:r>
          </a:p>
        </p:txBody>
      </p:sp>
      <p:pic>
        <p:nvPicPr>
          <p:cNvPr id="20" name="Picture 19" descr="A room with white couches&#10;&#10;Description automatically generated with low confidence">
            <a:extLst>
              <a:ext uri="{FF2B5EF4-FFF2-40B4-BE49-F238E27FC236}">
                <a16:creationId xmlns:a16="http://schemas.microsoft.com/office/drawing/2014/main" id="{BFD02256-779E-41F7-A232-368EDDBCB16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16039" y="4248209"/>
            <a:ext cx="1687699" cy="2250969"/>
          </a:xfrm>
          <a:prstGeom prst="rect">
            <a:avLst/>
          </a:prstGeom>
        </p:spPr>
      </p:pic>
    </p:spTree>
    <p:extLst>
      <p:ext uri="{BB962C8B-B14F-4D97-AF65-F5344CB8AC3E}">
        <p14:creationId xmlns:p14="http://schemas.microsoft.com/office/powerpoint/2010/main" val="3824159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7"/>
          <p:cNvSpPr txBox="1">
            <a:spLocks noGrp="1"/>
          </p:cNvSpPr>
          <p:nvPr>
            <p:ph type="ctrTitle"/>
          </p:nvPr>
        </p:nvSpPr>
        <p:spPr>
          <a:xfrm>
            <a:off x="2927648" y="959842"/>
            <a:ext cx="7442422" cy="818274"/>
          </a:xfrm>
          <a:prstGeom prst="rect">
            <a:avLst/>
          </a:prstGeom>
          <a:noFill/>
          <a:ln>
            <a:noFill/>
          </a:ln>
        </p:spPr>
        <p:txBody>
          <a:bodyPr spcFirstLastPara="1" vert="horz" wrap="square" lIns="91377" tIns="45676" rIns="91377" bIns="45676" rtlCol="0" anchor="b" anchorCtr="0">
            <a:noAutofit/>
          </a:bodyPr>
          <a:lstStyle/>
          <a:p>
            <a:pPr>
              <a:spcBef>
                <a:spcPts val="0"/>
              </a:spcBef>
              <a:buClr>
                <a:schemeClr val="dk1"/>
              </a:buClr>
              <a:buSzPts val="6000"/>
            </a:pPr>
            <a:r>
              <a:rPr lang="en-GB" sz="3198" dirty="0">
                <a:solidFill>
                  <a:srgbClr val="0000FF"/>
                </a:solidFill>
                <a:latin typeface="Arial" panose="020B0604020202020204" pitchFamily="34" charset="0"/>
                <a:cs typeface="Arial" panose="020B0604020202020204" pitchFamily="34" charset="0"/>
              </a:rPr>
              <a:t>About the speaker </a:t>
            </a:r>
            <a:br>
              <a:rPr lang="en-GB" sz="3198" dirty="0">
                <a:solidFill>
                  <a:srgbClr val="0000FF"/>
                </a:solidFill>
                <a:latin typeface="Arial" panose="020B0604020202020204" pitchFamily="34" charset="0"/>
                <a:cs typeface="Arial" panose="020B0604020202020204" pitchFamily="34" charset="0"/>
              </a:rPr>
            </a:br>
            <a:r>
              <a:rPr lang="en-GB" sz="3198" dirty="0">
                <a:solidFill>
                  <a:srgbClr val="0000FF"/>
                </a:solidFill>
                <a:latin typeface="Arial" panose="020B0604020202020204" pitchFamily="34" charset="0"/>
                <a:cs typeface="Arial" panose="020B0604020202020204" pitchFamily="34" charset="0"/>
              </a:rPr>
              <a:t>Veronica Tan, SRN</a:t>
            </a:r>
            <a:endParaRPr sz="3198" dirty="0">
              <a:solidFill>
                <a:srgbClr val="0000FF"/>
              </a:solidFill>
              <a:latin typeface="Arial" panose="020B0604020202020204" pitchFamily="34" charset="0"/>
              <a:cs typeface="Arial" panose="020B0604020202020204" pitchFamily="34" charset="0"/>
            </a:endParaRPr>
          </a:p>
        </p:txBody>
      </p:sp>
      <p:sp>
        <p:nvSpPr>
          <p:cNvPr id="123" name="Google Shape;123;p7"/>
          <p:cNvSpPr txBox="1"/>
          <p:nvPr/>
        </p:nvSpPr>
        <p:spPr>
          <a:xfrm>
            <a:off x="4572795" y="1912124"/>
            <a:ext cx="6758944" cy="4540426"/>
          </a:xfrm>
          <a:prstGeom prst="rect">
            <a:avLst/>
          </a:prstGeom>
          <a:solidFill>
            <a:schemeClr val="bg1"/>
          </a:solidFill>
          <a:ln>
            <a:noFill/>
          </a:ln>
        </p:spPr>
        <p:txBody>
          <a:bodyPr spcFirstLastPara="1" wrap="square" lIns="91377" tIns="91377" rIns="91377" bIns="91377" anchor="t" anchorCtr="0">
            <a:noAutofit/>
          </a:bodyPr>
          <a:lstStyle/>
          <a:p>
            <a:pPr marL="456926" indent="-456926">
              <a:lnSpc>
                <a:spcPct val="115000"/>
              </a:lnSpc>
              <a:spcBef>
                <a:spcPts val="1200"/>
              </a:spcBef>
              <a:buFont typeface="+mj-lt"/>
              <a:buAutoNum type="arabicPeriod"/>
            </a:pPr>
            <a:r>
              <a:rPr lang="en-US" sz="2198" dirty="0"/>
              <a:t>Nurse manager with The Salvation Army for 14 years</a:t>
            </a:r>
          </a:p>
          <a:p>
            <a:pPr marL="456926" indent="-456926">
              <a:lnSpc>
                <a:spcPct val="115000"/>
              </a:lnSpc>
              <a:spcBef>
                <a:spcPts val="1200"/>
              </a:spcBef>
              <a:buFont typeface="+mj-lt"/>
              <a:buAutoNum type="arabicPeriod"/>
            </a:pPr>
            <a:r>
              <a:rPr lang="en-US" sz="2198" dirty="0"/>
              <a:t>On medication for more than 10 years for Grave’s Disease since year 2000</a:t>
            </a:r>
          </a:p>
          <a:p>
            <a:pPr marL="456926" indent="-456926">
              <a:lnSpc>
                <a:spcPct val="115000"/>
              </a:lnSpc>
              <a:spcBef>
                <a:spcPts val="1200"/>
              </a:spcBef>
              <a:buFont typeface="+mj-lt"/>
              <a:buAutoNum type="arabicPeriod"/>
            </a:pPr>
            <a:r>
              <a:rPr lang="en-US" sz="2198" dirty="0"/>
              <a:t>Felt easily tired and unable to sleep well</a:t>
            </a:r>
          </a:p>
          <a:p>
            <a:pPr marL="456926" indent="-456926">
              <a:lnSpc>
                <a:spcPct val="115000"/>
              </a:lnSpc>
              <a:spcBef>
                <a:spcPts val="1200"/>
              </a:spcBef>
              <a:buFont typeface="+mj-lt"/>
              <a:buAutoNum type="arabicPeriod"/>
            </a:pPr>
            <a:r>
              <a:rPr lang="en-US" sz="2198" dirty="0"/>
              <a:t>Started Rev 22 </a:t>
            </a:r>
            <a:r>
              <a:rPr lang="en-US" sz="2198" dirty="0" err="1"/>
              <a:t>Pte</a:t>
            </a:r>
            <a:r>
              <a:rPr lang="en-US" sz="2198" dirty="0"/>
              <a:t> Ltd in 2010 to heal herself through sleeping on </a:t>
            </a:r>
            <a:r>
              <a:rPr lang="en-US" sz="2198" dirty="0" err="1"/>
              <a:t>Energia</a:t>
            </a:r>
            <a:r>
              <a:rPr lang="en-US" sz="2198" dirty="0"/>
              <a:t> sleeping system</a:t>
            </a:r>
          </a:p>
          <a:p>
            <a:pPr marL="456926" indent="-456926">
              <a:lnSpc>
                <a:spcPct val="115000"/>
              </a:lnSpc>
              <a:spcBef>
                <a:spcPts val="1200"/>
              </a:spcBef>
              <a:buFont typeface="+mj-lt"/>
              <a:buAutoNum type="arabicPeriod"/>
            </a:pPr>
            <a:r>
              <a:rPr lang="en-US" sz="2198" dirty="0"/>
              <a:t>Her blood cells improved in 9 months without medication. Clinical report was normal.</a:t>
            </a:r>
          </a:p>
          <a:p>
            <a:pPr marL="456926" indent="-456926">
              <a:lnSpc>
                <a:spcPct val="115000"/>
              </a:lnSpc>
              <a:spcBef>
                <a:spcPts val="1200"/>
              </a:spcBef>
              <a:buFont typeface="+mj-lt"/>
              <a:buAutoNum type="arabicPeriod"/>
            </a:pPr>
            <a:endParaRPr sz="2198"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920" y="635262"/>
            <a:ext cx="4063481" cy="2285708"/>
          </a:xfrm>
          <a:prstGeom prst="rect">
            <a:avLst/>
          </a:prstGeom>
        </p:spPr>
      </p:pic>
      <p:pic>
        <p:nvPicPr>
          <p:cNvPr id="7" name="Picture 6"/>
          <p:cNvPicPr/>
          <p:nvPr/>
        </p:nvPicPr>
        <p:blipFill rotWithShape="1">
          <a:blip r:embed="rId4" cstate="print">
            <a:extLst>
              <a:ext uri="{28A0092B-C50C-407E-A947-70E740481C1C}">
                <a14:useLocalDpi xmlns:a14="http://schemas.microsoft.com/office/drawing/2010/main" val="0"/>
              </a:ext>
            </a:extLst>
          </a:blip>
          <a:srcRect/>
          <a:stretch/>
        </p:blipFill>
        <p:spPr>
          <a:xfrm>
            <a:off x="9105990" y="325219"/>
            <a:ext cx="2133044" cy="1601402"/>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44920" r="-49184" b="-2247"/>
          <a:stretch/>
        </p:blipFill>
        <p:spPr>
          <a:xfrm>
            <a:off x="458669" y="1686506"/>
            <a:ext cx="5853356" cy="4991660"/>
          </a:xfrm>
          <a:prstGeom prst="rect">
            <a:avLst/>
          </a:prstGeom>
        </p:spPr>
      </p:pic>
    </p:spTree>
    <p:extLst>
      <p:ext uri="{BB962C8B-B14F-4D97-AF65-F5344CB8AC3E}">
        <p14:creationId xmlns:p14="http://schemas.microsoft.com/office/powerpoint/2010/main" val="290293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additive="base">
                                        <p:cTn id="7" dur="500" fill="hold"/>
                                        <p:tgtEl>
                                          <p:spTgt spid="123"/>
                                        </p:tgtEl>
                                        <p:attrNameLst>
                                          <p:attrName>ppt_x</p:attrName>
                                        </p:attrNameLst>
                                      </p:cBhvr>
                                      <p:tavLst>
                                        <p:tav tm="0">
                                          <p:val>
                                            <p:strVal val="#ppt_x"/>
                                          </p:val>
                                        </p:tav>
                                        <p:tav tm="100000">
                                          <p:val>
                                            <p:strVal val="#ppt_x"/>
                                          </p:val>
                                        </p:tav>
                                      </p:tavLst>
                                    </p:anim>
                                    <p:anim calcmode="lin" valueType="num">
                                      <p:cBhvr additive="base">
                                        <p:cTn id="8" dur="500" fill="hold"/>
                                        <p:tgtEl>
                                          <p:spTgt spid="1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eron's report - antibody +ve"/>
          <p:cNvPicPr>
            <a:picLocks noChangeAspect="1" noChangeArrowheads="1"/>
          </p:cNvPicPr>
          <p:nvPr/>
        </p:nvPicPr>
        <p:blipFill>
          <a:blip r:embed="rId2"/>
          <a:srcRect t="9025" r="939" b="15626"/>
          <a:stretch>
            <a:fillRect/>
          </a:stretch>
        </p:blipFill>
        <p:spPr>
          <a:xfrm>
            <a:off x="1857895" y="1916112"/>
            <a:ext cx="5827713" cy="3402812"/>
          </a:xfrm>
          <a:prstGeom prst="rect">
            <a:avLst/>
          </a:prstGeom>
          <a:ln>
            <a:solidFill>
              <a:schemeClr val="bg1">
                <a:lumMod val="50000"/>
              </a:schemeClr>
            </a:solidFill>
          </a:ln>
        </p:spPr>
      </p:pic>
      <p:sp>
        <p:nvSpPr>
          <p:cNvPr id="19459" name="TextBox 1"/>
          <p:cNvSpPr txBox="1">
            <a:spLocks noChangeArrowheads="1"/>
          </p:cNvSpPr>
          <p:nvPr/>
        </p:nvSpPr>
        <p:spPr bwMode="auto">
          <a:xfrm>
            <a:off x="2286000" y="174029"/>
            <a:ext cx="2068512" cy="762000"/>
          </a:xfrm>
          <a:prstGeom prst="rect">
            <a:avLst/>
          </a:prstGeom>
          <a:solidFill>
            <a:srgbClr val="FFC000"/>
          </a:solidFill>
          <a:ln w="9525">
            <a:noFill/>
            <a:miter lim="800000"/>
            <a:headEnd/>
            <a:tailEnd/>
          </a:ln>
        </p:spPr>
        <p:txBody>
          <a:bodyPr>
            <a:spAutoFit/>
          </a:bodyPr>
          <a:lstStyle/>
          <a:p>
            <a:r>
              <a:rPr lang="en-US" altLang="en-US" sz="4400" b="1" dirty="0">
                <a:solidFill>
                  <a:schemeClr val="bg1"/>
                </a:solidFill>
                <a:latin typeface="Calibri" pitchFamily="34" charset="0"/>
              </a:rPr>
              <a:t>2000 </a:t>
            </a:r>
            <a:r>
              <a:rPr lang="en-SG" altLang="en-US" sz="4400" b="1" dirty="0">
                <a:solidFill>
                  <a:schemeClr val="bg1"/>
                </a:solidFill>
              </a:rPr>
              <a:t>年</a:t>
            </a:r>
          </a:p>
        </p:txBody>
      </p:sp>
      <p:sp>
        <p:nvSpPr>
          <p:cNvPr id="19460" name="TextBox 2"/>
          <p:cNvSpPr txBox="1">
            <a:spLocks noChangeArrowheads="1"/>
          </p:cNvSpPr>
          <p:nvPr/>
        </p:nvSpPr>
        <p:spPr bwMode="auto">
          <a:xfrm>
            <a:off x="1711530" y="1037902"/>
            <a:ext cx="8148637" cy="701675"/>
          </a:xfrm>
          <a:prstGeom prst="rect">
            <a:avLst/>
          </a:prstGeom>
          <a:noFill/>
          <a:ln w="9525">
            <a:noFill/>
            <a:miter lim="800000"/>
            <a:headEnd/>
            <a:tailEnd/>
          </a:ln>
        </p:spPr>
        <p:txBody>
          <a:bodyPr>
            <a:spAutoFit/>
          </a:bodyPr>
          <a:lstStyle/>
          <a:p>
            <a:r>
              <a:rPr lang="zh-CN" altLang="en-US" sz="4000">
                <a:solidFill>
                  <a:srgbClr val="0070C0"/>
                </a:solidFill>
                <a:latin typeface="Calibri" pitchFamily="34" charset="0"/>
              </a:rPr>
              <a:t>甲状腺功能亢进症 </a:t>
            </a:r>
            <a:r>
              <a:rPr lang="en-US" altLang="zh-CN" sz="4000" dirty="0">
                <a:solidFill>
                  <a:srgbClr val="0070C0"/>
                </a:solidFill>
                <a:latin typeface="Calibri" pitchFamily="34" charset="0"/>
              </a:rPr>
              <a:t>(Grave’s Disease)</a:t>
            </a:r>
            <a:endParaRPr lang="en-SG" altLang="en-US" sz="4000" b="1" dirty="0">
              <a:solidFill>
                <a:srgbClr val="0070C0"/>
              </a:solidFill>
              <a:latin typeface="Calibri" pitchFamily="34" charset="0"/>
            </a:endParaRPr>
          </a:p>
        </p:txBody>
      </p:sp>
      <p:grpSp>
        <p:nvGrpSpPr>
          <p:cNvPr id="19461" name="Group 7"/>
          <p:cNvGrpSpPr>
            <a:grpSpLocks/>
          </p:cNvGrpSpPr>
          <p:nvPr/>
        </p:nvGrpSpPr>
        <p:grpSpPr bwMode="auto">
          <a:xfrm>
            <a:off x="6096000" y="1916115"/>
            <a:ext cx="4343400" cy="1152525"/>
            <a:chOff x="4801364" y="4005064"/>
            <a:chExt cx="4342636" cy="1152128"/>
          </a:xfrm>
        </p:grpSpPr>
        <p:pic>
          <p:nvPicPr>
            <p:cNvPr id="19465" name="Picture 2" descr="veron's report - antibody +ve"/>
            <p:cNvPicPr>
              <a:picLocks noChangeAspect="1" noChangeArrowheads="1"/>
            </p:cNvPicPr>
            <p:nvPr/>
          </p:nvPicPr>
          <p:blipFill>
            <a:blip r:embed="rId3"/>
            <a:srcRect l="29723" t="46703" r="35458" b="42770"/>
            <a:stretch>
              <a:fillRect/>
            </a:stretch>
          </p:blipFill>
          <p:spPr bwMode="auto">
            <a:xfrm>
              <a:off x="4801364" y="4077072"/>
              <a:ext cx="4342636" cy="1008112"/>
            </a:xfrm>
            <a:prstGeom prst="rect">
              <a:avLst/>
            </a:prstGeom>
            <a:noFill/>
            <a:ln w="9525">
              <a:noFill/>
              <a:miter lim="800000"/>
              <a:headEnd/>
              <a:tailEnd/>
            </a:ln>
          </p:spPr>
        </p:pic>
        <p:sp>
          <p:nvSpPr>
            <p:cNvPr id="6" name="Rounded Rectangle 5"/>
            <p:cNvSpPr/>
            <p:nvPr/>
          </p:nvSpPr>
          <p:spPr>
            <a:xfrm>
              <a:off x="4860092" y="4005064"/>
              <a:ext cx="4283908" cy="1152128"/>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p>
          </p:txBody>
        </p:sp>
      </p:grpSp>
      <p:sp>
        <p:nvSpPr>
          <p:cNvPr id="7" name="Rounded Rectangle 6"/>
          <p:cNvSpPr/>
          <p:nvPr/>
        </p:nvSpPr>
        <p:spPr>
          <a:xfrm>
            <a:off x="3320256" y="3591893"/>
            <a:ext cx="2376488" cy="576262"/>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a:p>
        </p:txBody>
      </p:sp>
      <p:cxnSp>
        <p:nvCxnSpPr>
          <p:cNvPr id="10" name="Straight Arrow Connector 9"/>
          <p:cNvCxnSpPr/>
          <p:nvPr/>
        </p:nvCxnSpPr>
        <p:spPr>
          <a:xfrm flipV="1">
            <a:off x="5513388" y="3068641"/>
            <a:ext cx="1662112" cy="811385"/>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19464" name="Picture 1"/>
          <p:cNvPicPr>
            <a:picLocks noChangeAspect="1"/>
          </p:cNvPicPr>
          <p:nvPr/>
        </p:nvPicPr>
        <p:blipFill>
          <a:blip r:embed="rId4"/>
          <a:srcRect/>
          <a:stretch>
            <a:fillRect/>
          </a:stretch>
        </p:blipFill>
        <p:spPr bwMode="auto">
          <a:xfrm>
            <a:off x="8904440" y="139157"/>
            <a:ext cx="1687361" cy="546644"/>
          </a:xfrm>
          <a:prstGeom prst="rect">
            <a:avLst/>
          </a:prstGeom>
          <a:noFill/>
          <a:ln w="9525">
            <a:noFill/>
            <a:miter lim="800000"/>
            <a:headEnd/>
            <a:tailEnd/>
          </a:ln>
        </p:spPr>
      </p:pic>
      <p:pic>
        <p:nvPicPr>
          <p:cNvPr id="2052" name="Picture 4" descr="Graves Disease | Consultant3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5608" y="4800600"/>
            <a:ext cx="2607429" cy="18012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rave's Disease - Thyroid Eye Disease - Dr. Francesco Bernardin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8902" y="3123254"/>
            <a:ext cx="2366962" cy="15385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41437" y="5652254"/>
            <a:ext cx="4737194" cy="819199"/>
          </a:xfrm>
          <a:prstGeom prst="rect">
            <a:avLst/>
          </a:prstGeom>
        </p:spPr>
        <p:txBody>
          <a:bodyPr wrap="none">
            <a:spAutoFit/>
          </a:bodyPr>
          <a:lstStyle/>
          <a:p>
            <a:pPr marL="342900" indent="-342900">
              <a:lnSpc>
                <a:spcPct val="115000"/>
              </a:lnSpc>
              <a:spcBef>
                <a:spcPts val="675"/>
              </a:spcBef>
              <a:buFont typeface="Wingdings" panose="05000000000000000000" pitchFamily="2" charset="2"/>
              <a:buChar char="Ø"/>
            </a:pPr>
            <a:r>
              <a:rPr lang="en-US" altLang="zh-CN" dirty="0">
                <a:solidFill>
                  <a:srgbClr val="202124"/>
                </a:solidFill>
                <a:latin typeface="Arial Unicode MS"/>
                <a:ea typeface="inherit"/>
              </a:rPr>
              <a:t>Easily fatigue, poor quality sleep</a:t>
            </a:r>
          </a:p>
          <a:p>
            <a:pPr marL="342900" indent="-342900">
              <a:lnSpc>
                <a:spcPct val="115000"/>
              </a:lnSpc>
              <a:spcBef>
                <a:spcPts val="675"/>
              </a:spcBef>
              <a:buFont typeface="Wingdings" panose="05000000000000000000" pitchFamily="2" charset="2"/>
              <a:buChar char="Ø"/>
            </a:pPr>
            <a:r>
              <a:rPr lang="en-US" altLang="zh-CN" dirty="0">
                <a:solidFill>
                  <a:srgbClr val="202124"/>
                </a:solidFill>
                <a:latin typeface="Arial Unicode MS"/>
                <a:ea typeface="inherit"/>
              </a:rPr>
              <a:t>Heart rate 120 to 140/min with palpitation</a:t>
            </a:r>
            <a:endParaRPr lang="en-US" dirty="0">
              <a:solidFill>
                <a:schemeClr val="tx2"/>
              </a:solidFill>
            </a:endParaRPr>
          </a:p>
        </p:txBody>
      </p:sp>
      <p:sp>
        <p:nvSpPr>
          <p:cNvPr id="5" name="Rectangle 7"/>
          <p:cNvSpPr>
            <a:spLocks noChangeArrowheads="1"/>
          </p:cNvSpPr>
          <p:nvPr/>
        </p:nvSpPr>
        <p:spPr bwMode="auto">
          <a:xfrm>
            <a:off x="1524002" y="102922"/>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eaLnBrk="0" fontAlgn="base" hangingPunct="0">
              <a:spcBef>
                <a:spcPct val="0"/>
              </a:spcBef>
              <a:spcAft>
                <a:spcPct val="0"/>
              </a:spcAft>
            </a:pPr>
            <a:endParaRPr lang="zh-CN" altLang="en-US" dirty="0">
              <a:latin typeface="Arial" panose="020B0604020202020204" pitchFamily="34" charset="0"/>
            </a:endParaRPr>
          </a:p>
        </p:txBody>
      </p:sp>
    </p:spTree>
    <p:extLst>
      <p:ext uri="{BB962C8B-B14F-4D97-AF65-F5344CB8AC3E}">
        <p14:creationId xmlns:p14="http://schemas.microsoft.com/office/powerpoint/2010/main" val="358324742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y the medicine you take could actually be bad for your health | New  Scienti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7838" y="814694"/>
            <a:ext cx="3162300" cy="2108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lateral “backdoor” approach to open thyroid surgery: A comparative  study - ScienceDir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239" y="3733802"/>
            <a:ext cx="3268663" cy="25336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adioactive iodine therapy's role in treating thyroid cancers, disorders |  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650915"/>
            <a:ext cx="4648200" cy="26165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7"/>
          <p:cNvSpPr>
            <a:spLocks noChangeArrowheads="1"/>
          </p:cNvSpPr>
          <p:nvPr/>
        </p:nvSpPr>
        <p:spPr bwMode="auto">
          <a:xfrm>
            <a:off x="5951984" y="6467119"/>
            <a:ext cx="4608286" cy="2975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eaLnBrk="0" fontAlgn="base" hangingPunct="0">
              <a:spcBef>
                <a:spcPct val="0"/>
              </a:spcBef>
              <a:spcAft>
                <a:spcPct val="0"/>
              </a:spcAft>
            </a:pPr>
            <a:r>
              <a:rPr lang="zh-CN" altLang="en-US" sz="2100" dirty="0">
                <a:solidFill>
                  <a:srgbClr val="202124"/>
                </a:solidFill>
                <a:latin typeface="Arial Unicode MS"/>
                <a:ea typeface="inherit"/>
              </a:rPr>
              <a:t>放射活性碘治疗</a:t>
            </a:r>
            <a:r>
              <a:rPr lang="en-US" altLang="zh-CN" sz="2100" dirty="0">
                <a:solidFill>
                  <a:srgbClr val="202124"/>
                </a:solidFill>
                <a:latin typeface="Arial Unicode MS"/>
                <a:ea typeface="inherit"/>
              </a:rPr>
              <a:t>; Radio active iodine</a:t>
            </a:r>
            <a:r>
              <a:rPr lang="zh-CN" altLang="en-US" sz="600" dirty="0"/>
              <a:t> </a:t>
            </a:r>
            <a:endParaRPr lang="zh-CN" altLang="en-US" dirty="0">
              <a:latin typeface="Arial" panose="020B0604020202020204" pitchFamily="34" charset="0"/>
            </a:endParaRPr>
          </a:p>
        </p:txBody>
      </p:sp>
      <p:sp>
        <p:nvSpPr>
          <p:cNvPr id="3" name="Rectangle 8"/>
          <p:cNvSpPr>
            <a:spLocks noChangeArrowheads="1"/>
          </p:cNvSpPr>
          <p:nvPr/>
        </p:nvSpPr>
        <p:spPr bwMode="auto">
          <a:xfrm>
            <a:off x="1534886" y="-3022763"/>
            <a:ext cx="10160000" cy="2975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eaLnBrk="0" fontAlgn="base" hangingPunct="0">
              <a:spcBef>
                <a:spcPct val="0"/>
              </a:spcBef>
              <a:spcAft>
                <a:spcPct val="0"/>
              </a:spcAft>
            </a:pPr>
            <a:r>
              <a:rPr lang="zh-CN" altLang="en-US" sz="2100">
                <a:solidFill>
                  <a:srgbClr val="202124"/>
                </a:solidFill>
                <a:latin typeface="Arial Unicode MS"/>
                <a:ea typeface="inherit"/>
              </a:rPr>
              <a:t>甲状腺切除术</a:t>
            </a:r>
            <a:r>
              <a:rPr lang="zh-CN" altLang="en-US" sz="600"/>
              <a:t> </a:t>
            </a:r>
            <a:endParaRPr lang="zh-CN" altLang="en-US">
              <a:latin typeface="Arial" panose="020B0604020202020204" pitchFamily="34" charset="0"/>
            </a:endParaRPr>
          </a:p>
        </p:txBody>
      </p:sp>
      <p:sp>
        <p:nvSpPr>
          <p:cNvPr id="4" name="Rectangle 9"/>
          <p:cNvSpPr>
            <a:spLocks noChangeArrowheads="1"/>
          </p:cNvSpPr>
          <p:nvPr/>
        </p:nvSpPr>
        <p:spPr bwMode="auto">
          <a:xfrm>
            <a:off x="5930063" y="3104795"/>
            <a:ext cx="3905200" cy="2975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eaLnBrk="0" fontAlgn="base" hangingPunct="0">
              <a:spcBef>
                <a:spcPct val="0"/>
              </a:spcBef>
              <a:spcAft>
                <a:spcPct val="0"/>
              </a:spcAft>
            </a:pPr>
            <a:r>
              <a:rPr lang="zh-CN" altLang="en-US" sz="2100" dirty="0">
                <a:solidFill>
                  <a:srgbClr val="202124"/>
                </a:solidFill>
                <a:latin typeface="Arial Unicode MS"/>
                <a:ea typeface="inherit"/>
              </a:rPr>
              <a:t>长期用药</a:t>
            </a:r>
            <a:r>
              <a:rPr lang="en-US" altLang="zh-CN" sz="2100" dirty="0">
                <a:solidFill>
                  <a:srgbClr val="202124"/>
                </a:solidFill>
                <a:latin typeface="Arial Unicode MS"/>
                <a:ea typeface="inherit"/>
              </a:rPr>
              <a:t>; Long term medication</a:t>
            </a:r>
            <a:r>
              <a:rPr lang="zh-CN" altLang="en-US" sz="600" dirty="0"/>
              <a:t> </a:t>
            </a:r>
            <a:endParaRPr lang="zh-CN" altLang="en-US" dirty="0">
              <a:latin typeface="Arial" panose="020B0604020202020204" pitchFamily="34" charset="0"/>
            </a:endParaRPr>
          </a:p>
        </p:txBody>
      </p:sp>
      <p:sp>
        <p:nvSpPr>
          <p:cNvPr id="5" name="Rectangle 10"/>
          <p:cNvSpPr>
            <a:spLocks noChangeArrowheads="1"/>
          </p:cNvSpPr>
          <p:nvPr/>
        </p:nvSpPr>
        <p:spPr bwMode="auto">
          <a:xfrm>
            <a:off x="2286000" y="6435093"/>
            <a:ext cx="2729880" cy="2975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eaLnBrk="0" fontAlgn="base" hangingPunct="0">
              <a:spcBef>
                <a:spcPct val="0"/>
              </a:spcBef>
              <a:spcAft>
                <a:spcPct val="0"/>
              </a:spcAft>
            </a:pPr>
            <a:r>
              <a:rPr lang="zh-CN" altLang="en-US" sz="2100" dirty="0">
                <a:solidFill>
                  <a:srgbClr val="202124"/>
                </a:solidFill>
                <a:latin typeface="Arial Unicode MS"/>
                <a:ea typeface="inherit"/>
              </a:rPr>
              <a:t>甲状腺切除术</a:t>
            </a:r>
            <a:r>
              <a:rPr lang="en-US" altLang="zh-CN" sz="2100" dirty="0">
                <a:solidFill>
                  <a:srgbClr val="202124"/>
                </a:solidFill>
                <a:latin typeface="Arial Unicode MS"/>
                <a:ea typeface="inherit"/>
              </a:rPr>
              <a:t>, Surgery</a:t>
            </a:r>
            <a:r>
              <a:rPr lang="zh-CN" altLang="en-US" sz="600" dirty="0"/>
              <a:t> </a:t>
            </a:r>
            <a:endParaRPr lang="zh-CN" altLang="en-US" dirty="0">
              <a:latin typeface="Arial" panose="020B0604020202020204" pitchFamily="34" charset="0"/>
            </a:endParaRPr>
          </a:p>
        </p:txBody>
      </p:sp>
      <p:sp>
        <p:nvSpPr>
          <p:cNvPr id="6" name="Rectangle 11"/>
          <p:cNvSpPr>
            <a:spLocks noChangeArrowheads="1"/>
          </p:cNvSpPr>
          <p:nvPr/>
        </p:nvSpPr>
        <p:spPr bwMode="auto">
          <a:xfrm>
            <a:off x="704396" y="1201000"/>
            <a:ext cx="4552511" cy="83613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eaLnBrk="0" fontAlgn="base" hangingPunct="0">
              <a:spcBef>
                <a:spcPct val="0"/>
              </a:spcBef>
              <a:spcAft>
                <a:spcPct val="0"/>
              </a:spcAft>
            </a:pPr>
            <a:r>
              <a:rPr lang="zh-CN" altLang="en-US" sz="2800" dirty="0">
                <a:solidFill>
                  <a:srgbClr val="202124"/>
                </a:solidFill>
                <a:latin typeface="Arial Unicode MS"/>
                <a:ea typeface="inherit"/>
              </a:rPr>
              <a:t>医生强烈推荐药物治疗</a:t>
            </a:r>
            <a:r>
              <a:rPr lang="en-US" altLang="zh-CN" sz="2800" dirty="0">
                <a:solidFill>
                  <a:srgbClr val="202124"/>
                </a:solidFill>
                <a:latin typeface="Arial Unicode MS"/>
                <a:ea typeface="inherit"/>
              </a:rPr>
              <a:t>; </a:t>
            </a:r>
          </a:p>
          <a:p>
            <a:pPr eaLnBrk="0" fontAlgn="base" hangingPunct="0">
              <a:spcBef>
                <a:spcPct val="0"/>
              </a:spcBef>
              <a:spcAft>
                <a:spcPct val="0"/>
              </a:spcAft>
            </a:pPr>
            <a:r>
              <a:rPr lang="en-US" altLang="zh-CN" sz="2800" dirty="0">
                <a:solidFill>
                  <a:srgbClr val="202124"/>
                </a:solidFill>
                <a:latin typeface="Arial Unicode MS"/>
                <a:ea typeface="inherit"/>
              </a:rPr>
              <a:t>Medical Recommendations</a:t>
            </a:r>
            <a:r>
              <a:rPr lang="zh-CN" altLang="en-US" sz="2800" dirty="0"/>
              <a:t> </a:t>
            </a:r>
            <a:endParaRPr lang="zh-CN" altLang="en-US" sz="2800" dirty="0">
              <a:latin typeface="Arial" panose="020B0604020202020204" pitchFamily="34" charset="0"/>
            </a:endParaRPr>
          </a:p>
        </p:txBody>
      </p:sp>
      <p:pic>
        <p:nvPicPr>
          <p:cNvPr id="10" name="Picture 1"/>
          <p:cNvPicPr>
            <a:picLocks noChangeAspect="1"/>
          </p:cNvPicPr>
          <p:nvPr/>
        </p:nvPicPr>
        <p:blipFill>
          <a:blip r:embed="rId5"/>
          <a:srcRect/>
          <a:stretch>
            <a:fillRect/>
          </a:stretch>
        </p:blipFill>
        <p:spPr bwMode="auto">
          <a:xfrm>
            <a:off x="10200457" y="329289"/>
            <a:ext cx="1687361" cy="546644"/>
          </a:xfrm>
          <a:prstGeom prst="rect">
            <a:avLst/>
          </a:prstGeom>
          <a:noFill/>
          <a:ln w="9525">
            <a:noFill/>
            <a:miter lim="800000"/>
            <a:headEnd/>
            <a:tailEnd/>
          </a:ln>
        </p:spPr>
      </p:pic>
      <p:pic>
        <p:nvPicPr>
          <p:cNvPr id="1037" name="Picture 13" descr="Check Mark Tick - Free vector graphic on Pixabay - Pixaba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4072" y="1199076"/>
            <a:ext cx="1676400" cy="1644967"/>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X Mark Green Clip Art at Clker.com - vector clip art online, royalty free &amp;  public doma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2" y="3650915"/>
            <a:ext cx="2583657" cy="242433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9" descr="X Mark Green Clip Art at Clker.com - vector clip art online, royalty free &amp;  public doma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6659" y="3716383"/>
            <a:ext cx="2583657" cy="2424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783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3"/>
                                        </p:tgtEl>
                                        <p:attrNameLst>
                                          <p:attrName>style.visibility</p:attrName>
                                        </p:attrNameLst>
                                      </p:cBhvr>
                                      <p:to>
                                        <p:strVal val="visible"/>
                                      </p:to>
                                    </p:set>
                                    <p:anim calcmode="lin" valueType="num">
                                      <p:cBhvr additive="base">
                                        <p:cTn id="7" dur="500" fill="hold"/>
                                        <p:tgtEl>
                                          <p:spTgt spid="1043"/>
                                        </p:tgtEl>
                                        <p:attrNameLst>
                                          <p:attrName>ppt_x</p:attrName>
                                        </p:attrNameLst>
                                      </p:cBhvr>
                                      <p:tavLst>
                                        <p:tav tm="0">
                                          <p:val>
                                            <p:strVal val="#ppt_x"/>
                                          </p:val>
                                        </p:tav>
                                        <p:tav tm="100000">
                                          <p:val>
                                            <p:strVal val="#ppt_x"/>
                                          </p:val>
                                        </p:tav>
                                      </p:tavLst>
                                    </p:anim>
                                    <p:anim calcmode="lin" valueType="num">
                                      <p:cBhvr additive="base">
                                        <p:cTn id="8" dur="500" fill="hold"/>
                                        <p:tgtEl>
                                          <p:spTgt spid="10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37"/>
                                        </p:tgtEl>
                                        <p:attrNameLst>
                                          <p:attrName>style.visibility</p:attrName>
                                        </p:attrNameLst>
                                      </p:cBhvr>
                                      <p:to>
                                        <p:strVal val="visible"/>
                                      </p:to>
                                    </p:set>
                                    <p:anim calcmode="lin" valueType="num">
                                      <p:cBhvr additive="base">
                                        <p:cTn id="15" dur="500" fill="hold"/>
                                        <p:tgtEl>
                                          <p:spTgt spid="1037"/>
                                        </p:tgtEl>
                                        <p:attrNameLst>
                                          <p:attrName>ppt_x</p:attrName>
                                        </p:attrNameLst>
                                      </p:cBhvr>
                                      <p:tavLst>
                                        <p:tav tm="0">
                                          <p:val>
                                            <p:strVal val="#ppt_x"/>
                                          </p:val>
                                        </p:tav>
                                        <p:tav tm="100000">
                                          <p:val>
                                            <p:strVal val="#ppt_x"/>
                                          </p:val>
                                        </p:tav>
                                      </p:tavLst>
                                    </p:anim>
                                    <p:anim calcmode="lin" valueType="num">
                                      <p:cBhvr additive="base">
                                        <p:cTn id="16" dur="500" fill="hold"/>
                                        <p:tgtEl>
                                          <p:spTgt spid="10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 name="Group 210"/>
          <p:cNvGrpSpPr>
            <a:grpSpLocks/>
          </p:cNvGrpSpPr>
          <p:nvPr/>
        </p:nvGrpSpPr>
        <p:grpSpPr bwMode="auto">
          <a:xfrm>
            <a:off x="1703390" y="4005265"/>
            <a:ext cx="5435601" cy="2678113"/>
            <a:chOff x="0" y="0"/>
            <a:chExt cx="5435600" cy="2678112"/>
          </a:xfrm>
        </p:grpSpPr>
        <p:pic>
          <p:nvPicPr>
            <p:cNvPr id="31757" name="image9.png"/>
            <p:cNvPicPr>
              <a:picLocks noChangeAspect="1"/>
            </p:cNvPicPr>
            <p:nvPr/>
          </p:nvPicPr>
          <p:blipFill>
            <a:blip r:embed="rId3"/>
            <a:srcRect l="24625" t="34077" r="17265" b="24579"/>
            <a:stretch>
              <a:fillRect/>
            </a:stretch>
          </p:blipFill>
          <p:spPr bwMode="auto">
            <a:xfrm>
              <a:off x="0" y="503984"/>
              <a:ext cx="5435600" cy="2174128"/>
            </a:xfrm>
            <a:prstGeom prst="rect">
              <a:avLst/>
            </a:prstGeom>
            <a:noFill/>
            <a:ln w="12700">
              <a:noFill/>
              <a:miter lim="400000"/>
              <a:headEnd/>
              <a:tailEnd/>
            </a:ln>
          </p:spPr>
        </p:pic>
        <p:sp>
          <p:nvSpPr>
            <p:cNvPr id="31758" name="Shape 209"/>
            <p:cNvSpPr>
              <a:spLocks noChangeArrowheads="1"/>
            </p:cNvSpPr>
            <p:nvPr/>
          </p:nvSpPr>
          <p:spPr bwMode="auto">
            <a:xfrm>
              <a:off x="72002" y="0"/>
              <a:ext cx="4320086" cy="461663"/>
            </a:xfrm>
            <a:prstGeom prst="rect">
              <a:avLst/>
            </a:prstGeom>
            <a:noFill/>
            <a:ln w="12700">
              <a:noFill/>
              <a:miter lim="400000"/>
              <a:headEnd/>
              <a:tailEnd/>
            </a:ln>
          </p:spPr>
          <p:txBody>
            <a:bodyPr lIns="45719" tIns="45719" rIns="45719" bIns="45719">
              <a:spAutoFit/>
            </a:bodyPr>
            <a:lstStyle/>
            <a:p>
              <a:pPr hangingPunct="0"/>
              <a:r>
                <a:rPr lang="en-US" sz="2400" b="1"/>
                <a:t>June 2010 (Before therapy)</a:t>
              </a:r>
            </a:p>
          </p:txBody>
        </p:sp>
      </p:grpSp>
      <p:grpSp>
        <p:nvGrpSpPr>
          <p:cNvPr id="213" name="Group 213"/>
          <p:cNvGrpSpPr>
            <a:grpSpLocks/>
          </p:cNvGrpSpPr>
          <p:nvPr/>
        </p:nvGrpSpPr>
        <p:grpSpPr bwMode="auto">
          <a:xfrm>
            <a:off x="2855915" y="2852739"/>
            <a:ext cx="5435601" cy="2695577"/>
            <a:chOff x="0" y="-1"/>
            <a:chExt cx="5435600" cy="2695577"/>
          </a:xfrm>
        </p:grpSpPr>
        <p:pic>
          <p:nvPicPr>
            <p:cNvPr id="31755" name="image10.png"/>
            <p:cNvPicPr>
              <a:picLocks noChangeAspect="1"/>
            </p:cNvPicPr>
            <p:nvPr/>
          </p:nvPicPr>
          <p:blipFill>
            <a:blip r:embed="rId4"/>
            <a:srcRect l="23988" t="32281" r="14861" b="22438"/>
            <a:stretch>
              <a:fillRect/>
            </a:stretch>
          </p:blipFill>
          <p:spPr bwMode="auto">
            <a:xfrm>
              <a:off x="0" y="504129"/>
              <a:ext cx="5435600" cy="2191447"/>
            </a:xfrm>
            <a:prstGeom prst="rect">
              <a:avLst/>
            </a:prstGeom>
            <a:noFill/>
            <a:ln w="12700">
              <a:noFill/>
              <a:miter lim="400000"/>
              <a:headEnd/>
              <a:tailEnd/>
            </a:ln>
          </p:spPr>
        </p:pic>
        <p:sp>
          <p:nvSpPr>
            <p:cNvPr id="31756" name="Shape 212"/>
            <p:cNvSpPr>
              <a:spLocks noChangeArrowheads="1"/>
            </p:cNvSpPr>
            <p:nvPr/>
          </p:nvSpPr>
          <p:spPr bwMode="auto">
            <a:xfrm>
              <a:off x="0" y="-1"/>
              <a:ext cx="4320086" cy="461663"/>
            </a:xfrm>
            <a:prstGeom prst="rect">
              <a:avLst/>
            </a:prstGeom>
            <a:noFill/>
            <a:ln w="12700">
              <a:noFill/>
              <a:miter lim="400000"/>
              <a:headEnd/>
              <a:tailEnd/>
            </a:ln>
          </p:spPr>
          <p:txBody>
            <a:bodyPr lIns="45719" tIns="45719" rIns="45719" bIns="45719">
              <a:spAutoFit/>
            </a:bodyPr>
            <a:lstStyle/>
            <a:p>
              <a:pPr hangingPunct="0"/>
              <a:r>
                <a:rPr lang="en-US" sz="2400" b="1"/>
                <a:t>July 2010 (1 month later)</a:t>
              </a:r>
            </a:p>
          </p:txBody>
        </p:sp>
      </p:grpSp>
      <p:grpSp>
        <p:nvGrpSpPr>
          <p:cNvPr id="216" name="Group 216"/>
          <p:cNvGrpSpPr>
            <a:grpSpLocks/>
          </p:cNvGrpSpPr>
          <p:nvPr/>
        </p:nvGrpSpPr>
        <p:grpSpPr bwMode="auto">
          <a:xfrm>
            <a:off x="3935208" y="1839773"/>
            <a:ext cx="5400676" cy="2592389"/>
            <a:chOff x="0" y="-1"/>
            <a:chExt cx="5400675" cy="2592388"/>
          </a:xfrm>
        </p:grpSpPr>
        <p:pic>
          <p:nvPicPr>
            <p:cNvPr id="31753" name="image11.png"/>
            <p:cNvPicPr>
              <a:picLocks noChangeAspect="1"/>
            </p:cNvPicPr>
            <p:nvPr/>
          </p:nvPicPr>
          <p:blipFill>
            <a:blip r:embed="rId5"/>
            <a:srcRect l="23988" t="34250" r="14861" b="20470"/>
            <a:stretch>
              <a:fillRect/>
            </a:stretch>
          </p:blipFill>
          <p:spPr bwMode="auto">
            <a:xfrm>
              <a:off x="0" y="432064"/>
              <a:ext cx="5400675" cy="2160323"/>
            </a:xfrm>
            <a:prstGeom prst="rect">
              <a:avLst/>
            </a:prstGeom>
            <a:noFill/>
            <a:ln w="12700">
              <a:noFill/>
              <a:miter lim="400000"/>
              <a:headEnd/>
              <a:tailEnd/>
            </a:ln>
          </p:spPr>
        </p:pic>
        <p:sp>
          <p:nvSpPr>
            <p:cNvPr id="31754" name="Shape 215"/>
            <p:cNvSpPr>
              <a:spLocks noChangeArrowheads="1"/>
            </p:cNvSpPr>
            <p:nvPr/>
          </p:nvSpPr>
          <p:spPr bwMode="auto">
            <a:xfrm>
              <a:off x="0" y="-1"/>
              <a:ext cx="4679849" cy="461663"/>
            </a:xfrm>
            <a:prstGeom prst="rect">
              <a:avLst/>
            </a:prstGeom>
            <a:noFill/>
            <a:ln w="12700">
              <a:noFill/>
              <a:miter lim="400000"/>
              <a:headEnd/>
              <a:tailEnd/>
            </a:ln>
          </p:spPr>
          <p:txBody>
            <a:bodyPr wrap="square" lIns="45719" tIns="45719" rIns="45719" bIns="45719">
              <a:spAutoFit/>
            </a:bodyPr>
            <a:lstStyle/>
            <a:p>
              <a:pPr hangingPunct="0"/>
              <a:r>
                <a:rPr lang="en-US" sz="2400" b="1" dirty="0"/>
                <a:t>December 2010 (6 months later)</a:t>
              </a:r>
            </a:p>
          </p:txBody>
        </p:sp>
      </p:grpSp>
      <p:grpSp>
        <p:nvGrpSpPr>
          <p:cNvPr id="219" name="Group 219"/>
          <p:cNvGrpSpPr>
            <a:grpSpLocks/>
          </p:cNvGrpSpPr>
          <p:nvPr/>
        </p:nvGrpSpPr>
        <p:grpSpPr bwMode="auto">
          <a:xfrm>
            <a:off x="5267691" y="956597"/>
            <a:ext cx="5400676" cy="2520951"/>
            <a:chOff x="0" y="-1"/>
            <a:chExt cx="5400675" cy="2520951"/>
          </a:xfrm>
        </p:grpSpPr>
        <p:pic>
          <p:nvPicPr>
            <p:cNvPr id="31751" name="image12.png"/>
            <p:cNvPicPr>
              <a:picLocks noChangeAspect="1"/>
            </p:cNvPicPr>
            <p:nvPr/>
          </p:nvPicPr>
          <p:blipFill>
            <a:blip r:embed="rId6"/>
            <a:srcRect l="23988" t="35236" r="14861" b="21451"/>
            <a:stretch>
              <a:fillRect/>
            </a:stretch>
          </p:blipFill>
          <p:spPr bwMode="auto">
            <a:xfrm>
              <a:off x="0" y="441803"/>
              <a:ext cx="5400675" cy="2079147"/>
            </a:xfrm>
            <a:prstGeom prst="rect">
              <a:avLst/>
            </a:prstGeom>
            <a:noFill/>
            <a:ln w="12700">
              <a:noFill/>
              <a:miter lim="400000"/>
              <a:headEnd/>
              <a:tailEnd/>
            </a:ln>
          </p:spPr>
        </p:pic>
        <p:sp>
          <p:nvSpPr>
            <p:cNvPr id="31752" name="Shape 218"/>
            <p:cNvSpPr>
              <a:spLocks noChangeArrowheads="1"/>
            </p:cNvSpPr>
            <p:nvPr/>
          </p:nvSpPr>
          <p:spPr bwMode="auto">
            <a:xfrm>
              <a:off x="0" y="-1"/>
              <a:ext cx="4320540" cy="461663"/>
            </a:xfrm>
            <a:prstGeom prst="rect">
              <a:avLst/>
            </a:prstGeom>
            <a:noFill/>
            <a:ln w="12700">
              <a:noFill/>
              <a:miter lim="400000"/>
              <a:headEnd/>
              <a:tailEnd/>
            </a:ln>
          </p:spPr>
          <p:txBody>
            <a:bodyPr lIns="45719" tIns="45719" rIns="45719" bIns="45719">
              <a:spAutoFit/>
            </a:bodyPr>
            <a:lstStyle/>
            <a:p>
              <a:pPr hangingPunct="0"/>
              <a:r>
                <a:rPr lang="en-US" sz="2400" b="1"/>
                <a:t>February 2011 (8 months later)</a:t>
              </a:r>
            </a:p>
          </p:txBody>
        </p:sp>
      </p:grpSp>
      <p:sp>
        <p:nvSpPr>
          <p:cNvPr id="31749" name="Shape 220"/>
          <p:cNvSpPr>
            <a:spLocks noChangeArrowheads="1"/>
          </p:cNvSpPr>
          <p:nvPr/>
        </p:nvSpPr>
        <p:spPr bwMode="auto">
          <a:xfrm>
            <a:off x="941753" y="263338"/>
            <a:ext cx="4325938" cy="762000"/>
          </a:xfrm>
          <a:prstGeom prst="rect">
            <a:avLst/>
          </a:prstGeom>
          <a:solidFill>
            <a:srgbClr val="FFC000"/>
          </a:solidFill>
          <a:ln w="12700">
            <a:noFill/>
            <a:miter lim="400000"/>
            <a:headEnd/>
            <a:tailEnd/>
          </a:ln>
        </p:spPr>
        <p:txBody>
          <a:bodyPr lIns="45719" rIns="45719">
            <a:spAutoFit/>
          </a:bodyPr>
          <a:lstStyle/>
          <a:p>
            <a:pPr hangingPunct="0"/>
            <a:r>
              <a:rPr lang="en-US" sz="4400" b="1" dirty="0">
                <a:solidFill>
                  <a:schemeClr val="bg2"/>
                </a:solidFill>
              </a:rPr>
              <a:t>My Turning Point</a:t>
            </a:r>
          </a:p>
        </p:txBody>
      </p:sp>
      <p:pic>
        <p:nvPicPr>
          <p:cNvPr id="31750" name="image4.jpg"/>
          <p:cNvPicPr>
            <a:picLocks noChangeAspect="1"/>
          </p:cNvPicPr>
          <p:nvPr/>
        </p:nvPicPr>
        <p:blipFill>
          <a:blip r:embed="rId7"/>
          <a:srcRect/>
          <a:stretch>
            <a:fillRect/>
          </a:stretch>
        </p:blipFill>
        <p:spPr bwMode="auto">
          <a:xfrm>
            <a:off x="9912425" y="302359"/>
            <a:ext cx="1755775" cy="568325"/>
          </a:xfrm>
          <a:prstGeom prst="rect">
            <a:avLst/>
          </a:prstGeom>
          <a:noFill/>
          <a:ln w="12700">
            <a:noFill/>
            <a:miter lim="400000"/>
            <a:headEnd/>
            <a:tailEnd/>
          </a:ln>
        </p:spPr>
      </p:pic>
    </p:spTree>
    <p:extLst>
      <p:ext uri="{BB962C8B-B14F-4D97-AF65-F5344CB8AC3E}">
        <p14:creationId xmlns:p14="http://schemas.microsoft.com/office/powerpoint/2010/main" val="1614411216"/>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210"/>
                                        </p:tgtEl>
                                        <p:attrNameLst>
                                          <p:attrName>style.visibility</p:attrName>
                                        </p:attrNameLst>
                                      </p:cBhvr>
                                      <p:to>
                                        <p:strVal val="visible"/>
                                      </p:to>
                                    </p:set>
                                    <p:anim calcmode="lin" valueType="num">
                                      <p:cBhvr>
                                        <p:cTn id="7" dur="500" fill="hold"/>
                                        <p:tgtEl>
                                          <p:spTgt spid="210"/>
                                        </p:tgtEl>
                                        <p:attrNameLst>
                                          <p:attrName>ppt_x</p:attrName>
                                        </p:attrNameLst>
                                      </p:cBhvr>
                                      <p:tavLst>
                                        <p:tav tm="0">
                                          <p:val>
                                            <p:strVal val="0-#ppt_w/2"/>
                                          </p:val>
                                        </p:tav>
                                        <p:tav tm="100000">
                                          <p:val>
                                            <p:strVal val="#ppt_x"/>
                                          </p:val>
                                        </p:tav>
                                      </p:tavLst>
                                    </p:anim>
                                    <p:anim calcmode="lin" valueType="num">
                                      <p:cBhvr>
                                        <p:cTn id="8" dur="500" fill="hold"/>
                                        <p:tgtEl>
                                          <p:spTgt spid="2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p:tmAbs val="0"/>
                                  </p:iterate>
                                  <p:childTnLst>
                                    <p:set>
                                      <p:cBhvr>
                                        <p:cTn id="12" fill="hold"/>
                                        <p:tgtEl>
                                          <p:spTgt spid="213"/>
                                        </p:tgtEl>
                                        <p:attrNameLst>
                                          <p:attrName>style.visibility</p:attrName>
                                        </p:attrNameLst>
                                      </p:cBhvr>
                                      <p:to>
                                        <p:strVal val="visible"/>
                                      </p:to>
                                    </p:set>
                                    <p:anim calcmode="lin" valueType="num">
                                      <p:cBhvr>
                                        <p:cTn id="13" dur="500" fill="hold"/>
                                        <p:tgtEl>
                                          <p:spTgt spid="213"/>
                                        </p:tgtEl>
                                        <p:attrNameLst>
                                          <p:attrName>ppt_x</p:attrName>
                                        </p:attrNameLst>
                                      </p:cBhvr>
                                      <p:tavLst>
                                        <p:tav tm="0">
                                          <p:val>
                                            <p:strVal val="0-#ppt_w/2"/>
                                          </p:val>
                                        </p:tav>
                                        <p:tav tm="100000">
                                          <p:val>
                                            <p:strVal val="#ppt_x"/>
                                          </p:val>
                                        </p:tav>
                                      </p:tavLst>
                                    </p:anim>
                                    <p:anim calcmode="lin" valueType="num">
                                      <p:cBhvr>
                                        <p:cTn id="14" dur="500" fill="hold"/>
                                        <p:tgtEl>
                                          <p:spTgt spid="2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iterate>
                                    <p:tmAbs val="0"/>
                                  </p:iterate>
                                  <p:childTnLst>
                                    <p:set>
                                      <p:cBhvr>
                                        <p:cTn id="18" fill="hold"/>
                                        <p:tgtEl>
                                          <p:spTgt spid="216"/>
                                        </p:tgtEl>
                                        <p:attrNameLst>
                                          <p:attrName>style.visibility</p:attrName>
                                        </p:attrNameLst>
                                      </p:cBhvr>
                                      <p:to>
                                        <p:strVal val="visible"/>
                                      </p:to>
                                    </p:set>
                                    <p:anim calcmode="lin" valueType="num">
                                      <p:cBhvr>
                                        <p:cTn id="19" dur="500" fill="hold"/>
                                        <p:tgtEl>
                                          <p:spTgt spid="216"/>
                                        </p:tgtEl>
                                        <p:attrNameLst>
                                          <p:attrName>ppt_x</p:attrName>
                                        </p:attrNameLst>
                                      </p:cBhvr>
                                      <p:tavLst>
                                        <p:tav tm="0">
                                          <p:val>
                                            <p:strVal val="0-#ppt_w/2"/>
                                          </p:val>
                                        </p:tav>
                                        <p:tav tm="100000">
                                          <p:val>
                                            <p:strVal val="#ppt_x"/>
                                          </p:val>
                                        </p:tav>
                                      </p:tavLst>
                                    </p:anim>
                                    <p:anim calcmode="lin" valueType="num">
                                      <p:cBhvr>
                                        <p:cTn id="20" dur="500" fill="hold"/>
                                        <p:tgtEl>
                                          <p:spTgt spid="2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iterate>
                                    <p:tmAbs val="0"/>
                                  </p:iterate>
                                  <p:childTnLst>
                                    <p:set>
                                      <p:cBhvr>
                                        <p:cTn id="24" fill="hold"/>
                                        <p:tgtEl>
                                          <p:spTgt spid="219"/>
                                        </p:tgtEl>
                                        <p:attrNameLst>
                                          <p:attrName>style.visibility</p:attrName>
                                        </p:attrNameLst>
                                      </p:cBhvr>
                                      <p:to>
                                        <p:strVal val="visible"/>
                                      </p:to>
                                    </p:set>
                                    <p:anim calcmode="lin" valueType="num">
                                      <p:cBhvr>
                                        <p:cTn id="25" dur="500" fill="hold"/>
                                        <p:tgtEl>
                                          <p:spTgt spid="219"/>
                                        </p:tgtEl>
                                        <p:attrNameLst>
                                          <p:attrName>ppt_x</p:attrName>
                                        </p:attrNameLst>
                                      </p:cBhvr>
                                      <p:tavLst>
                                        <p:tav tm="0">
                                          <p:val>
                                            <p:strVal val="0-#ppt_w/2"/>
                                          </p:val>
                                        </p:tav>
                                        <p:tav tm="100000">
                                          <p:val>
                                            <p:strVal val="#ppt_x"/>
                                          </p:val>
                                        </p:tav>
                                      </p:tavLst>
                                    </p:anim>
                                    <p:anim calcmode="lin" valueType="num">
                                      <p:cBhvr>
                                        <p:cTn id="26" dur="500" fill="hold"/>
                                        <p:tgtEl>
                                          <p:spTgt spid="2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advAuto="0"/>
      <p:bldP spid="213" grpId="0" animBg="1" advAuto="0"/>
      <p:bldP spid="216" grpId="0" animBg="1" advAuto="0"/>
      <p:bldP spid="219"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body" sz="quarter" idx="4294967295"/>
          </p:nvPr>
        </p:nvSpPr>
        <p:spPr>
          <a:xfrm>
            <a:off x="1559496" y="616818"/>
            <a:ext cx="7158038" cy="881924"/>
          </a:xfrm>
          <a:solidFill>
            <a:srgbClr val="FFC000"/>
          </a:solidFill>
        </p:spPr>
        <p:txBody>
          <a:bodyPr>
            <a:noAutofit/>
          </a:bodyPr>
          <a:lstStyle>
            <a:lvl1pPr marL="0" indent="76771" defTabSz="850391">
              <a:spcBef>
                <a:spcPts val="500"/>
              </a:spcBef>
              <a:buSzTx/>
              <a:buNone/>
              <a:defRPr sz="2604" b="1"/>
            </a:lvl1pPr>
          </a:lstStyle>
          <a:p>
            <a:pPr algn="ctr">
              <a:defRPr/>
            </a:pPr>
            <a:r>
              <a:rPr sz="2400" dirty="0">
                <a:solidFill>
                  <a:schemeClr val="bg2"/>
                </a:solidFill>
                <a:sym typeface="Calibri"/>
              </a:rPr>
              <a:t>Clinical Blood Test on 17 Feb 2011 (8 months later)</a:t>
            </a:r>
            <a:endParaRPr lang="en-US" sz="2400" dirty="0">
              <a:solidFill>
                <a:schemeClr val="bg2"/>
              </a:solidFill>
              <a:sym typeface="Calibri"/>
            </a:endParaRPr>
          </a:p>
          <a:p>
            <a:pPr algn="ctr">
              <a:defRPr/>
            </a:pPr>
            <a:r>
              <a:rPr lang="en-US" sz="2400" dirty="0">
                <a:solidFill>
                  <a:schemeClr val="bg2"/>
                </a:solidFill>
                <a:sym typeface="Calibri"/>
              </a:rPr>
              <a:t>Without Medications</a:t>
            </a:r>
            <a:endParaRPr sz="2400" dirty="0">
              <a:solidFill>
                <a:schemeClr val="bg2"/>
              </a:solidFill>
              <a:sym typeface="Calibri"/>
            </a:endParaRPr>
          </a:p>
        </p:txBody>
      </p:sp>
      <p:pic>
        <p:nvPicPr>
          <p:cNvPr id="33795" name="image13.jpg" descr="Veron's T4 result 18 Feb 2011"/>
          <p:cNvPicPr>
            <a:picLocks noChangeAspect="1"/>
          </p:cNvPicPr>
          <p:nvPr/>
        </p:nvPicPr>
        <p:blipFill>
          <a:blip r:embed="rId3"/>
          <a:srcRect l="1410" t="475" r="3894" b="64816"/>
          <a:stretch>
            <a:fillRect/>
          </a:stretch>
        </p:blipFill>
        <p:spPr bwMode="auto">
          <a:xfrm>
            <a:off x="1959826" y="1858750"/>
            <a:ext cx="7814809" cy="3038475"/>
          </a:xfrm>
          <a:prstGeom prst="rect">
            <a:avLst/>
          </a:prstGeom>
          <a:noFill/>
          <a:ln w="9525">
            <a:solidFill>
              <a:srgbClr val="808080"/>
            </a:solidFill>
            <a:miter lim="800000"/>
            <a:headEnd/>
            <a:tailEnd/>
          </a:ln>
        </p:spPr>
      </p:pic>
      <p:sp>
        <p:nvSpPr>
          <p:cNvPr id="229" name="Shape 229"/>
          <p:cNvSpPr/>
          <p:nvPr/>
        </p:nvSpPr>
        <p:spPr>
          <a:xfrm>
            <a:off x="6236958" y="4338718"/>
            <a:ext cx="530384" cy="329650"/>
          </a:xfrm>
          <a:prstGeom prst="ellipse">
            <a:avLst/>
          </a:prstGeom>
          <a:ln>
            <a:solidFill>
              <a:srgbClr val="FF0000"/>
            </a:solidFill>
          </a:ln>
        </p:spPr>
        <p:txBody>
          <a:bodyPr lIns="45719" rIns="45719" anchor="ctr"/>
          <a:lstStyle/>
          <a:p>
            <a:pPr hangingPunct="0">
              <a:defRPr>
                <a:latin typeface="+mj-lt"/>
                <a:ea typeface="+mj-ea"/>
                <a:cs typeface="+mj-cs"/>
                <a:sym typeface="Arial"/>
              </a:defRPr>
            </a:pPr>
            <a:endParaRPr kern="0">
              <a:latin typeface="+mj-lt"/>
              <a:ea typeface="+mj-ea"/>
              <a:cs typeface="+mj-cs"/>
              <a:sym typeface="Arial"/>
            </a:endParaRPr>
          </a:p>
        </p:txBody>
      </p:sp>
      <p:pic>
        <p:nvPicPr>
          <p:cNvPr id="33797" name="image14.jpg" descr="Veron's T4 result 18 Feb 2011"/>
          <p:cNvPicPr>
            <a:picLocks noChangeAspect="1"/>
          </p:cNvPicPr>
          <p:nvPr/>
        </p:nvPicPr>
        <p:blipFill>
          <a:blip r:embed="rId4"/>
          <a:srcRect l="36533" t="23907" r="11528" b="65536"/>
          <a:stretch>
            <a:fillRect/>
          </a:stretch>
        </p:blipFill>
        <p:spPr bwMode="auto">
          <a:xfrm>
            <a:off x="2888287" y="4968242"/>
            <a:ext cx="7580655" cy="1635369"/>
          </a:xfrm>
          <a:prstGeom prst="rect">
            <a:avLst/>
          </a:prstGeom>
          <a:noFill/>
          <a:ln w="9525">
            <a:solidFill>
              <a:srgbClr val="808080"/>
            </a:solidFill>
            <a:miter lim="800000"/>
            <a:headEnd/>
            <a:tailEnd/>
          </a:ln>
        </p:spPr>
      </p:pic>
      <p:sp>
        <p:nvSpPr>
          <p:cNvPr id="33798" name="Shape 231"/>
          <p:cNvSpPr>
            <a:spLocks noChangeArrowheads="1"/>
          </p:cNvSpPr>
          <p:nvPr/>
        </p:nvSpPr>
        <p:spPr bwMode="auto">
          <a:xfrm rot="-415876">
            <a:off x="6276221" y="5401087"/>
            <a:ext cx="2871787" cy="369332"/>
          </a:xfrm>
          <a:prstGeom prst="rect">
            <a:avLst/>
          </a:prstGeom>
          <a:noFill/>
          <a:ln w="12700">
            <a:noFill/>
            <a:miter lim="400000"/>
            <a:headEnd/>
            <a:tailEnd/>
          </a:ln>
        </p:spPr>
        <p:txBody>
          <a:bodyPr lIns="45719" rIns="45719">
            <a:spAutoFit/>
          </a:bodyPr>
          <a:lstStyle/>
          <a:p>
            <a:pPr hangingPunct="0"/>
            <a:r>
              <a:rPr lang="en-US" dirty="0">
                <a:solidFill>
                  <a:srgbClr val="FF0000"/>
                </a:solidFill>
                <a:latin typeface="Arial" charset="0"/>
                <a:sym typeface="Arial" charset="0"/>
              </a:rPr>
              <a:t>←within Normal range</a:t>
            </a:r>
          </a:p>
        </p:txBody>
      </p:sp>
      <p:sp>
        <p:nvSpPr>
          <p:cNvPr id="232" name="Shape 232"/>
          <p:cNvSpPr/>
          <p:nvPr/>
        </p:nvSpPr>
        <p:spPr>
          <a:xfrm>
            <a:off x="5531475" y="5650464"/>
            <a:ext cx="671513" cy="403225"/>
          </a:xfrm>
          <a:prstGeom prst="ellipse">
            <a:avLst/>
          </a:prstGeom>
          <a:ln>
            <a:solidFill>
              <a:srgbClr val="FF0000"/>
            </a:solidFill>
          </a:ln>
        </p:spPr>
        <p:txBody>
          <a:bodyPr lIns="45719" rIns="45719" anchor="ctr"/>
          <a:lstStyle/>
          <a:p>
            <a:pPr hangingPunct="0">
              <a:defRPr>
                <a:latin typeface="+mj-lt"/>
                <a:ea typeface="+mj-ea"/>
                <a:cs typeface="+mj-cs"/>
                <a:sym typeface="Arial"/>
              </a:defRPr>
            </a:pPr>
            <a:endParaRPr kern="0">
              <a:latin typeface="+mj-lt"/>
              <a:ea typeface="+mj-ea"/>
              <a:cs typeface="+mj-cs"/>
              <a:sym typeface="Arial"/>
            </a:endParaRPr>
          </a:p>
        </p:txBody>
      </p:sp>
      <p:pic>
        <p:nvPicPr>
          <p:cNvPr id="33800" name="image4.jpg"/>
          <p:cNvPicPr>
            <a:picLocks noChangeAspect="1"/>
          </p:cNvPicPr>
          <p:nvPr/>
        </p:nvPicPr>
        <p:blipFill>
          <a:blip r:embed="rId5"/>
          <a:srcRect/>
          <a:stretch>
            <a:fillRect/>
          </a:stretch>
        </p:blipFill>
        <p:spPr bwMode="auto">
          <a:xfrm>
            <a:off x="10056441" y="332657"/>
            <a:ext cx="1755775" cy="568325"/>
          </a:xfrm>
          <a:prstGeom prst="rect">
            <a:avLst/>
          </a:prstGeom>
          <a:noFill/>
          <a:ln w="12700">
            <a:noFill/>
            <a:miter lim="400000"/>
            <a:headEnd/>
            <a:tailEnd/>
          </a:ln>
        </p:spPr>
      </p:pic>
    </p:spTree>
    <p:extLst>
      <p:ext uri="{BB962C8B-B14F-4D97-AF65-F5344CB8AC3E}">
        <p14:creationId xmlns:p14="http://schemas.microsoft.com/office/powerpoint/2010/main" val="552952278"/>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p:cNvSpPr>
          <p:nvPr>
            <p:ph type="body" sz="quarter" idx="4294967295"/>
          </p:nvPr>
        </p:nvSpPr>
        <p:spPr>
          <a:xfrm>
            <a:off x="1631504" y="561765"/>
            <a:ext cx="6917796" cy="848509"/>
          </a:xfrm>
          <a:solidFill>
            <a:srgbClr val="FFC000"/>
          </a:solidFill>
        </p:spPr>
        <p:txBody>
          <a:bodyPr>
            <a:noAutofit/>
          </a:bodyPr>
          <a:lstStyle>
            <a:lvl1pPr marL="0" indent="74294" defTabSz="822959">
              <a:spcBef>
                <a:spcPts val="500"/>
              </a:spcBef>
              <a:buSzTx/>
              <a:buNone/>
              <a:defRPr sz="2520" b="1"/>
            </a:lvl1pPr>
          </a:lstStyle>
          <a:p>
            <a:pPr algn="ctr">
              <a:defRPr/>
            </a:pPr>
            <a:r>
              <a:rPr sz="2400" dirty="0">
                <a:solidFill>
                  <a:schemeClr val="bg2"/>
                </a:solidFill>
                <a:sym typeface="Calibri"/>
              </a:rPr>
              <a:t>Clinical Blood Test on 17 Aug 2012 (26 </a:t>
            </a:r>
            <a:r>
              <a:rPr sz="2400" dirty="0" err="1">
                <a:solidFill>
                  <a:schemeClr val="bg2"/>
                </a:solidFill>
                <a:sym typeface="Calibri"/>
              </a:rPr>
              <a:t>mths</a:t>
            </a:r>
            <a:r>
              <a:rPr sz="2400" dirty="0">
                <a:solidFill>
                  <a:schemeClr val="bg2"/>
                </a:solidFill>
                <a:sym typeface="Calibri"/>
              </a:rPr>
              <a:t> later)</a:t>
            </a:r>
            <a:endParaRPr lang="en-US" sz="2400" dirty="0">
              <a:solidFill>
                <a:schemeClr val="bg2"/>
              </a:solidFill>
              <a:sym typeface="Calibri"/>
            </a:endParaRPr>
          </a:p>
          <a:p>
            <a:pPr algn="ctr">
              <a:defRPr/>
            </a:pPr>
            <a:r>
              <a:rPr lang="en-US" sz="2400" dirty="0">
                <a:solidFill>
                  <a:schemeClr val="bg2"/>
                </a:solidFill>
                <a:sym typeface="Calibri"/>
              </a:rPr>
              <a:t>Without Medications</a:t>
            </a:r>
            <a:endParaRPr sz="2400" dirty="0">
              <a:solidFill>
                <a:schemeClr val="bg2"/>
              </a:solidFill>
              <a:sym typeface="Calibri"/>
            </a:endParaRPr>
          </a:p>
        </p:txBody>
      </p:sp>
      <p:pic>
        <p:nvPicPr>
          <p:cNvPr id="35843" name="image15.png"/>
          <p:cNvPicPr>
            <a:picLocks noChangeAspect="1"/>
          </p:cNvPicPr>
          <p:nvPr/>
        </p:nvPicPr>
        <p:blipFill>
          <a:blip r:embed="rId3"/>
          <a:srcRect t="276" b="62202"/>
          <a:stretch>
            <a:fillRect/>
          </a:stretch>
        </p:blipFill>
        <p:spPr bwMode="auto">
          <a:xfrm>
            <a:off x="1733116" y="1791772"/>
            <a:ext cx="8253848" cy="4867793"/>
          </a:xfrm>
          <a:prstGeom prst="rect">
            <a:avLst/>
          </a:prstGeom>
          <a:noFill/>
          <a:ln w="9525">
            <a:solidFill>
              <a:srgbClr val="808080"/>
            </a:solidFill>
            <a:miter lim="800000"/>
            <a:headEnd/>
            <a:tailEnd/>
          </a:ln>
        </p:spPr>
      </p:pic>
      <p:sp>
        <p:nvSpPr>
          <p:cNvPr id="241" name="Shape 241"/>
          <p:cNvSpPr/>
          <p:nvPr/>
        </p:nvSpPr>
        <p:spPr>
          <a:xfrm>
            <a:off x="6324889" y="6082292"/>
            <a:ext cx="390525" cy="477837"/>
          </a:xfrm>
          <a:prstGeom prst="ellipse">
            <a:avLst/>
          </a:prstGeom>
          <a:ln>
            <a:solidFill>
              <a:srgbClr val="FF0000"/>
            </a:solidFill>
          </a:ln>
        </p:spPr>
        <p:txBody>
          <a:bodyPr lIns="45719" rIns="45719" anchor="ctr"/>
          <a:lstStyle/>
          <a:p>
            <a:pPr hangingPunct="0">
              <a:defRPr>
                <a:latin typeface="+mj-lt"/>
                <a:ea typeface="+mj-ea"/>
                <a:cs typeface="+mj-cs"/>
                <a:sym typeface="Arial"/>
              </a:defRPr>
            </a:pPr>
            <a:endParaRPr kern="0">
              <a:latin typeface="+mj-lt"/>
              <a:ea typeface="+mj-ea"/>
              <a:cs typeface="+mj-cs"/>
              <a:sym typeface="Arial"/>
            </a:endParaRPr>
          </a:p>
        </p:txBody>
      </p:sp>
      <p:pic>
        <p:nvPicPr>
          <p:cNvPr id="35845" name="image16.jpeg"/>
          <p:cNvPicPr>
            <a:picLocks noChangeAspect="1"/>
          </p:cNvPicPr>
          <p:nvPr/>
        </p:nvPicPr>
        <p:blipFill>
          <a:blip r:embed="rId4"/>
          <a:srcRect/>
          <a:stretch>
            <a:fillRect/>
          </a:stretch>
        </p:blipFill>
        <p:spPr bwMode="auto">
          <a:xfrm>
            <a:off x="6172200" y="4343400"/>
            <a:ext cx="4216400" cy="1524000"/>
          </a:xfrm>
          <a:prstGeom prst="rect">
            <a:avLst/>
          </a:prstGeom>
          <a:noFill/>
          <a:ln w="9525">
            <a:solidFill>
              <a:srgbClr val="808080"/>
            </a:solidFill>
            <a:miter lim="800000"/>
            <a:headEnd/>
            <a:tailEnd/>
          </a:ln>
        </p:spPr>
      </p:pic>
      <p:sp>
        <p:nvSpPr>
          <p:cNvPr id="35846" name="Shape 243"/>
          <p:cNvSpPr>
            <a:spLocks noChangeArrowheads="1"/>
          </p:cNvSpPr>
          <p:nvPr/>
        </p:nvSpPr>
        <p:spPr bwMode="auto">
          <a:xfrm rot="-649805">
            <a:off x="4797898" y="5561291"/>
            <a:ext cx="2102497" cy="369332"/>
          </a:xfrm>
          <a:prstGeom prst="rect">
            <a:avLst/>
          </a:prstGeom>
          <a:noFill/>
          <a:ln w="12700">
            <a:noFill/>
            <a:miter lim="400000"/>
            <a:headEnd/>
            <a:tailEnd/>
          </a:ln>
        </p:spPr>
        <p:txBody>
          <a:bodyPr wrap="none" lIns="45719" rIns="45719">
            <a:spAutoFit/>
          </a:bodyPr>
          <a:lstStyle/>
          <a:p>
            <a:pPr hangingPunct="0"/>
            <a:r>
              <a:rPr lang="en-US" sz="1400" b="1">
                <a:solidFill>
                  <a:srgbClr val="FF0000"/>
                </a:solidFill>
                <a:latin typeface="Arial" charset="0"/>
                <a:sym typeface="Arial" charset="0"/>
              </a:rPr>
              <a:t>Within normal range </a:t>
            </a:r>
            <a:r>
              <a:rPr lang="en-US" b="1">
                <a:solidFill>
                  <a:srgbClr val="FF0000"/>
                </a:solidFill>
                <a:latin typeface="Arial" charset="0"/>
                <a:sym typeface="Arial" charset="0"/>
              </a:rPr>
              <a:t>→</a:t>
            </a:r>
          </a:p>
        </p:txBody>
      </p:sp>
      <p:sp>
        <p:nvSpPr>
          <p:cNvPr id="244" name="Shape 244"/>
          <p:cNvSpPr/>
          <p:nvPr/>
        </p:nvSpPr>
        <p:spPr>
          <a:xfrm>
            <a:off x="6781800" y="5029200"/>
            <a:ext cx="762000" cy="793750"/>
          </a:xfrm>
          <a:prstGeom prst="ellipse">
            <a:avLst/>
          </a:prstGeom>
          <a:ln>
            <a:solidFill>
              <a:srgbClr val="FF0000"/>
            </a:solidFill>
          </a:ln>
        </p:spPr>
        <p:txBody>
          <a:bodyPr lIns="45719" rIns="45719" anchor="ctr"/>
          <a:lstStyle/>
          <a:p>
            <a:pPr hangingPunct="0">
              <a:defRPr>
                <a:latin typeface="+mj-lt"/>
                <a:ea typeface="+mj-ea"/>
                <a:cs typeface="+mj-cs"/>
                <a:sym typeface="Arial"/>
              </a:defRPr>
            </a:pPr>
            <a:endParaRPr kern="0">
              <a:latin typeface="+mj-lt"/>
              <a:ea typeface="+mj-ea"/>
              <a:cs typeface="+mj-cs"/>
              <a:sym typeface="Arial"/>
            </a:endParaRPr>
          </a:p>
        </p:txBody>
      </p:sp>
      <p:pic>
        <p:nvPicPr>
          <p:cNvPr id="35848" name="image4.jpg"/>
          <p:cNvPicPr>
            <a:picLocks noChangeAspect="1"/>
          </p:cNvPicPr>
          <p:nvPr/>
        </p:nvPicPr>
        <p:blipFill>
          <a:blip r:embed="rId5"/>
          <a:srcRect/>
          <a:stretch>
            <a:fillRect/>
          </a:stretch>
        </p:blipFill>
        <p:spPr bwMode="auto">
          <a:xfrm>
            <a:off x="9986965" y="285298"/>
            <a:ext cx="1755775" cy="568325"/>
          </a:xfrm>
          <a:prstGeom prst="rect">
            <a:avLst/>
          </a:prstGeom>
          <a:noFill/>
          <a:ln w="12700">
            <a:noFill/>
            <a:miter lim="400000"/>
            <a:headEnd/>
            <a:tailEnd/>
          </a:ln>
        </p:spPr>
      </p:pic>
    </p:spTree>
    <p:extLst>
      <p:ext uri="{BB962C8B-B14F-4D97-AF65-F5344CB8AC3E}">
        <p14:creationId xmlns:p14="http://schemas.microsoft.com/office/powerpoint/2010/main" val="93992926"/>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14C82D2-F310-4414-B1C4-D33C62888F08}">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1289</TotalTime>
  <Words>1630</Words>
  <Application>Microsoft Office PowerPoint</Application>
  <PresentationFormat>Widescreen</PresentationFormat>
  <Paragraphs>278</Paragraphs>
  <Slides>38</Slides>
  <Notes>12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38</vt:i4>
      </vt:variant>
    </vt:vector>
  </HeadingPairs>
  <TitlesOfParts>
    <vt:vector size="56" baseType="lpstr">
      <vt:lpstr>Arial Unicode MS</vt:lpstr>
      <vt:lpstr>等线</vt:lpstr>
      <vt:lpstr>Helvetica Neue</vt:lpstr>
      <vt:lpstr>inherit</vt:lpstr>
      <vt:lpstr>Sora Light</vt:lpstr>
      <vt:lpstr>Arial</vt:lpstr>
      <vt:lpstr>Arial Black</vt:lpstr>
      <vt:lpstr>Calibri</vt:lpstr>
      <vt:lpstr>Calibri Light</vt:lpstr>
      <vt:lpstr>Helvetica</vt:lpstr>
      <vt:lpstr>Monotype Corsiva</vt:lpstr>
      <vt:lpstr>Overpass</vt:lpstr>
      <vt:lpstr>Overpass Black</vt:lpstr>
      <vt:lpstr>Overpass ExtraBold</vt:lpstr>
      <vt:lpstr>Overpass Light</vt:lpstr>
      <vt:lpstr>Overpass SemiBold</vt:lpstr>
      <vt:lpstr>Wingdings</vt:lpstr>
      <vt:lpstr>Office Theme</vt:lpstr>
      <vt:lpstr>PowerPoint Presentation</vt:lpstr>
      <vt:lpstr>PowerPoint Presentation</vt:lpstr>
      <vt:lpstr>Enjoy Quality of Life Sleep Well, Eat Well, Live Well</vt:lpstr>
      <vt:lpstr>About the speaker  Veronica Tan, SRN</vt:lpstr>
      <vt:lpstr>PowerPoint Presentation</vt:lpstr>
      <vt:lpstr>PowerPoint Presentation</vt:lpstr>
      <vt:lpstr>PowerPoint Presentation</vt:lpstr>
      <vt:lpstr>PowerPoint Presentation</vt:lpstr>
      <vt:lpstr>PowerPoint Presentation</vt:lpstr>
      <vt:lpstr>Improved Immunity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Improved Immunity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79</cp:revision>
  <dcterms:created xsi:type="dcterms:W3CDTF">2021-06-03T04:10:33Z</dcterms:created>
  <dcterms:modified xsi:type="dcterms:W3CDTF">2023-12-20T04:33:21Z</dcterms:modified>
</cp:coreProperties>
</file>