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7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5143500" cx="9144000"/>
  <p:notesSz cx="6858000" cy="9144000"/>
  <p:embeddedFontLst>
    <p:embeddedFont>
      <p:font typeface="Montserrat"/>
      <p:regular r:id="rId29"/>
      <p:bold r:id="rId30"/>
      <p:italic r:id="rId31"/>
      <p:boldItalic r:id="rId32"/>
    </p:embeddedFont>
    <p:embeddedFont>
      <p:font typeface="Helvetica Neue"/>
      <p:regular r:id="rId33"/>
      <p:bold r:id="rId34"/>
      <p:italic r:id="rId35"/>
      <p:boldItalic r:id="rId36"/>
    </p:embeddedFont>
    <p:embeddedFont>
      <p:font typeface="Poppins SemiBold"/>
      <p:regular r:id="rId37"/>
      <p:bold r:id="rId38"/>
      <p:italic r:id="rId39"/>
      <p:boldItalic r:id="rId40"/>
    </p:embeddedFont>
    <p:embeddedFont>
      <p:font typeface="Helvetica Neue Light"/>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orient="horz" pos="936">
          <p15:clr>
            <a:srgbClr val="9AA0A6"/>
          </p15:clr>
        </p15:guide>
        <p15:guide id="4" pos="56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AA4A9FB-125D-4EE1-91A4-2E9F18208589}">
  <a:tblStyle styleId="{FAA4A9FB-125D-4EE1-91A4-2E9F18208589}"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936" orient="horz"/>
        <p:guide pos="5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SemiBold-boldItalic.fntdata"/><Relationship Id="rId20" Type="http://schemas.openxmlformats.org/officeDocument/2006/relationships/slide" Target="slides/slide14.xml"/><Relationship Id="rId42" Type="http://schemas.openxmlformats.org/officeDocument/2006/relationships/font" Target="fonts/HelveticaNeueLight-bold.fntdata"/><Relationship Id="rId41" Type="http://schemas.openxmlformats.org/officeDocument/2006/relationships/font" Target="fonts/HelveticaNeueLight-regular.fntdata"/><Relationship Id="rId22" Type="http://schemas.openxmlformats.org/officeDocument/2006/relationships/slide" Target="slides/slide16.xml"/><Relationship Id="rId44" Type="http://schemas.openxmlformats.org/officeDocument/2006/relationships/font" Target="fonts/HelveticaNeueLight-boldItalic.fntdata"/><Relationship Id="rId21" Type="http://schemas.openxmlformats.org/officeDocument/2006/relationships/slide" Target="slides/slide15.xml"/><Relationship Id="rId43" Type="http://schemas.openxmlformats.org/officeDocument/2006/relationships/font" Target="fonts/HelveticaNeueLight-italic.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Montserrat-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italic.fntdata"/><Relationship Id="rId30" Type="http://schemas.openxmlformats.org/officeDocument/2006/relationships/font" Target="fonts/Montserrat-bold.fntdata"/><Relationship Id="rId11" Type="http://schemas.openxmlformats.org/officeDocument/2006/relationships/slide" Target="slides/slide5.xml"/><Relationship Id="rId33" Type="http://schemas.openxmlformats.org/officeDocument/2006/relationships/font" Target="fonts/HelveticaNeue-regular.fntdata"/><Relationship Id="rId10" Type="http://schemas.openxmlformats.org/officeDocument/2006/relationships/slide" Target="slides/slide4.xml"/><Relationship Id="rId32" Type="http://schemas.openxmlformats.org/officeDocument/2006/relationships/font" Target="fonts/Montserrat-boldItalic.fntdata"/><Relationship Id="rId13" Type="http://schemas.openxmlformats.org/officeDocument/2006/relationships/slide" Target="slides/slide7.xml"/><Relationship Id="rId35" Type="http://schemas.openxmlformats.org/officeDocument/2006/relationships/font" Target="fonts/HelveticaNeue-italic.fntdata"/><Relationship Id="rId12" Type="http://schemas.openxmlformats.org/officeDocument/2006/relationships/slide" Target="slides/slide6.xml"/><Relationship Id="rId34" Type="http://schemas.openxmlformats.org/officeDocument/2006/relationships/font" Target="fonts/HelveticaNeue-bold.fntdata"/><Relationship Id="rId15" Type="http://schemas.openxmlformats.org/officeDocument/2006/relationships/slide" Target="slides/slide9.xml"/><Relationship Id="rId37" Type="http://schemas.openxmlformats.org/officeDocument/2006/relationships/font" Target="fonts/PoppinsSemiBold-regular.fntdata"/><Relationship Id="rId14" Type="http://schemas.openxmlformats.org/officeDocument/2006/relationships/slide" Target="slides/slide8.xml"/><Relationship Id="rId36" Type="http://schemas.openxmlformats.org/officeDocument/2006/relationships/font" Target="fonts/HelveticaNeue-boldItalic.fntdata"/><Relationship Id="rId17" Type="http://schemas.openxmlformats.org/officeDocument/2006/relationships/slide" Target="slides/slide11.xml"/><Relationship Id="rId39" Type="http://schemas.openxmlformats.org/officeDocument/2006/relationships/font" Target="fonts/PoppinsSemiBold-italic.fntdata"/><Relationship Id="rId16" Type="http://schemas.openxmlformats.org/officeDocument/2006/relationships/slide" Target="slides/slide10.xml"/><Relationship Id="rId38" Type="http://schemas.openxmlformats.org/officeDocument/2006/relationships/font" Target="fonts/PoppinsSemiBold-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db2452fb4d_0_81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406" name="Google Shape;406;gdb2452fb4d_0_8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db2452fb4d_0_15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db2452fb4d_0_15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db2452fb4d_0_8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db2452fb4d_0_8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db2452fb4d_0_8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db2452fb4d_0_8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db2452fb4d_0_8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478" name="Google Shape;478;gdb2452fb4d_0_8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db2452fb4d_0_9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db2452fb4d_0_9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db2452fb4d_0_9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db2452fb4d_0_9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db2452fb4d_0_9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db2452fb4d_0_9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db2452fb4d_0_9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gdb2452fb4d_0_9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gdb2452fb4d_0_9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db2452fb4d_0_100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db2452fb4d_0_10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db2452fb4d_0_14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sz="1200"/>
              <a:t>IO tables provide highly detailed information on the ultimate location of an industry’s products. Specifically, IO tables tell us how much of an industry’s output is used by other industries, consumed by households or government, invested by the private sector or government, or exported. As such, IO tables can be used to gauge which bodies of consumers are most important to particular industries.</a:t>
            </a:r>
            <a:endParaRPr sz="1200"/>
          </a:p>
        </p:txBody>
      </p:sp>
      <p:sp>
        <p:nvSpPr>
          <p:cNvPr id="577" name="Google Shape;577;gdb2452fb4d_0_14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db2452fb4d_0_16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sz="1300"/>
              <a:t>DS/innovate is a Jakarta-based innovation consultant and research firm. We help companies and enterprises connect to Indonesia’s startup ecosystem through advisory, research, hackathons and incubators/accelerator programs. We also enable organizations to innovate from within by embedding innovative mindset through education and trainings.</a:t>
            </a:r>
            <a:endParaRPr sz="1300"/>
          </a:p>
        </p:txBody>
      </p:sp>
      <p:sp>
        <p:nvSpPr>
          <p:cNvPr id="585" name="Google Shape;585;gdb2452fb4d_0_16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d7fa9b29f2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d7fa9b29f2_0_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d7fa9b29f2_0_4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db2452fb4d_0_16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595" name="Google Shape;595;gdb2452fb4d_0_16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db2452fb4d_0_16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612" name="Google Shape;612;gdb2452fb4d_0_16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db2452fb4d_0_11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gdb2452fb4d_0_11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db2452fb4d_0_5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db2452fb4d_0_5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t/>
            </a:r>
            <a:endParaRPr/>
          </a:p>
        </p:txBody>
      </p:sp>
      <p:sp>
        <p:nvSpPr>
          <p:cNvPr id="217" name="Google Shape;217;gdb2452fb4d_0_5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db2452fb4d_0_54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t/>
            </a:r>
            <a:endParaRPr>
              <a:solidFill>
                <a:srgbClr val="222222"/>
              </a:solidFill>
              <a:latin typeface="Calibri"/>
              <a:ea typeface="Calibri"/>
              <a:cs typeface="Calibri"/>
              <a:sym typeface="Calibri"/>
            </a:endParaRPr>
          </a:p>
        </p:txBody>
      </p:sp>
      <p:sp>
        <p:nvSpPr>
          <p:cNvPr id="231" name="Google Shape;231;gdb2452fb4d_0_5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db2452fb4d_0_6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gdb2452fb4d_0_6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None/>
            </a:pPr>
            <a:r>
              <a:t/>
            </a:r>
            <a:endParaRPr/>
          </a:p>
          <a:p>
            <a:pPr indent="0" lvl="0" marL="0" rtl="0" algn="l">
              <a:spcBef>
                <a:spcPts val="0"/>
              </a:spcBef>
              <a:spcAft>
                <a:spcPts val="0"/>
              </a:spcAft>
              <a:buNone/>
            </a:pPr>
            <a:r>
              <a:t/>
            </a:r>
            <a:endParaRPr/>
          </a:p>
        </p:txBody>
      </p:sp>
      <p:sp>
        <p:nvSpPr>
          <p:cNvPr id="256" name="Google Shape;256;gdb2452fb4d_0_6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db2452fb4d_0_7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gdb2452fb4d_0_7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db2452fb4d_0_7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db2452fb4d_0_7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db2452fb4d_0_7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db2452fb4d_0_7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d7fa9b29f2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d7fa9b29f2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_cover">
  <p:cSld name="0_cover">
    <p:bg>
      <p:bgPr>
        <a:gradFill>
          <a:gsLst>
            <a:gs pos="0">
              <a:srgbClr val="202A5A"/>
            </a:gs>
            <a:gs pos="48487">
              <a:srgbClr val="1B244E"/>
            </a:gs>
            <a:gs pos="100000">
              <a:srgbClr val="171E41"/>
            </a:gs>
          </a:gsLst>
          <a:path path="circle">
            <a:fillToRect b="50%" l="50%" r="50%" t="50%"/>
          </a:path>
          <a:tileRect/>
        </a:gra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7720832" y="65734"/>
            <a:ext cx="1475763" cy="361800"/>
          </a:xfrm>
          <a:prstGeom prst="rect">
            <a:avLst/>
          </a:prstGeom>
          <a:noFill/>
          <a:ln>
            <a:noFill/>
          </a:ln>
        </p:spPr>
      </p:pic>
      <p:pic>
        <p:nvPicPr>
          <p:cNvPr descr="Image" id="11" name="Google Shape;11;p2"/>
          <p:cNvPicPr preferRelativeResize="0"/>
          <p:nvPr/>
        </p:nvPicPr>
        <p:blipFill rotWithShape="1">
          <a:blip r:embed="rId3">
            <a:alphaModFix amt="5000"/>
          </a:blip>
          <a:srcRect b="0" l="0" r="0" t="0"/>
          <a:stretch/>
        </p:blipFill>
        <p:spPr>
          <a:xfrm flipH="1">
            <a:off x="4375903" y="2187660"/>
            <a:ext cx="3890982" cy="2517735"/>
          </a:xfrm>
          <a:prstGeom prst="rect">
            <a:avLst/>
          </a:prstGeom>
          <a:noFill/>
          <a:ln>
            <a:noFill/>
          </a:ln>
        </p:spPr>
      </p:pic>
      <p:pic>
        <p:nvPicPr>
          <p:cNvPr descr="Image" id="12" name="Google Shape;12;p2"/>
          <p:cNvPicPr preferRelativeResize="0"/>
          <p:nvPr/>
        </p:nvPicPr>
        <p:blipFill rotWithShape="1">
          <a:blip r:embed="rId4">
            <a:alphaModFix amt="5000"/>
          </a:blip>
          <a:srcRect b="0" l="0" r="51197" t="0"/>
          <a:stretch/>
        </p:blipFill>
        <p:spPr>
          <a:xfrm flipH="1">
            <a:off x="1" y="349115"/>
            <a:ext cx="2345675" cy="2288849"/>
          </a:xfrm>
          <a:prstGeom prst="rect">
            <a:avLst/>
          </a:prstGeom>
          <a:noFill/>
          <a:ln>
            <a:noFill/>
          </a:ln>
        </p:spPr>
      </p:pic>
      <p:pic>
        <p:nvPicPr>
          <p:cNvPr descr="logo_light.png" id="13" name="Google Shape;13;p2"/>
          <p:cNvPicPr preferRelativeResize="0"/>
          <p:nvPr/>
        </p:nvPicPr>
        <p:blipFill rotWithShape="1">
          <a:blip r:embed="rId5">
            <a:alphaModFix/>
          </a:blip>
          <a:srcRect b="0" l="0" r="0" t="0"/>
          <a:stretch/>
        </p:blipFill>
        <p:spPr>
          <a:xfrm>
            <a:off x="715752" y="2240881"/>
            <a:ext cx="4572000" cy="661737"/>
          </a:xfrm>
          <a:prstGeom prst="rect">
            <a:avLst/>
          </a:prstGeom>
          <a:noFill/>
          <a:ln>
            <a:noFill/>
          </a:ln>
        </p:spPr>
      </p:pic>
      <p:pic>
        <p:nvPicPr>
          <p:cNvPr descr="Image" id="14" name="Google Shape;14;p2"/>
          <p:cNvPicPr preferRelativeResize="0"/>
          <p:nvPr/>
        </p:nvPicPr>
        <p:blipFill rotWithShape="1">
          <a:blip r:embed="rId6">
            <a:alphaModFix amt="5000"/>
          </a:blip>
          <a:srcRect b="0" l="0" r="0" t="0"/>
          <a:stretch/>
        </p:blipFill>
        <p:spPr>
          <a:xfrm>
            <a:off x="569739" y="2929707"/>
            <a:ext cx="2608271" cy="2608299"/>
          </a:xfrm>
          <a:prstGeom prst="rect">
            <a:avLst/>
          </a:prstGeom>
          <a:noFill/>
          <a:ln>
            <a:noFill/>
          </a:ln>
        </p:spPr>
      </p:pic>
      <p:sp>
        <p:nvSpPr>
          <p:cNvPr id="15" name="Google Shape;15;p2"/>
          <p:cNvSpPr txBox="1"/>
          <p:nvPr>
            <p:ph idx="12" type="sldNum"/>
          </p:nvPr>
        </p:nvSpPr>
        <p:spPr>
          <a:xfrm>
            <a:off x="8556784" y="4749851"/>
            <a:ext cx="548700" cy="393600"/>
          </a:xfrm>
          <a:prstGeom prst="rect">
            <a:avLst/>
          </a:prstGeom>
          <a:noFill/>
          <a:ln>
            <a:noFill/>
          </a:ln>
        </p:spPr>
        <p:txBody>
          <a:bodyPr anchorCtr="0" anchor="t" bIns="9525" lIns="9525" spcFirstLastPara="1" rIns="9525" wrap="square" tIns="9525">
            <a:noAutofit/>
          </a:bodyPr>
          <a:lstStyle>
            <a:lvl1pPr indent="0" lvl="0"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mp; Subtitle">
  <p:cSld name="4_Title &amp; Subtitle">
    <p:bg>
      <p:bgPr>
        <a:gradFill>
          <a:gsLst>
            <a:gs pos="0">
              <a:srgbClr val="202A5A"/>
            </a:gs>
            <a:gs pos="48487">
              <a:srgbClr val="1B244E"/>
            </a:gs>
            <a:gs pos="100000">
              <a:srgbClr val="171E41"/>
            </a:gs>
          </a:gsLst>
          <a:path path="circle">
            <a:fillToRect b="50%" l="50%" r="50%" t="50%"/>
          </a:path>
          <a:tileRect/>
        </a:gradFill>
      </p:bgPr>
    </p:bg>
    <p:spTree>
      <p:nvGrpSpPr>
        <p:cNvPr id="63" name="Shape 63"/>
        <p:cNvGrpSpPr/>
        <p:nvPr/>
      </p:nvGrpSpPr>
      <p:grpSpPr>
        <a:xfrm>
          <a:off x="0" y="0"/>
          <a:ext cx="0" cy="0"/>
          <a:chOff x="0" y="0"/>
          <a:chExt cx="0" cy="0"/>
        </a:xfrm>
      </p:grpSpPr>
      <p:pic>
        <p:nvPicPr>
          <p:cNvPr descr="Image" id="64" name="Google Shape;64;p11"/>
          <p:cNvPicPr preferRelativeResize="0"/>
          <p:nvPr/>
        </p:nvPicPr>
        <p:blipFill rotWithShape="1">
          <a:blip r:embed="rId2">
            <a:alphaModFix amt="5000"/>
          </a:blip>
          <a:srcRect b="0" l="0" r="0" t="0"/>
          <a:stretch/>
        </p:blipFill>
        <p:spPr>
          <a:xfrm flipH="1">
            <a:off x="4375903" y="2187660"/>
            <a:ext cx="3890982" cy="2517735"/>
          </a:xfrm>
          <a:prstGeom prst="rect">
            <a:avLst/>
          </a:prstGeom>
          <a:noFill/>
          <a:ln>
            <a:noFill/>
          </a:ln>
        </p:spPr>
      </p:pic>
      <p:pic>
        <p:nvPicPr>
          <p:cNvPr descr="Image" id="65" name="Google Shape;65;p11"/>
          <p:cNvPicPr preferRelativeResize="0"/>
          <p:nvPr/>
        </p:nvPicPr>
        <p:blipFill rotWithShape="1">
          <a:blip r:embed="rId3">
            <a:alphaModFix amt="5000"/>
          </a:blip>
          <a:srcRect b="0" l="0" r="51197" t="0"/>
          <a:stretch/>
        </p:blipFill>
        <p:spPr>
          <a:xfrm flipH="1">
            <a:off x="1" y="349115"/>
            <a:ext cx="2345675" cy="2288849"/>
          </a:xfrm>
          <a:prstGeom prst="rect">
            <a:avLst/>
          </a:prstGeom>
          <a:noFill/>
          <a:ln>
            <a:noFill/>
          </a:ln>
        </p:spPr>
      </p:pic>
      <p:sp>
        <p:nvSpPr>
          <p:cNvPr id="66" name="Google Shape;66;p11"/>
          <p:cNvSpPr/>
          <p:nvPr/>
        </p:nvSpPr>
        <p:spPr>
          <a:xfrm>
            <a:off x="5965992" y="0"/>
            <a:ext cx="3177900" cy="514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pic>
        <p:nvPicPr>
          <p:cNvPr descr="icon_footnote1.png" id="67" name="Google Shape;67;p11"/>
          <p:cNvPicPr preferRelativeResize="0"/>
          <p:nvPr/>
        </p:nvPicPr>
        <p:blipFill rotWithShape="1">
          <a:blip r:embed="rId4">
            <a:alphaModFix/>
          </a:blip>
          <a:srcRect b="0" l="0" r="24523" t="0"/>
          <a:stretch/>
        </p:blipFill>
        <p:spPr>
          <a:xfrm>
            <a:off x="7720832" y="69832"/>
            <a:ext cx="1344358" cy="361951"/>
          </a:xfrm>
          <a:prstGeom prst="rect">
            <a:avLst/>
          </a:prstGeom>
          <a:noFill/>
          <a:ln>
            <a:noFill/>
          </a:ln>
        </p:spPr>
      </p:pic>
      <p:pic>
        <p:nvPicPr>
          <p:cNvPr descr="Image" id="68" name="Google Shape;68;p11"/>
          <p:cNvPicPr preferRelativeResize="0"/>
          <p:nvPr/>
        </p:nvPicPr>
        <p:blipFill rotWithShape="1">
          <a:blip r:embed="rId5">
            <a:alphaModFix amt="5000"/>
          </a:blip>
          <a:srcRect b="0" l="0" r="0" t="0"/>
          <a:stretch/>
        </p:blipFill>
        <p:spPr>
          <a:xfrm>
            <a:off x="569739" y="2929707"/>
            <a:ext cx="2608271" cy="2608299"/>
          </a:xfrm>
          <a:prstGeom prst="rect">
            <a:avLst/>
          </a:prstGeom>
          <a:noFill/>
          <a:ln>
            <a:noFill/>
          </a:ln>
        </p:spPr>
      </p:pic>
      <p:sp>
        <p:nvSpPr>
          <p:cNvPr id="69" name="Google Shape;69;p11"/>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mp; Subtitle">
  <p:cSld name="5_Title &amp; Subtitle">
    <p:bg>
      <p:bgPr>
        <a:gradFill>
          <a:gsLst>
            <a:gs pos="0">
              <a:srgbClr val="202A5A"/>
            </a:gs>
            <a:gs pos="48487">
              <a:srgbClr val="1B244E"/>
            </a:gs>
            <a:gs pos="100000">
              <a:srgbClr val="171E41"/>
            </a:gs>
          </a:gsLst>
          <a:path path="circle">
            <a:fillToRect b="50%" l="50%" r="50%" t="50%"/>
          </a:path>
          <a:tileRect/>
        </a:gradFill>
      </p:bgPr>
    </p:bg>
    <p:spTree>
      <p:nvGrpSpPr>
        <p:cNvPr id="70" name="Shape 70"/>
        <p:cNvGrpSpPr/>
        <p:nvPr/>
      </p:nvGrpSpPr>
      <p:grpSpPr>
        <a:xfrm>
          <a:off x="0" y="0"/>
          <a:ext cx="0" cy="0"/>
          <a:chOff x="0" y="0"/>
          <a:chExt cx="0" cy="0"/>
        </a:xfrm>
      </p:grpSpPr>
      <p:pic>
        <p:nvPicPr>
          <p:cNvPr descr="Image" id="71" name="Google Shape;71;p12"/>
          <p:cNvPicPr preferRelativeResize="0"/>
          <p:nvPr/>
        </p:nvPicPr>
        <p:blipFill rotWithShape="1">
          <a:blip r:embed="rId2">
            <a:alphaModFix amt="5000"/>
          </a:blip>
          <a:srcRect b="0" l="0" r="0" t="0"/>
          <a:stretch/>
        </p:blipFill>
        <p:spPr>
          <a:xfrm flipH="1">
            <a:off x="4375903" y="2187660"/>
            <a:ext cx="3890982" cy="2517735"/>
          </a:xfrm>
          <a:prstGeom prst="rect">
            <a:avLst/>
          </a:prstGeom>
          <a:noFill/>
          <a:ln>
            <a:noFill/>
          </a:ln>
        </p:spPr>
      </p:pic>
      <p:pic>
        <p:nvPicPr>
          <p:cNvPr descr="Image" id="72" name="Google Shape;72;p12"/>
          <p:cNvPicPr preferRelativeResize="0"/>
          <p:nvPr/>
        </p:nvPicPr>
        <p:blipFill rotWithShape="1">
          <a:blip r:embed="rId3">
            <a:alphaModFix amt="5000"/>
          </a:blip>
          <a:srcRect b="0" l="0" r="51197" t="0"/>
          <a:stretch/>
        </p:blipFill>
        <p:spPr>
          <a:xfrm flipH="1">
            <a:off x="1" y="349115"/>
            <a:ext cx="2345675" cy="2288849"/>
          </a:xfrm>
          <a:prstGeom prst="rect">
            <a:avLst/>
          </a:prstGeom>
          <a:noFill/>
          <a:ln>
            <a:noFill/>
          </a:ln>
        </p:spPr>
      </p:pic>
      <p:sp>
        <p:nvSpPr>
          <p:cNvPr id="73" name="Google Shape;73;p12"/>
          <p:cNvSpPr/>
          <p:nvPr/>
        </p:nvSpPr>
        <p:spPr>
          <a:xfrm>
            <a:off x="4572000" y="0"/>
            <a:ext cx="4572000" cy="514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pic>
        <p:nvPicPr>
          <p:cNvPr descr="icon_footnote1.png" id="74" name="Google Shape;74;p12"/>
          <p:cNvPicPr preferRelativeResize="0"/>
          <p:nvPr/>
        </p:nvPicPr>
        <p:blipFill rotWithShape="1">
          <a:blip r:embed="rId4">
            <a:alphaModFix/>
          </a:blip>
          <a:srcRect b="0" l="0" r="24523" t="0"/>
          <a:stretch/>
        </p:blipFill>
        <p:spPr>
          <a:xfrm>
            <a:off x="7720832" y="69832"/>
            <a:ext cx="1344358" cy="361951"/>
          </a:xfrm>
          <a:prstGeom prst="rect">
            <a:avLst/>
          </a:prstGeom>
          <a:noFill/>
          <a:ln>
            <a:noFill/>
          </a:ln>
        </p:spPr>
      </p:pic>
      <p:pic>
        <p:nvPicPr>
          <p:cNvPr descr="Image" id="75" name="Google Shape;75;p12"/>
          <p:cNvPicPr preferRelativeResize="0"/>
          <p:nvPr/>
        </p:nvPicPr>
        <p:blipFill rotWithShape="1">
          <a:blip r:embed="rId5">
            <a:alphaModFix amt="5000"/>
          </a:blip>
          <a:srcRect b="0" l="0" r="0" t="0"/>
          <a:stretch/>
        </p:blipFill>
        <p:spPr>
          <a:xfrm>
            <a:off x="569739" y="2929707"/>
            <a:ext cx="2608271" cy="2608299"/>
          </a:xfrm>
          <a:prstGeom prst="rect">
            <a:avLst/>
          </a:prstGeom>
          <a:noFill/>
          <a:ln>
            <a:noFill/>
          </a:ln>
        </p:spPr>
      </p:pic>
      <p:sp>
        <p:nvSpPr>
          <p:cNvPr id="76" name="Google Shape;76;p12"/>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1_Title &amp; Subtitle">
  <p:cSld name="5.1_Title &amp; Subtitle">
    <p:bg>
      <p:bgPr>
        <a:gradFill>
          <a:gsLst>
            <a:gs pos="0">
              <a:srgbClr val="202A5A"/>
            </a:gs>
            <a:gs pos="48487">
              <a:srgbClr val="1B244E"/>
            </a:gs>
            <a:gs pos="100000">
              <a:srgbClr val="171E41"/>
            </a:gs>
          </a:gsLst>
          <a:path path="circle">
            <a:fillToRect b="50%" l="50%" r="50%" t="50%"/>
          </a:path>
          <a:tileRect/>
        </a:gradFill>
      </p:bgPr>
    </p:bg>
    <p:spTree>
      <p:nvGrpSpPr>
        <p:cNvPr id="77" name="Shape 77"/>
        <p:cNvGrpSpPr/>
        <p:nvPr/>
      </p:nvGrpSpPr>
      <p:grpSpPr>
        <a:xfrm>
          <a:off x="0" y="0"/>
          <a:ext cx="0" cy="0"/>
          <a:chOff x="0" y="0"/>
          <a:chExt cx="0" cy="0"/>
        </a:xfrm>
      </p:grpSpPr>
      <p:pic>
        <p:nvPicPr>
          <p:cNvPr id="78" name="Google Shape;78;p13"/>
          <p:cNvPicPr preferRelativeResize="0"/>
          <p:nvPr/>
        </p:nvPicPr>
        <p:blipFill rotWithShape="1">
          <a:blip r:embed="rId2">
            <a:alphaModFix/>
          </a:blip>
          <a:srcRect b="0" l="0" r="0" t="0"/>
          <a:stretch/>
        </p:blipFill>
        <p:spPr>
          <a:xfrm>
            <a:off x="7720832" y="65734"/>
            <a:ext cx="1475763" cy="361800"/>
          </a:xfrm>
          <a:prstGeom prst="rect">
            <a:avLst/>
          </a:prstGeom>
          <a:noFill/>
          <a:ln>
            <a:noFill/>
          </a:ln>
        </p:spPr>
      </p:pic>
      <p:pic>
        <p:nvPicPr>
          <p:cNvPr descr="Image" id="79" name="Google Shape;79;p13"/>
          <p:cNvPicPr preferRelativeResize="0"/>
          <p:nvPr/>
        </p:nvPicPr>
        <p:blipFill rotWithShape="1">
          <a:blip r:embed="rId3">
            <a:alphaModFix amt="5000"/>
          </a:blip>
          <a:srcRect b="0" l="0" r="0" t="0"/>
          <a:stretch/>
        </p:blipFill>
        <p:spPr>
          <a:xfrm flipH="1">
            <a:off x="4375903" y="2187660"/>
            <a:ext cx="3890982" cy="2517735"/>
          </a:xfrm>
          <a:prstGeom prst="rect">
            <a:avLst/>
          </a:prstGeom>
          <a:noFill/>
          <a:ln>
            <a:noFill/>
          </a:ln>
        </p:spPr>
      </p:pic>
      <p:pic>
        <p:nvPicPr>
          <p:cNvPr descr="Image" id="80" name="Google Shape;80;p13"/>
          <p:cNvPicPr preferRelativeResize="0"/>
          <p:nvPr/>
        </p:nvPicPr>
        <p:blipFill rotWithShape="1">
          <a:blip r:embed="rId4">
            <a:alphaModFix amt="5000"/>
          </a:blip>
          <a:srcRect b="0" l="0" r="51197" t="0"/>
          <a:stretch/>
        </p:blipFill>
        <p:spPr>
          <a:xfrm flipH="1">
            <a:off x="1" y="349115"/>
            <a:ext cx="2345675" cy="2288849"/>
          </a:xfrm>
          <a:prstGeom prst="rect">
            <a:avLst/>
          </a:prstGeom>
          <a:noFill/>
          <a:ln>
            <a:noFill/>
          </a:ln>
        </p:spPr>
      </p:pic>
      <p:pic>
        <p:nvPicPr>
          <p:cNvPr descr="Image" id="81" name="Google Shape;81;p13"/>
          <p:cNvPicPr preferRelativeResize="0"/>
          <p:nvPr/>
        </p:nvPicPr>
        <p:blipFill rotWithShape="1">
          <a:blip r:embed="rId5">
            <a:alphaModFix amt="5000"/>
          </a:blip>
          <a:srcRect b="0" l="0" r="0" t="0"/>
          <a:stretch/>
        </p:blipFill>
        <p:spPr>
          <a:xfrm>
            <a:off x="569739" y="2929707"/>
            <a:ext cx="2608271" cy="2608299"/>
          </a:xfrm>
          <a:prstGeom prst="rect">
            <a:avLst/>
          </a:prstGeom>
          <a:noFill/>
          <a:ln>
            <a:noFill/>
          </a:ln>
        </p:spPr>
      </p:pic>
      <p:sp>
        <p:nvSpPr>
          <p:cNvPr id="82" name="Google Shape;82;p13"/>
          <p:cNvSpPr/>
          <p:nvPr/>
        </p:nvSpPr>
        <p:spPr>
          <a:xfrm>
            <a:off x="1" y="0"/>
            <a:ext cx="4572000" cy="514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sp>
        <p:nvSpPr>
          <p:cNvPr id="83" name="Google Shape;83;p13"/>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mp; Subtitle">
  <p:cSld name="6_Title &amp; Subtitle">
    <p:bg>
      <p:bgPr>
        <a:gradFill>
          <a:gsLst>
            <a:gs pos="0">
              <a:srgbClr val="202A5A"/>
            </a:gs>
            <a:gs pos="48487">
              <a:srgbClr val="1B244E"/>
            </a:gs>
            <a:gs pos="100000">
              <a:srgbClr val="171E41"/>
            </a:gs>
          </a:gsLst>
          <a:path path="circle">
            <a:fillToRect b="50%" l="50%" r="50%" t="50%"/>
          </a:path>
          <a:tileRect/>
        </a:gradFill>
      </p:bgPr>
    </p:bg>
    <p:spTree>
      <p:nvGrpSpPr>
        <p:cNvPr id="84" name="Shape 84"/>
        <p:cNvGrpSpPr/>
        <p:nvPr/>
      </p:nvGrpSpPr>
      <p:grpSpPr>
        <a:xfrm>
          <a:off x="0" y="0"/>
          <a:ext cx="0" cy="0"/>
          <a:chOff x="0" y="0"/>
          <a:chExt cx="0" cy="0"/>
        </a:xfrm>
      </p:grpSpPr>
      <p:pic>
        <p:nvPicPr>
          <p:cNvPr descr="Image" id="85" name="Google Shape;85;p14"/>
          <p:cNvPicPr preferRelativeResize="0"/>
          <p:nvPr/>
        </p:nvPicPr>
        <p:blipFill rotWithShape="1">
          <a:blip r:embed="rId2">
            <a:alphaModFix amt="5000"/>
          </a:blip>
          <a:srcRect b="0" l="0" r="0" t="0"/>
          <a:stretch/>
        </p:blipFill>
        <p:spPr>
          <a:xfrm flipH="1">
            <a:off x="4375903" y="2187660"/>
            <a:ext cx="3890982" cy="2517735"/>
          </a:xfrm>
          <a:prstGeom prst="rect">
            <a:avLst/>
          </a:prstGeom>
          <a:noFill/>
          <a:ln>
            <a:noFill/>
          </a:ln>
        </p:spPr>
      </p:pic>
      <p:pic>
        <p:nvPicPr>
          <p:cNvPr descr="Image" id="86" name="Google Shape;86;p14"/>
          <p:cNvPicPr preferRelativeResize="0"/>
          <p:nvPr/>
        </p:nvPicPr>
        <p:blipFill rotWithShape="1">
          <a:blip r:embed="rId3">
            <a:alphaModFix amt="5000"/>
          </a:blip>
          <a:srcRect b="0" l="0" r="51197" t="0"/>
          <a:stretch/>
        </p:blipFill>
        <p:spPr>
          <a:xfrm flipH="1">
            <a:off x="1" y="349115"/>
            <a:ext cx="2345675" cy="2288849"/>
          </a:xfrm>
          <a:prstGeom prst="rect">
            <a:avLst/>
          </a:prstGeom>
          <a:noFill/>
          <a:ln>
            <a:noFill/>
          </a:ln>
        </p:spPr>
      </p:pic>
      <p:pic>
        <p:nvPicPr>
          <p:cNvPr descr="Image" id="87" name="Google Shape;87;p14"/>
          <p:cNvPicPr preferRelativeResize="0"/>
          <p:nvPr/>
        </p:nvPicPr>
        <p:blipFill rotWithShape="1">
          <a:blip r:embed="rId4">
            <a:alphaModFix amt="5000"/>
          </a:blip>
          <a:srcRect b="0" l="0" r="0" t="0"/>
          <a:stretch/>
        </p:blipFill>
        <p:spPr>
          <a:xfrm>
            <a:off x="569739" y="2929707"/>
            <a:ext cx="2608271" cy="2608299"/>
          </a:xfrm>
          <a:prstGeom prst="rect">
            <a:avLst/>
          </a:prstGeom>
          <a:noFill/>
          <a:ln>
            <a:noFill/>
          </a:ln>
        </p:spPr>
      </p:pic>
      <p:sp>
        <p:nvSpPr>
          <p:cNvPr id="88" name="Google Shape;88;p14"/>
          <p:cNvSpPr/>
          <p:nvPr/>
        </p:nvSpPr>
        <p:spPr>
          <a:xfrm>
            <a:off x="3178008" y="0"/>
            <a:ext cx="5966100" cy="514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pic>
        <p:nvPicPr>
          <p:cNvPr descr="icon_footnote1.png" id="89" name="Google Shape;89;p14"/>
          <p:cNvPicPr preferRelativeResize="0"/>
          <p:nvPr/>
        </p:nvPicPr>
        <p:blipFill rotWithShape="1">
          <a:blip r:embed="rId5">
            <a:alphaModFix/>
          </a:blip>
          <a:srcRect b="0" l="0" r="24523" t="0"/>
          <a:stretch/>
        </p:blipFill>
        <p:spPr>
          <a:xfrm>
            <a:off x="7720832" y="69832"/>
            <a:ext cx="1344358" cy="361951"/>
          </a:xfrm>
          <a:prstGeom prst="rect">
            <a:avLst/>
          </a:prstGeom>
          <a:noFill/>
          <a:ln>
            <a:noFill/>
          </a:ln>
        </p:spPr>
      </p:pic>
      <p:sp>
        <p:nvSpPr>
          <p:cNvPr id="90" name="Google Shape;90;p14"/>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1_Title &amp; Subtitle">
  <p:cSld name="6.1_Title &amp; Subtitle">
    <p:bg>
      <p:bgPr>
        <a:gradFill>
          <a:gsLst>
            <a:gs pos="0">
              <a:srgbClr val="202A5A"/>
            </a:gs>
            <a:gs pos="48487">
              <a:srgbClr val="1B244E"/>
            </a:gs>
            <a:gs pos="100000">
              <a:srgbClr val="171E41"/>
            </a:gs>
          </a:gsLst>
          <a:path path="circle">
            <a:fillToRect b="50%" l="50%" r="50%" t="50%"/>
          </a:path>
          <a:tileRect/>
        </a:gradFill>
      </p:bgPr>
    </p:bg>
    <p:spTree>
      <p:nvGrpSpPr>
        <p:cNvPr id="91" name="Shape 91"/>
        <p:cNvGrpSpPr/>
        <p:nvPr/>
      </p:nvGrpSpPr>
      <p:grpSpPr>
        <a:xfrm>
          <a:off x="0" y="0"/>
          <a:ext cx="0" cy="0"/>
          <a:chOff x="0" y="0"/>
          <a:chExt cx="0" cy="0"/>
        </a:xfrm>
      </p:grpSpPr>
      <p:pic>
        <p:nvPicPr>
          <p:cNvPr descr="Image" id="92" name="Google Shape;92;p15"/>
          <p:cNvPicPr preferRelativeResize="0"/>
          <p:nvPr/>
        </p:nvPicPr>
        <p:blipFill rotWithShape="1">
          <a:blip r:embed="rId2">
            <a:alphaModFix amt="5000"/>
          </a:blip>
          <a:srcRect b="0" l="0" r="0" t="0"/>
          <a:stretch/>
        </p:blipFill>
        <p:spPr>
          <a:xfrm flipH="1">
            <a:off x="4375903" y="2187660"/>
            <a:ext cx="3890982" cy="2517735"/>
          </a:xfrm>
          <a:prstGeom prst="rect">
            <a:avLst/>
          </a:prstGeom>
          <a:noFill/>
          <a:ln>
            <a:noFill/>
          </a:ln>
        </p:spPr>
      </p:pic>
      <p:pic>
        <p:nvPicPr>
          <p:cNvPr descr="Image" id="93" name="Google Shape;93;p15"/>
          <p:cNvPicPr preferRelativeResize="0"/>
          <p:nvPr/>
        </p:nvPicPr>
        <p:blipFill rotWithShape="1">
          <a:blip r:embed="rId3">
            <a:alphaModFix amt="5000"/>
          </a:blip>
          <a:srcRect b="0" l="0" r="51197" t="0"/>
          <a:stretch/>
        </p:blipFill>
        <p:spPr>
          <a:xfrm flipH="1">
            <a:off x="1" y="349115"/>
            <a:ext cx="2345675" cy="2288849"/>
          </a:xfrm>
          <a:prstGeom prst="rect">
            <a:avLst/>
          </a:prstGeom>
          <a:noFill/>
          <a:ln>
            <a:noFill/>
          </a:ln>
        </p:spPr>
      </p:pic>
      <p:pic>
        <p:nvPicPr>
          <p:cNvPr descr="Image" id="94" name="Google Shape;94;p15"/>
          <p:cNvPicPr preferRelativeResize="0"/>
          <p:nvPr/>
        </p:nvPicPr>
        <p:blipFill rotWithShape="1">
          <a:blip r:embed="rId4">
            <a:alphaModFix amt="5000"/>
          </a:blip>
          <a:srcRect b="0" l="0" r="0" t="0"/>
          <a:stretch/>
        </p:blipFill>
        <p:spPr>
          <a:xfrm>
            <a:off x="569739" y="2929707"/>
            <a:ext cx="2608271" cy="2608299"/>
          </a:xfrm>
          <a:prstGeom prst="rect">
            <a:avLst/>
          </a:prstGeom>
          <a:noFill/>
          <a:ln>
            <a:noFill/>
          </a:ln>
        </p:spPr>
      </p:pic>
      <p:pic>
        <p:nvPicPr>
          <p:cNvPr id="95" name="Google Shape;95;p15"/>
          <p:cNvPicPr preferRelativeResize="0"/>
          <p:nvPr/>
        </p:nvPicPr>
        <p:blipFill rotWithShape="1">
          <a:blip r:embed="rId5">
            <a:alphaModFix/>
          </a:blip>
          <a:srcRect b="0" l="0" r="0" t="0"/>
          <a:stretch/>
        </p:blipFill>
        <p:spPr>
          <a:xfrm>
            <a:off x="7720832" y="65734"/>
            <a:ext cx="1475763" cy="361800"/>
          </a:xfrm>
          <a:prstGeom prst="rect">
            <a:avLst/>
          </a:prstGeom>
          <a:noFill/>
          <a:ln>
            <a:noFill/>
          </a:ln>
        </p:spPr>
      </p:pic>
      <p:sp>
        <p:nvSpPr>
          <p:cNvPr id="96" name="Google Shape;96;p15"/>
          <p:cNvSpPr/>
          <p:nvPr/>
        </p:nvSpPr>
        <p:spPr>
          <a:xfrm>
            <a:off x="0" y="0"/>
            <a:ext cx="3177900" cy="514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sp>
        <p:nvSpPr>
          <p:cNvPr id="97" name="Google Shape;97;p15"/>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mp; Subtitle">
  <p:cSld name="7_Title &amp; Subtitle">
    <p:bg>
      <p:bgPr>
        <a:gradFill>
          <a:gsLst>
            <a:gs pos="0">
              <a:srgbClr val="202A5A"/>
            </a:gs>
            <a:gs pos="48487">
              <a:srgbClr val="1B244E"/>
            </a:gs>
            <a:gs pos="100000">
              <a:srgbClr val="171E41"/>
            </a:gs>
          </a:gsLst>
          <a:path path="circle">
            <a:fillToRect b="50%" l="50%" r="50%" t="50%"/>
          </a:path>
          <a:tileRect/>
        </a:gradFill>
      </p:bgPr>
    </p:bg>
    <p:spTree>
      <p:nvGrpSpPr>
        <p:cNvPr id="98" name="Shape 98"/>
        <p:cNvGrpSpPr/>
        <p:nvPr/>
      </p:nvGrpSpPr>
      <p:grpSpPr>
        <a:xfrm>
          <a:off x="0" y="0"/>
          <a:ext cx="0" cy="0"/>
          <a:chOff x="0" y="0"/>
          <a:chExt cx="0" cy="0"/>
        </a:xfrm>
      </p:grpSpPr>
      <p:pic>
        <p:nvPicPr>
          <p:cNvPr id="99" name="Google Shape;99;p16"/>
          <p:cNvPicPr preferRelativeResize="0"/>
          <p:nvPr/>
        </p:nvPicPr>
        <p:blipFill rotWithShape="1">
          <a:blip r:embed="rId2">
            <a:alphaModFix/>
          </a:blip>
          <a:srcRect b="0" l="0" r="0" t="0"/>
          <a:stretch/>
        </p:blipFill>
        <p:spPr>
          <a:xfrm>
            <a:off x="7720832" y="65734"/>
            <a:ext cx="1475763" cy="361800"/>
          </a:xfrm>
          <a:prstGeom prst="rect">
            <a:avLst/>
          </a:prstGeom>
          <a:noFill/>
          <a:ln>
            <a:noFill/>
          </a:ln>
        </p:spPr>
      </p:pic>
      <p:pic>
        <p:nvPicPr>
          <p:cNvPr descr="Image" id="100" name="Google Shape;100;p16"/>
          <p:cNvPicPr preferRelativeResize="0"/>
          <p:nvPr/>
        </p:nvPicPr>
        <p:blipFill rotWithShape="1">
          <a:blip r:embed="rId3">
            <a:alphaModFix amt="5000"/>
          </a:blip>
          <a:srcRect b="0" l="0" r="0" t="0"/>
          <a:stretch/>
        </p:blipFill>
        <p:spPr>
          <a:xfrm flipH="1">
            <a:off x="4375903" y="2187660"/>
            <a:ext cx="3890982" cy="2517735"/>
          </a:xfrm>
          <a:prstGeom prst="rect">
            <a:avLst/>
          </a:prstGeom>
          <a:noFill/>
          <a:ln>
            <a:noFill/>
          </a:ln>
        </p:spPr>
      </p:pic>
      <p:pic>
        <p:nvPicPr>
          <p:cNvPr descr="Image" id="101" name="Google Shape;101;p16"/>
          <p:cNvPicPr preferRelativeResize="0"/>
          <p:nvPr/>
        </p:nvPicPr>
        <p:blipFill rotWithShape="1">
          <a:blip r:embed="rId3">
            <a:alphaModFix amt="5000"/>
          </a:blip>
          <a:srcRect b="0" l="0" r="0" t="0"/>
          <a:stretch/>
        </p:blipFill>
        <p:spPr>
          <a:xfrm flipH="1">
            <a:off x="-711440" y="-405124"/>
            <a:ext cx="3890982" cy="2517735"/>
          </a:xfrm>
          <a:prstGeom prst="rect">
            <a:avLst/>
          </a:prstGeom>
          <a:noFill/>
          <a:ln>
            <a:noFill/>
          </a:ln>
        </p:spPr>
      </p:pic>
      <p:pic>
        <p:nvPicPr>
          <p:cNvPr descr="Image" id="102" name="Google Shape;102;p16"/>
          <p:cNvPicPr preferRelativeResize="0"/>
          <p:nvPr/>
        </p:nvPicPr>
        <p:blipFill rotWithShape="1">
          <a:blip r:embed="rId4">
            <a:alphaModFix amt="5000"/>
          </a:blip>
          <a:srcRect b="0" l="0" r="0" t="0"/>
          <a:stretch/>
        </p:blipFill>
        <p:spPr>
          <a:xfrm>
            <a:off x="569739" y="2929707"/>
            <a:ext cx="2608271" cy="2608299"/>
          </a:xfrm>
          <a:prstGeom prst="rect">
            <a:avLst/>
          </a:prstGeom>
          <a:noFill/>
          <a:ln>
            <a:noFill/>
          </a:ln>
        </p:spPr>
      </p:pic>
      <p:sp>
        <p:nvSpPr>
          <p:cNvPr id="103" name="Google Shape;103;p16"/>
          <p:cNvSpPr/>
          <p:nvPr/>
        </p:nvSpPr>
        <p:spPr>
          <a:xfrm>
            <a:off x="0" y="1081868"/>
            <a:ext cx="9144000" cy="406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sp>
        <p:nvSpPr>
          <p:cNvPr id="104" name="Google Shape;104;p16"/>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1_Title &amp; Subtitle">
  <p:cSld name="7.1_Title &amp; Subtitle">
    <p:bg>
      <p:bgPr>
        <a:gradFill>
          <a:gsLst>
            <a:gs pos="0">
              <a:srgbClr val="202A5A"/>
            </a:gs>
            <a:gs pos="48487">
              <a:srgbClr val="1B244E"/>
            </a:gs>
            <a:gs pos="100000">
              <a:srgbClr val="171E41"/>
            </a:gs>
          </a:gsLst>
          <a:path path="circle">
            <a:fillToRect b="50%" l="50%" r="50%" t="50%"/>
          </a:path>
          <a:tileRect/>
        </a:gradFill>
      </p:bgPr>
    </p:bg>
    <p:spTree>
      <p:nvGrpSpPr>
        <p:cNvPr id="105" name="Shape 105"/>
        <p:cNvGrpSpPr/>
        <p:nvPr/>
      </p:nvGrpSpPr>
      <p:grpSpPr>
        <a:xfrm>
          <a:off x="0" y="0"/>
          <a:ext cx="0" cy="0"/>
          <a:chOff x="0" y="0"/>
          <a:chExt cx="0" cy="0"/>
        </a:xfrm>
      </p:grpSpPr>
      <p:pic>
        <p:nvPicPr>
          <p:cNvPr descr="Image" id="106" name="Google Shape;106;p17"/>
          <p:cNvPicPr preferRelativeResize="0"/>
          <p:nvPr/>
        </p:nvPicPr>
        <p:blipFill rotWithShape="1">
          <a:blip r:embed="rId2">
            <a:alphaModFix amt="5000"/>
          </a:blip>
          <a:srcRect b="0" l="0" r="51197" t="0"/>
          <a:stretch/>
        </p:blipFill>
        <p:spPr>
          <a:xfrm flipH="1">
            <a:off x="1" y="349115"/>
            <a:ext cx="2345675" cy="2288849"/>
          </a:xfrm>
          <a:prstGeom prst="rect">
            <a:avLst/>
          </a:prstGeom>
          <a:noFill/>
          <a:ln>
            <a:noFill/>
          </a:ln>
        </p:spPr>
      </p:pic>
      <p:sp>
        <p:nvSpPr>
          <p:cNvPr id="107" name="Google Shape;107;p17"/>
          <p:cNvSpPr/>
          <p:nvPr/>
        </p:nvSpPr>
        <p:spPr>
          <a:xfrm>
            <a:off x="0" y="0"/>
            <a:ext cx="9144000" cy="10800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pic>
        <p:nvPicPr>
          <p:cNvPr descr="Image" id="108" name="Google Shape;108;p17"/>
          <p:cNvPicPr preferRelativeResize="0"/>
          <p:nvPr/>
        </p:nvPicPr>
        <p:blipFill rotWithShape="1">
          <a:blip r:embed="rId3">
            <a:alphaModFix amt="5000"/>
          </a:blip>
          <a:srcRect b="0" l="0" r="0" t="0"/>
          <a:stretch/>
        </p:blipFill>
        <p:spPr>
          <a:xfrm flipH="1">
            <a:off x="4375903" y="2187660"/>
            <a:ext cx="3890982" cy="2517735"/>
          </a:xfrm>
          <a:prstGeom prst="rect">
            <a:avLst/>
          </a:prstGeom>
          <a:noFill/>
          <a:ln>
            <a:noFill/>
          </a:ln>
        </p:spPr>
      </p:pic>
      <p:pic>
        <p:nvPicPr>
          <p:cNvPr descr="Image" id="109" name="Google Shape;109;p17"/>
          <p:cNvPicPr preferRelativeResize="0"/>
          <p:nvPr/>
        </p:nvPicPr>
        <p:blipFill rotWithShape="1">
          <a:blip r:embed="rId4">
            <a:alphaModFix amt="5000"/>
          </a:blip>
          <a:srcRect b="0" l="0" r="0" t="0"/>
          <a:stretch/>
        </p:blipFill>
        <p:spPr>
          <a:xfrm>
            <a:off x="569739" y="2929707"/>
            <a:ext cx="2608271" cy="2608299"/>
          </a:xfrm>
          <a:prstGeom prst="rect">
            <a:avLst/>
          </a:prstGeom>
          <a:noFill/>
          <a:ln>
            <a:noFill/>
          </a:ln>
        </p:spPr>
      </p:pic>
      <p:pic>
        <p:nvPicPr>
          <p:cNvPr descr="icon_footnote1.png" id="110" name="Google Shape;110;p17"/>
          <p:cNvPicPr preferRelativeResize="0"/>
          <p:nvPr/>
        </p:nvPicPr>
        <p:blipFill rotWithShape="1">
          <a:blip r:embed="rId5">
            <a:alphaModFix/>
          </a:blip>
          <a:srcRect b="0" l="0" r="24523" t="0"/>
          <a:stretch/>
        </p:blipFill>
        <p:spPr>
          <a:xfrm>
            <a:off x="7720832" y="69832"/>
            <a:ext cx="1344358" cy="361951"/>
          </a:xfrm>
          <a:prstGeom prst="rect">
            <a:avLst/>
          </a:prstGeom>
          <a:noFill/>
          <a:ln>
            <a:noFill/>
          </a:ln>
        </p:spPr>
      </p:pic>
      <p:sp>
        <p:nvSpPr>
          <p:cNvPr id="111" name="Google Shape;111;p17"/>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mp; Subtitle">
  <p:cSld name="8_Title &amp; Subtitle">
    <p:bg>
      <p:bgPr>
        <a:gradFill>
          <a:gsLst>
            <a:gs pos="0">
              <a:srgbClr val="202A5A"/>
            </a:gs>
            <a:gs pos="48487">
              <a:srgbClr val="1B244E"/>
            </a:gs>
            <a:gs pos="100000">
              <a:srgbClr val="171E41"/>
            </a:gs>
          </a:gsLst>
          <a:path path="circle">
            <a:fillToRect b="50%" l="50%" r="50%" t="50%"/>
          </a:path>
          <a:tileRect/>
        </a:gradFill>
      </p:bgPr>
    </p:bg>
    <p:spTree>
      <p:nvGrpSpPr>
        <p:cNvPr id="112" name="Shape 112"/>
        <p:cNvGrpSpPr/>
        <p:nvPr/>
      </p:nvGrpSpPr>
      <p:grpSpPr>
        <a:xfrm>
          <a:off x="0" y="0"/>
          <a:ext cx="0" cy="0"/>
          <a:chOff x="0" y="0"/>
          <a:chExt cx="0" cy="0"/>
        </a:xfrm>
      </p:grpSpPr>
      <p:pic>
        <p:nvPicPr>
          <p:cNvPr descr="Image" id="113" name="Google Shape;113;p18"/>
          <p:cNvPicPr preferRelativeResize="0"/>
          <p:nvPr/>
        </p:nvPicPr>
        <p:blipFill rotWithShape="1">
          <a:blip r:embed="rId2">
            <a:alphaModFix amt="5000"/>
          </a:blip>
          <a:srcRect b="0" l="0" r="0" t="0"/>
          <a:stretch/>
        </p:blipFill>
        <p:spPr>
          <a:xfrm flipH="1">
            <a:off x="4375903" y="-619018"/>
            <a:ext cx="3890982" cy="2517735"/>
          </a:xfrm>
          <a:prstGeom prst="rect">
            <a:avLst/>
          </a:prstGeom>
          <a:noFill/>
          <a:ln>
            <a:noFill/>
          </a:ln>
        </p:spPr>
      </p:pic>
      <p:pic>
        <p:nvPicPr>
          <p:cNvPr descr="Image" id="114" name="Google Shape;114;p18"/>
          <p:cNvPicPr preferRelativeResize="0"/>
          <p:nvPr/>
        </p:nvPicPr>
        <p:blipFill rotWithShape="1">
          <a:blip r:embed="rId3">
            <a:alphaModFix amt="5000"/>
          </a:blip>
          <a:srcRect b="0" l="0" r="51197" t="0"/>
          <a:stretch/>
        </p:blipFill>
        <p:spPr>
          <a:xfrm flipH="1">
            <a:off x="1" y="349115"/>
            <a:ext cx="2345675" cy="2288849"/>
          </a:xfrm>
          <a:prstGeom prst="rect">
            <a:avLst/>
          </a:prstGeom>
          <a:noFill/>
          <a:ln>
            <a:noFill/>
          </a:ln>
        </p:spPr>
      </p:pic>
      <p:pic>
        <p:nvPicPr>
          <p:cNvPr id="115" name="Google Shape;115;p18"/>
          <p:cNvPicPr preferRelativeResize="0"/>
          <p:nvPr/>
        </p:nvPicPr>
        <p:blipFill rotWithShape="1">
          <a:blip r:embed="rId4">
            <a:alphaModFix/>
          </a:blip>
          <a:srcRect b="0" l="0" r="0" t="0"/>
          <a:stretch/>
        </p:blipFill>
        <p:spPr>
          <a:xfrm>
            <a:off x="7720832" y="65734"/>
            <a:ext cx="1475763" cy="361800"/>
          </a:xfrm>
          <a:prstGeom prst="rect">
            <a:avLst/>
          </a:prstGeom>
          <a:noFill/>
          <a:ln>
            <a:noFill/>
          </a:ln>
        </p:spPr>
      </p:pic>
      <p:sp>
        <p:nvSpPr>
          <p:cNvPr id="116" name="Google Shape;116;p18"/>
          <p:cNvSpPr/>
          <p:nvPr/>
        </p:nvSpPr>
        <p:spPr>
          <a:xfrm>
            <a:off x="1" y="1684777"/>
            <a:ext cx="9144000" cy="352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sp>
        <p:nvSpPr>
          <p:cNvPr id="117" name="Google Shape;117;p18"/>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1_Title &amp; Subtitle">
  <p:cSld name="8.1_Title &amp; Subtitle">
    <p:bg>
      <p:bgPr>
        <a:gradFill>
          <a:gsLst>
            <a:gs pos="0">
              <a:srgbClr val="202A5A"/>
            </a:gs>
            <a:gs pos="48487">
              <a:srgbClr val="1B244E"/>
            </a:gs>
            <a:gs pos="100000">
              <a:srgbClr val="171E41"/>
            </a:gs>
          </a:gsLst>
          <a:path path="circle">
            <a:fillToRect b="50%" l="50%" r="50%" t="50%"/>
          </a:path>
          <a:tileRect/>
        </a:gradFill>
      </p:bgPr>
    </p:bg>
    <p:spTree>
      <p:nvGrpSpPr>
        <p:cNvPr id="118" name="Shape 118"/>
        <p:cNvGrpSpPr/>
        <p:nvPr/>
      </p:nvGrpSpPr>
      <p:grpSpPr>
        <a:xfrm>
          <a:off x="0" y="0"/>
          <a:ext cx="0" cy="0"/>
          <a:chOff x="0" y="0"/>
          <a:chExt cx="0" cy="0"/>
        </a:xfrm>
      </p:grpSpPr>
      <p:pic>
        <p:nvPicPr>
          <p:cNvPr descr="Image" id="119" name="Google Shape;119;p19"/>
          <p:cNvPicPr preferRelativeResize="0"/>
          <p:nvPr/>
        </p:nvPicPr>
        <p:blipFill rotWithShape="1">
          <a:blip r:embed="rId2">
            <a:alphaModFix amt="5000"/>
          </a:blip>
          <a:srcRect b="0" l="0" r="0" t="0"/>
          <a:stretch/>
        </p:blipFill>
        <p:spPr>
          <a:xfrm flipH="1">
            <a:off x="4375903" y="2187660"/>
            <a:ext cx="3890982" cy="2517735"/>
          </a:xfrm>
          <a:prstGeom prst="rect">
            <a:avLst/>
          </a:prstGeom>
          <a:noFill/>
          <a:ln>
            <a:noFill/>
          </a:ln>
        </p:spPr>
      </p:pic>
      <p:pic>
        <p:nvPicPr>
          <p:cNvPr descr="Image" id="120" name="Google Shape;120;p19"/>
          <p:cNvPicPr preferRelativeResize="0"/>
          <p:nvPr/>
        </p:nvPicPr>
        <p:blipFill rotWithShape="1">
          <a:blip r:embed="rId3">
            <a:alphaModFix amt="5000"/>
          </a:blip>
          <a:srcRect b="0" l="0" r="51197" t="0"/>
          <a:stretch/>
        </p:blipFill>
        <p:spPr>
          <a:xfrm flipH="1">
            <a:off x="1" y="349115"/>
            <a:ext cx="2345675" cy="2288849"/>
          </a:xfrm>
          <a:prstGeom prst="rect">
            <a:avLst/>
          </a:prstGeom>
          <a:noFill/>
          <a:ln>
            <a:noFill/>
          </a:ln>
        </p:spPr>
      </p:pic>
      <p:sp>
        <p:nvSpPr>
          <p:cNvPr id="121" name="Google Shape;121;p19"/>
          <p:cNvSpPr/>
          <p:nvPr/>
        </p:nvSpPr>
        <p:spPr>
          <a:xfrm>
            <a:off x="0" y="0"/>
            <a:ext cx="9144000" cy="16200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pic>
        <p:nvPicPr>
          <p:cNvPr descr="icon_footnote1.png" id="122" name="Google Shape;122;p19"/>
          <p:cNvPicPr preferRelativeResize="0"/>
          <p:nvPr/>
        </p:nvPicPr>
        <p:blipFill rotWithShape="1">
          <a:blip r:embed="rId4">
            <a:alphaModFix/>
          </a:blip>
          <a:srcRect b="0" l="0" r="24523" t="0"/>
          <a:stretch/>
        </p:blipFill>
        <p:spPr>
          <a:xfrm>
            <a:off x="7720832" y="69832"/>
            <a:ext cx="1344358" cy="361951"/>
          </a:xfrm>
          <a:prstGeom prst="rect">
            <a:avLst/>
          </a:prstGeom>
          <a:noFill/>
          <a:ln>
            <a:noFill/>
          </a:ln>
        </p:spPr>
      </p:pic>
      <p:pic>
        <p:nvPicPr>
          <p:cNvPr descr="Image" id="123" name="Google Shape;123;p19"/>
          <p:cNvPicPr preferRelativeResize="0"/>
          <p:nvPr/>
        </p:nvPicPr>
        <p:blipFill rotWithShape="1">
          <a:blip r:embed="rId5">
            <a:alphaModFix amt="5000"/>
          </a:blip>
          <a:srcRect b="0" l="0" r="0" t="0"/>
          <a:stretch/>
        </p:blipFill>
        <p:spPr>
          <a:xfrm>
            <a:off x="569739" y="2929707"/>
            <a:ext cx="2608271" cy="2608299"/>
          </a:xfrm>
          <a:prstGeom prst="rect">
            <a:avLst/>
          </a:prstGeom>
          <a:noFill/>
          <a:ln>
            <a:noFill/>
          </a:ln>
        </p:spPr>
      </p:pic>
      <p:sp>
        <p:nvSpPr>
          <p:cNvPr id="124" name="Google Shape;124;p19"/>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mp; Subtitle">
  <p:cSld name="9_Title &amp; Subtitle">
    <p:bg>
      <p:bgPr>
        <a:gradFill>
          <a:gsLst>
            <a:gs pos="0">
              <a:srgbClr val="202A5A"/>
            </a:gs>
            <a:gs pos="48487">
              <a:srgbClr val="1B244E"/>
            </a:gs>
            <a:gs pos="100000">
              <a:srgbClr val="171E41"/>
            </a:gs>
          </a:gsLst>
          <a:path path="circle">
            <a:fillToRect b="50%" l="50%" r="50%" t="50%"/>
          </a:path>
          <a:tileRect/>
        </a:gradFill>
      </p:bgPr>
    </p:bg>
    <p:spTree>
      <p:nvGrpSpPr>
        <p:cNvPr id="125" name="Shape 125"/>
        <p:cNvGrpSpPr/>
        <p:nvPr/>
      </p:nvGrpSpPr>
      <p:grpSpPr>
        <a:xfrm>
          <a:off x="0" y="0"/>
          <a:ext cx="0" cy="0"/>
          <a:chOff x="0" y="0"/>
          <a:chExt cx="0" cy="0"/>
        </a:xfrm>
      </p:grpSpPr>
      <p:pic>
        <p:nvPicPr>
          <p:cNvPr descr="Image" id="126" name="Google Shape;126;p20"/>
          <p:cNvPicPr preferRelativeResize="0"/>
          <p:nvPr/>
        </p:nvPicPr>
        <p:blipFill rotWithShape="1">
          <a:blip r:embed="rId2">
            <a:alphaModFix amt="5000"/>
          </a:blip>
          <a:srcRect b="0" l="0" r="0" t="0"/>
          <a:stretch/>
        </p:blipFill>
        <p:spPr>
          <a:xfrm flipH="1">
            <a:off x="4375903" y="2187660"/>
            <a:ext cx="3890982" cy="2517735"/>
          </a:xfrm>
          <a:prstGeom prst="rect">
            <a:avLst/>
          </a:prstGeom>
          <a:noFill/>
          <a:ln>
            <a:noFill/>
          </a:ln>
        </p:spPr>
      </p:pic>
      <p:pic>
        <p:nvPicPr>
          <p:cNvPr descr="Image" id="127" name="Google Shape;127;p20"/>
          <p:cNvPicPr preferRelativeResize="0"/>
          <p:nvPr/>
        </p:nvPicPr>
        <p:blipFill rotWithShape="1">
          <a:blip r:embed="rId3">
            <a:alphaModFix amt="5000"/>
          </a:blip>
          <a:srcRect b="0" l="0" r="0" t="0"/>
          <a:stretch/>
        </p:blipFill>
        <p:spPr>
          <a:xfrm>
            <a:off x="569739" y="2929707"/>
            <a:ext cx="2608271" cy="2608299"/>
          </a:xfrm>
          <a:prstGeom prst="rect">
            <a:avLst/>
          </a:prstGeom>
          <a:noFill/>
          <a:ln>
            <a:noFill/>
          </a:ln>
        </p:spPr>
      </p:pic>
      <p:pic>
        <p:nvPicPr>
          <p:cNvPr descr="Image" id="128" name="Google Shape;128;p20"/>
          <p:cNvPicPr preferRelativeResize="0"/>
          <p:nvPr/>
        </p:nvPicPr>
        <p:blipFill rotWithShape="1">
          <a:blip r:embed="rId4">
            <a:alphaModFix amt="5000"/>
          </a:blip>
          <a:srcRect b="0" l="0" r="51197" t="0"/>
          <a:stretch/>
        </p:blipFill>
        <p:spPr>
          <a:xfrm flipH="1">
            <a:off x="1" y="349115"/>
            <a:ext cx="2345675" cy="2288849"/>
          </a:xfrm>
          <a:prstGeom prst="rect">
            <a:avLst/>
          </a:prstGeom>
          <a:noFill/>
          <a:ln>
            <a:noFill/>
          </a:ln>
        </p:spPr>
      </p:pic>
      <p:sp>
        <p:nvSpPr>
          <p:cNvPr id="129" name="Google Shape;129;p20"/>
          <p:cNvSpPr/>
          <p:nvPr/>
        </p:nvSpPr>
        <p:spPr>
          <a:xfrm>
            <a:off x="0" y="3523500"/>
            <a:ext cx="9144000" cy="16200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sp>
        <p:nvSpPr>
          <p:cNvPr id="130" name="Google Shape;130;p20"/>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chemeClr val="dk1"/>
              </a:buClr>
              <a:buSzPts val="900"/>
              <a:buFont typeface="Helvetica Neue Light"/>
              <a:buNone/>
              <a:defRPr b="0" i="0" sz="900" u="none" cap="none" strike="noStrike">
                <a:solidFill>
                  <a:schemeClr val="dk1"/>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chemeClr val="dk1"/>
              </a:buClr>
              <a:buSzPts val="900"/>
              <a:buFont typeface="Helvetica Neue Light"/>
              <a:buNone/>
              <a:defRPr b="0" i="0" sz="900" u="none" cap="none" strike="noStrike">
                <a:solidFill>
                  <a:schemeClr val="dk1"/>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chemeClr val="dk1"/>
              </a:buClr>
              <a:buSzPts val="900"/>
              <a:buFont typeface="Helvetica Neue Light"/>
              <a:buNone/>
              <a:defRPr b="0" i="0" sz="900" u="none" cap="none" strike="noStrike">
                <a:solidFill>
                  <a:schemeClr val="dk1"/>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chemeClr val="dk1"/>
              </a:buClr>
              <a:buSzPts val="900"/>
              <a:buFont typeface="Helvetica Neue Light"/>
              <a:buNone/>
              <a:defRPr b="0" i="0" sz="900" u="none" cap="none" strike="noStrike">
                <a:solidFill>
                  <a:schemeClr val="dk1"/>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chemeClr val="dk1"/>
              </a:buClr>
              <a:buSzPts val="900"/>
              <a:buFont typeface="Helvetica Neue Light"/>
              <a:buNone/>
              <a:defRPr b="0" i="0" sz="900" u="none" cap="none" strike="noStrike">
                <a:solidFill>
                  <a:schemeClr val="dk1"/>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chemeClr val="dk1"/>
              </a:buClr>
              <a:buSzPts val="900"/>
              <a:buFont typeface="Helvetica Neue Light"/>
              <a:buNone/>
              <a:defRPr b="0" i="0" sz="900" u="none" cap="none" strike="noStrike">
                <a:solidFill>
                  <a:schemeClr val="dk1"/>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chemeClr val="dk1"/>
              </a:buClr>
              <a:buSzPts val="900"/>
              <a:buFont typeface="Helvetica Neue Light"/>
              <a:buNone/>
              <a:defRPr b="0" i="0" sz="900" u="none" cap="none" strike="noStrike">
                <a:solidFill>
                  <a:schemeClr val="dk1"/>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chemeClr val="dk1"/>
              </a:buClr>
              <a:buSzPts val="900"/>
              <a:buFont typeface="Helvetica Neue Light"/>
              <a:buNone/>
              <a:defRPr b="0" i="0" sz="900" u="none" cap="none" strike="noStrike">
                <a:solidFill>
                  <a:schemeClr val="dk1"/>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chemeClr val="dk1"/>
              </a:buClr>
              <a:buSzPts val="900"/>
              <a:buFont typeface="Helvetica Neue Light"/>
              <a:buNone/>
              <a:defRPr b="0" i="0" sz="900" u="none" cap="none" strike="noStrike">
                <a:solidFill>
                  <a:schemeClr val="dk1"/>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pic>
        <p:nvPicPr>
          <p:cNvPr id="131" name="Google Shape;131;p20"/>
          <p:cNvPicPr preferRelativeResize="0"/>
          <p:nvPr/>
        </p:nvPicPr>
        <p:blipFill rotWithShape="1">
          <a:blip r:embed="rId5">
            <a:alphaModFix/>
          </a:blip>
          <a:srcRect b="0" l="0" r="0" t="0"/>
          <a:stretch/>
        </p:blipFill>
        <p:spPr>
          <a:xfrm>
            <a:off x="7720832" y="65734"/>
            <a:ext cx="1475763" cy="361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mp; Subtitle 2">
  <p:cSld name="7_Title &amp; Subtitle_2">
    <p:bg>
      <p:bgPr>
        <a:gradFill>
          <a:gsLst>
            <a:gs pos="0">
              <a:srgbClr val="202A5A"/>
            </a:gs>
            <a:gs pos="48489">
              <a:srgbClr val="1B244E"/>
            </a:gs>
            <a:gs pos="100000">
              <a:srgbClr val="171E41"/>
            </a:gs>
          </a:gsLst>
          <a:path path="circle">
            <a:fillToRect b="50%" l="50%" r="50%" t="50%"/>
          </a:path>
          <a:tileRect/>
        </a:gradFill>
      </p:bgPr>
    </p:bg>
    <p:spTree>
      <p:nvGrpSpPr>
        <p:cNvPr id="16" name="Shape 16"/>
        <p:cNvGrpSpPr/>
        <p:nvPr/>
      </p:nvGrpSpPr>
      <p:grpSpPr>
        <a:xfrm>
          <a:off x="0" y="0"/>
          <a:ext cx="0" cy="0"/>
          <a:chOff x="0" y="0"/>
          <a:chExt cx="0" cy="0"/>
        </a:xfrm>
      </p:grpSpPr>
      <p:pic>
        <p:nvPicPr>
          <p:cNvPr id="17" name="Google Shape;17;p3"/>
          <p:cNvPicPr preferRelativeResize="0"/>
          <p:nvPr/>
        </p:nvPicPr>
        <p:blipFill rotWithShape="1">
          <a:blip r:embed="rId2">
            <a:alphaModFix/>
          </a:blip>
          <a:srcRect b="0" l="0" r="0" t="0"/>
          <a:stretch/>
        </p:blipFill>
        <p:spPr>
          <a:xfrm>
            <a:off x="7720832" y="65734"/>
            <a:ext cx="1475763" cy="361800"/>
          </a:xfrm>
          <a:prstGeom prst="rect">
            <a:avLst/>
          </a:prstGeom>
          <a:noFill/>
          <a:ln>
            <a:noFill/>
          </a:ln>
        </p:spPr>
      </p:pic>
      <p:pic>
        <p:nvPicPr>
          <p:cNvPr descr="Image" id="18" name="Google Shape;18;p3"/>
          <p:cNvPicPr preferRelativeResize="0"/>
          <p:nvPr/>
        </p:nvPicPr>
        <p:blipFill rotWithShape="1">
          <a:blip r:embed="rId3">
            <a:alphaModFix amt="5000"/>
          </a:blip>
          <a:srcRect b="0" l="0" r="0" t="0"/>
          <a:stretch/>
        </p:blipFill>
        <p:spPr>
          <a:xfrm flipH="1">
            <a:off x="4375902" y="2187660"/>
            <a:ext cx="3890983" cy="2517734"/>
          </a:xfrm>
          <a:prstGeom prst="rect">
            <a:avLst/>
          </a:prstGeom>
          <a:noFill/>
          <a:ln>
            <a:noFill/>
          </a:ln>
        </p:spPr>
      </p:pic>
      <p:pic>
        <p:nvPicPr>
          <p:cNvPr descr="Image" id="19" name="Google Shape;19;p3"/>
          <p:cNvPicPr preferRelativeResize="0"/>
          <p:nvPr/>
        </p:nvPicPr>
        <p:blipFill rotWithShape="1">
          <a:blip r:embed="rId3">
            <a:alphaModFix amt="5000"/>
          </a:blip>
          <a:srcRect b="0" l="0" r="0" t="0"/>
          <a:stretch/>
        </p:blipFill>
        <p:spPr>
          <a:xfrm flipH="1">
            <a:off x="-711441" y="-405124"/>
            <a:ext cx="3890983" cy="2517734"/>
          </a:xfrm>
          <a:prstGeom prst="rect">
            <a:avLst/>
          </a:prstGeom>
          <a:noFill/>
          <a:ln>
            <a:noFill/>
          </a:ln>
        </p:spPr>
      </p:pic>
      <p:pic>
        <p:nvPicPr>
          <p:cNvPr descr="Image" id="20" name="Google Shape;20;p3"/>
          <p:cNvPicPr preferRelativeResize="0"/>
          <p:nvPr/>
        </p:nvPicPr>
        <p:blipFill rotWithShape="1">
          <a:blip r:embed="rId4">
            <a:alphaModFix amt="5000"/>
          </a:blip>
          <a:srcRect b="0" l="0" r="0" t="0"/>
          <a:stretch/>
        </p:blipFill>
        <p:spPr>
          <a:xfrm>
            <a:off x="569739" y="2929707"/>
            <a:ext cx="2608271" cy="2608299"/>
          </a:xfrm>
          <a:prstGeom prst="rect">
            <a:avLst/>
          </a:prstGeom>
          <a:noFill/>
          <a:ln>
            <a:noFill/>
          </a:ln>
        </p:spPr>
      </p:pic>
      <p:sp>
        <p:nvSpPr>
          <p:cNvPr id="21" name="Google Shape;21;p3"/>
          <p:cNvSpPr/>
          <p:nvPr/>
        </p:nvSpPr>
        <p:spPr>
          <a:xfrm>
            <a:off x="0" y="1081868"/>
            <a:ext cx="9144000" cy="406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Arial"/>
              <a:ea typeface="Arial"/>
              <a:cs typeface="Arial"/>
              <a:sym typeface="Arial"/>
            </a:endParaRPr>
          </a:p>
        </p:txBody>
      </p:sp>
      <p:sp>
        <p:nvSpPr>
          <p:cNvPr id="22" name="Google Shape;22;p3"/>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
        <p:nvSpPr>
          <p:cNvPr id="23" name="Google Shape;23;p3"/>
          <p:cNvSpPr txBox="1"/>
          <p:nvPr>
            <p:ph type="title"/>
          </p:nvPr>
        </p:nvSpPr>
        <p:spPr>
          <a:xfrm>
            <a:off x="382050" y="437400"/>
            <a:ext cx="8379600" cy="361500"/>
          </a:xfrm>
          <a:prstGeom prst="rect">
            <a:avLst/>
          </a:prstGeom>
          <a:noFill/>
          <a:ln>
            <a:noFill/>
          </a:ln>
        </p:spPr>
        <p:txBody>
          <a:bodyPr anchorCtr="0" anchor="t" bIns="17150" lIns="34275" spcFirstLastPara="1" rIns="34275" wrap="square" tIns="17150">
            <a:noAutofit/>
          </a:bodyPr>
          <a:lstStyle>
            <a:lvl1pPr lvl="0" marR="0" algn="l">
              <a:lnSpc>
                <a:spcPct val="120000"/>
              </a:lnSpc>
              <a:spcBef>
                <a:spcPts val="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lvl="1"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1_Title &amp; Subtitle">
  <p:cSld name="9.1_Title &amp; Subtitle">
    <p:bg>
      <p:bgPr>
        <a:gradFill>
          <a:gsLst>
            <a:gs pos="0">
              <a:srgbClr val="202A5A"/>
            </a:gs>
            <a:gs pos="48487">
              <a:srgbClr val="1B244E"/>
            </a:gs>
            <a:gs pos="100000">
              <a:srgbClr val="171E41"/>
            </a:gs>
          </a:gsLst>
          <a:path path="circle">
            <a:fillToRect b="50%" l="50%" r="50%" t="50%"/>
          </a:path>
          <a:tileRect/>
        </a:gradFill>
      </p:bgPr>
    </p:bg>
    <p:spTree>
      <p:nvGrpSpPr>
        <p:cNvPr id="132" name="Shape 132"/>
        <p:cNvGrpSpPr/>
        <p:nvPr/>
      </p:nvGrpSpPr>
      <p:grpSpPr>
        <a:xfrm>
          <a:off x="0" y="0"/>
          <a:ext cx="0" cy="0"/>
          <a:chOff x="0" y="0"/>
          <a:chExt cx="0" cy="0"/>
        </a:xfrm>
      </p:grpSpPr>
      <p:pic>
        <p:nvPicPr>
          <p:cNvPr descr="Image" id="133" name="Google Shape;133;p21"/>
          <p:cNvPicPr preferRelativeResize="0"/>
          <p:nvPr/>
        </p:nvPicPr>
        <p:blipFill rotWithShape="1">
          <a:blip r:embed="rId2">
            <a:alphaModFix amt="5000"/>
          </a:blip>
          <a:srcRect b="0" l="0" r="0" t="0"/>
          <a:stretch/>
        </p:blipFill>
        <p:spPr>
          <a:xfrm flipH="1">
            <a:off x="4375903" y="2187660"/>
            <a:ext cx="3890982" cy="2517735"/>
          </a:xfrm>
          <a:prstGeom prst="rect">
            <a:avLst/>
          </a:prstGeom>
          <a:noFill/>
          <a:ln>
            <a:noFill/>
          </a:ln>
        </p:spPr>
      </p:pic>
      <p:pic>
        <p:nvPicPr>
          <p:cNvPr descr="Image" id="134" name="Google Shape;134;p21"/>
          <p:cNvPicPr preferRelativeResize="0"/>
          <p:nvPr/>
        </p:nvPicPr>
        <p:blipFill rotWithShape="1">
          <a:blip r:embed="rId3">
            <a:alphaModFix amt="5000"/>
          </a:blip>
          <a:srcRect b="0" l="0" r="0" t="0"/>
          <a:stretch/>
        </p:blipFill>
        <p:spPr>
          <a:xfrm>
            <a:off x="569739" y="2929707"/>
            <a:ext cx="2608271" cy="2608299"/>
          </a:xfrm>
          <a:prstGeom prst="rect">
            <a:avLst/>
          </a:prstGeom>
          <a:noFill/>
          <a:ln>
            <a:noFill/>
          </a:ln>
        </p:spPr>
      </p:pic>
      <p:pic>
        <p:nvPicPr>
          <p:cNvPr descr="Image" id="135" name="Google Shape;135;p21"/>
          <p:cNvPicPr preferRelativeResize="0"/>
          <p:nvPr/>
        </p:nvPicPr>
        <p:blipFill rotWithShape="1">
          <a:blip r:embed="rId4">
            <a:alphaModFix amt="5000"/>
          </a:blip>
          <a:srcRect b="0" l="0" r="51197" t="0"/>
          <a:stretch/>
        </p:blipFill>
        <p:spPr>
          <a:xfrm flipH="1">
            <a:off x="1" y="349115"/>
            <a:ext cx="2345675" cy="2288849"/>
          </a:xfrm>
          <a:prstGeom prst="rect">
            <a:avLst/>
          </a:prstGeom>
          <a:noFill/>
          <a:ln>
            <a:noFill/>
          </a:ln>
        </p:spPr>
      </p:pic>
      <p:sp>
        <p:nvSpPr>
          <p:cNvPr id="136" name="Google Shape;136;p21"/>
          <p:cNvSpPr/>
          <p:nvPr/>
        </p:nvSpPr>
        <p:spPr>
          <a:xfrm>
            <a:off x="0" y="0"/>
            <a:ext cx="9144000" cy="352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sp>
        <p:nvSpPr>
          <p:cNvPr id="137" name="Google Shape;137;p21"/>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pic>
        <p:nvPicPr>
          <p:cNvPr descr="icon_footnote1.png" id="138" name="Google Shape;138;p21"/>
          <p:cNvPicPr preferRelativeResize="0"/>
          <p:nvPr/>
        </p:nvPicPr>
        <p:blipFill rotWithShape="1">
          <a:blip r:embed="rId5">
            <a:alphaModFix/>
          </a:blip>
          <a:srcRect b="0" l="0" r="24523" t="0"/>
          <a:stretch/>
        </p:blipFill>
        <p:spPr>
          <a:xfrm>
            <a:off x="7720832" y="69832"/>
            <a:ext cx="1344358" cy="36195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9" name="Shape 139"/>
        <p:cNvGrpSpPr/>
        <p:nvPr/>
      </p:nvGrpSpPr>
      <p:grpSpPr>
        <a:xfrm>
          <a:off x="0" y="0"/>
          <a:ext cx="0" cy="0"/>
          <a:chOff x="0" y="0"/>
          <a:chExt cx="0" cy="0"/>
        </a:xfrm>
      </p:grpSpPr>
      <p:sp>
        <p:nvSpPr>
          <p:cNvPr id="140" name="Google Shape;140;p22"/>
          <p:cNvSpPr txBox="1"/>
          <p:nvPr>
            <p:ph type="title"/>
          </p:nvPr>
        </p:nvSpPr>
        <p:spPr>
          <a:xfrm>
            <a:off x="311700" y="445025"/>
            <a:ext cx="8520600" cy="572700"/>
          </a:xfrm>
          <a:prstGeom prst="rect">
            <a:avLst/>
          </a:prstGeom>
          <a:noFill/>
          <a:ln>
            <a:noFill/>
          </a:ln>
        </p:spPr>
        <p:txBody>
          <a:bodyPr anchorCtr="0" anchor="ctr" bIns="9525" lIns="9525" spcFirstLastPara="1" rIns="9525" wrap="square" tIns="9525">
            <a:noAutofit/>
          </a:bodyPr>
          <a:lstStyle>
            <a:lvl1pPr lvl="0" algn="ctr">
              <a:lnSpc>
                <a:spcPct val="100000"/>
              </a:lnSpc>
              <a:spcBef>
                <a:spcPts val="0"/>
              </a:spcBef>
              <a:spcAft>
                <a:spcPts val="0"/>
              </a:spcAft>
              <a:buSzPts val="4200"/>
              <a:buNone/>
              <a:defRPr/>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p:txBody>
      </p:sp>
      <p:sp>
        <p:nvSpPr>
          <p:cNvPr id="141" name="Google Shape;141;p22"/>
          <p:cNvSpPr txBox="1"/>
          <p:nvPr>
            <p:ph idx="1" type="body"/>
          </p:nvPr>
        </p:nvSpPr>
        <p:spPr>
          <a:xfrm>
            <a:off x="311700" y="1152475"/>
            <a:ext cx="8520600" cy="3416400"/>
          </a:xfrm>
          <a:prstGeom prst="rect">
            <a:avLst/>
          </a:prstGeom>
          <a:noFill/>
          <a:ln>
            <a:noFill/>
          </a:ln>
        </p:spPr>
        <p:txBody>
          <a:bodyPr anchorCtr="0" anchor="ctr" bIns="9525" lIns="9525" spcFirstLastPara="1" rIns="9525" wrap="square" tIns="9525">
            <a:noAutofit/>
          </a:bodyPr>
          <a:lstStyle>
            <a:lvl1pPr indent="-381000" lvl="0" marL="457200" algn="l">
              <a:lnSpc>
                <a:spcPct val="100000"/>
              </a:lnSpc>
              <a:spcBef>
                <a:spcPts val="2200"/>
              </a:spcBef>
              <a:spcAft>
                <a:spcPts val="0"/>
              </a:spcAft>
              <a:buSzPts val="2400"/>
              <a:buChar char="•"/>
              <a:defRPr/>
            </a:lvl1pPr>
            <a:lvl2pPr indent="-381000" lvl="1" marL="914400" algn="l">
              <a:lnSpc>
                <a:spcPct val="100000"/>
              </a:lnSpc>
              <a:spcBef>
                <a:spcPts val="2200"/>
              </a:spcBef>
              <a:spcAft>
                <a:spcPts val="0"/>
              </a:spcAft>
              <a:buSzPts val="2400"/>
              <a:buChar char="•"/>
              <a:defRPr/>
            </a:lvl2pPr>
            <a:lvl3pPr indent="-381000" lvl="2" marL="1371600" algn="l">
              <a:lnSpc>
                <a:spcPct val="100000"/>
              </a:lnSpc>
              <a:spcBef>
                <a:spcPts val="2200"/>
              </a:spcBef>
              <a:spcAft>
                <a:spcPts val="0"/>
              </a:spcAft>
              <a:buSzPts val="2400"/>
              <a:buChar char="•"/>
              <a:defRPr/>
            </a:lvl3pPr>
            <a:lvl4pPr indent="-381000" lvl="3" marL="1828800" algn="l">
              <a:lnSpc>
                <a:spcPct val="100000"/>
              </a:lnSpc>
              <a:spcBef>
                <a:spcPts val="2200"/>
              </a:spcBef>
              <a:spcAft>
                <a:spcPts val="0"/>
              </a:spcAft>
              <a:buSzPts val="2400"/>
              <a:buChar char="•"/>
              <a:defRPr/>
            </a:lvl4pPr>
            <a:lvl5pPr indent="-381000" lvl="4" marL="2286000" algn="l">
              <a:lnSpc>
                <a:spcPct val="100000"/>
              </a:lnSpc>
              <a:spcBef>
                <a:spcPts val="2200"/>
              </a:spcBef>
              <a:spcAft>
                <a:spcPts val="0"/>
              </a:spcAft>
              <a:buSzPts val="2400"/>
              <a:buChar char="•"/>
              <a:defRPr/>
            </a:lvl5pPr>
            <a:lvl6pPr indent="-381000" lvl="5" marL="2743200" algn="l">
              <a:lnSpc>
                <a:spcPct val="100000"/>
              </a:lnSpc>
              <a:spcBef>
                <a:spcPts val="2200"/>
              </a:spcBef>
              <a:spcAft>
                <a:spcPts val="0"/>
              </a:spcAft>
              <a:buSzPts val="2400"/>
              <a:buChar char="•"/>
              <a:defRPr/>
            </a:lvl6pPr>
            <a:lvl7pPr indent="-381000" lvl="6" marL="3200400" algn="l">
              <a:lnSpc>
                <a:spcPct val="100000"/>
              </a:lnSpc>
              <a:spcBef>
                <a:spcPts val="2200"/>
              </a:spcBef>
              <a:spcAft>
                <a:spcPts val="0"/>
              </a:spcAft>
              <a:buSzPts val="2400"/>
              <a:buChar char="•"/>
              <a:defRPr/>
            </a:lvl7pPr>
            <a:lvl8pPr indent="-381000" lvl="7" marL="3657600" algn="l">
              <a:lnSpc>
                <a:spcPct val="100000"/>
              </a:lnSpc>
              <a:spcBef>
                <a:spcPts val="2200"/>
              </a:spcBef>
              <a:spcAft>
                <a:spcPts val="0"/>
              </a:spcAft>
              <a:buSzPts val="2400"/>
              <a:buChar char="•"/>
              <a:defRPr/>
            </a:lvl8pPr>
            <a:lvl9pPr indent="-381000" lvl="8" marL="4114800" algn="l">
              <a:lnSpc>
                <a:spcPct val="100000"/>
              </a:lnSpc>
              <a:spcBef>
                <a:spcPts val="2200"/>
              </a:spcBef>
              <a:spcAft>
                <a:spcPts val="0"/>
              </a:spcAft>
              <a:buSzPts val="2400"/>
              <a:buChar char="•"/>
              <a:defRPr/>
            </a:lvl9pPr>
          </a:lstStyle>
          <a:p/>
        </p:txBody>
      </p:sp>
      <p:sp>
        <p:nvSpPr>
          <p:cNvPr id="142" name="Google Shape;142;p22"/>
          <p:cNvSpPr txBox="1"/>
          <p:nvPr>
            <p:ph idx="12" type="sldNum"/>
          </p:nvPr>
        </p:nvSpPr>
        <p:spPr>
          <a:xfrm>
            <a:off x="8472458" y="4663217"/>
            <a:ext cx="548700" cy="3936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TITLE_AND_BODY_1">
    <p:spTree>
      <p:nvGrpSpPr>
        <p:cNvPr id="143" name="Shape 143"/>
        <p:cNvGrpSpPr/>
        <p:nvPr/>
      </p:nvGrpSpPr>
      <p:grpSpPr>
        <a:xfrm>
          <a:off x="0" y="0"/>
          <a:ext cx="0" cy="0"/>
          <a:chOff x="0" y="0"/>
          <a:chExt cx="0" cy="0"/>
        </a:xfrm>
      </p:grpSpPr>
      <p:pic>
        <p:nvPicPr>
          <p:cNvPr descr="p-and-c.png" id="144" name="Google Shape;144;p23"/>
          <p:cNvPicPr preferRelativeResize="0"/>
          <p:nvPr/>
        </p:nvPicPr>
        <p:blipFill rotWithShape="1">
          <a:blip r:embed="rId2">
            <a:alphaModFix/>
          </a:blip>
          <a:srcRect b="0" l="0" r="0" t="0"/>
          <a:stretch/>
        </p:blipFill>
        <p:spPr>
          <a:xfrm>
            <a:off x="7724775" y="66675"/>
            <a:ext cx="1476375" cy="361950"/>
          </a:xfrm>
          <a:prstGeom prst="rect">
            <a:avLst/>
          </a:prstGeom>
          <a:noFill/>
          <a:ln>
            <a:noFill/>
          </a:ln>
        </p:spPr>
      </p:pic>
      <p:sp>
        <p:nvSpPr>
          <p:cNvPr id="145" name="Google Shape;145;p23"/>
          <p:cNvSpPr txBox="1"/>
          <p:nvPr>
            <p:ph idx="12" type="sldNum"/>
          </p:nvPr>
        </p:nvSpPr>
        <p:spPr>
          <a:xfrm>
            <a:off x="8856612" y="4905375"/>
            <a:ext cx="170100" cy="172800"/>
          </a:xfrm>
          <a:prstGeom prst="rect">
            <a:avLst/>
          </a:prstGeom>
          <a:noFill/>
          <a:ln>
            <a:noFill/>
          </a:ln>
        </p:spPr>
        <p:txBody>
          <a:bodyPr anchorCtr="0" anchor="t" bIns="19050" lIns="19050" spcFirstLastPara="1" rIns="19050" wrap="square" tIns="19050">
            <a:noAutofit/>
          </a:bodyPr>
          <a:lstStyle>
            <a:lvl1pPr indent="0" lvl="0" marL="0" marR="0" algn="ctr">
              <a:lnSpc>
                <a:spcPct val="100000"/>
              </a:lnSpc>
              <a:spcBef>
                <a:spcPts val="0"/>
              </a:spcBef>
              <a:spcAft>
                <a:spcPts val="0"/>
              </a:spcAft>
              <a:buClr>
                <a:srgbClr val="FFFFFF"/>
              </a:buClr>
              <a:buSzPts val="900"/>
              <a:buFont typeface="Helvetica Neue Light"/>
              <a:buNone/>
              <a:defRPr b="0" i="0" sz="900" u="none" cap="none" strike="noStrike">
                <a:solidFill>
                  <a:srgbClr val="FFFFFF"/>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FFFFFF"/>
              </a:buClr>
              <a:buSzPts val="900"/>
              <a:buFont typeface="Helvetica Neue Light"/>
              <a:buNone/>
              <a:defRPr b="0" i="0" sz="900" u="none" cap="none" strike="noStrike">
                <a:solidFill>
                  <a:srgbClr val="FFFFFF"/>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FFFFFF"/>
              </a:buClr>
              <a:buSzPts val="900"/>
              <a:buFont typeface="Helvetica Neue Light"/>
              <a:buNone/>
              <a:defRPr b="0" i="0" sz="900" u="none" cap="none" strike="noStrike">
                <a:solidFill>
                  <a:srgbClr val="FFFFFF"/>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FFFFFF"/>
              </a:buClr>
              <a:buSzPts val="900"/>
              <a:buFont typeface="Helvetica Neue Light"/>
              <a:buNone/>
              <a:defRPr b="0" i="0" sz="900" u="none" cap="none" strike="noStrike">
                <a:solidFill>
                  <a:srgbClr val="FFFFFF"/>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FFFFFF"/>
              </a:buClr>
              <a:buSzPts val="900"/>
              <a:buFont typeface="Helvetica Neue Light"/>
              <a:buNone/>
              <a:defRPr b="0" i="0" sz="900" u="none" cap="none" strike="noStrike">
                <a:solidFill>
                  <a:srgbClr val="FFFFFF"/>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FFFFFF"/>
              </a:buClr>
              <a:buSzPts val="900"/>
              <a:buFont typeface="Helvetica Neue Light"/>
              <a:buNone/>
              <a:defRPr b="0" i="0" sz="900" u="none" cap="none" strike="noStrike">
                <a:solidFill>
                  <a:srgbClr val="FFFFFF"/>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FFFFFF"/>
              </a:buClr>
              <a:buSzPts val="900"/>
              <a:buFont typeface="Helvetica Neue Light"/>
              <a:buNone/>
              <a:defRPr b="0" i="0" sz="900" u="none" cap="none" strike="noStrike">
                <a:solidFill>
                  <a:srgbClr val="FFFFFF"/>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FFFFFF"/>
              </a:buClr>
              <a:buSzPts val="900"/>
              <a:buFont typeface="Helvetica Neue Light"/>
              <a:buNone/>
              <a:defRPr b="0" i="0" sz="900" u="none" cap="none" strike="noStrike">
                <a:solidFill>
                  <a:srgbClr val="FFFFFF"/>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FFFFFF"/>
              </a:buClr>
              <a:buSzPts val="900"/>
              <a:buFont typeface="Helvetica Neue Light"/>
              <a:buNone/>
              <a:defRPr b="0" i="0" sz="900" u="none" cap="none" strike="noStrike">
                <a:solidFill>
                  <a:srgbClr val="FFFFFF"/>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mp; Subtitle 1">
  <p:cSld name="7_Title &amp; Subtitle_1">
    <p:bg>
      <p:bgPr>
        <a:gradFill>
          <a:gsLst>
            <a:gs pos="0">
              <a:srgbClr val="202A5A"/>
            </a:gs>
            <a:gs pos="48489">
              <a:srgbClr val="1B244E"/>
            </a:gs>
            <a:gs pos="100000">
              <a:srgbClr val="171E41"/>
            </a:gs>
          </a:gsLst>
          <a:path path="circle">
            <a:fillToRect b="50%" l="50%" r="50%" t="50%"/>
          </a:path>
          <a:tileRect/>
        </a:gradFill>
      </p:bgPr>
    </p:bg>
    <p:spTree>
      <p:nvGrpSpPr>
        <p:cNvPr id="146" name="Shape 146"/>
        <p:cNvGrpSpPr/>
        <p:nvPr/>
      </p:nvGrpSpPr>
      <p:grpSpPr>
        <a:xfrm>
          <a:off x="0" y="0"/>
          <a:ext cx="0" cy="0"/>
          <a:chOff x="0" y="0"/>
          <a:chExt cx="0" cy="0"/>
        </a:xfrm>
      </p:grpSpPr>
      <p:pic>
        <p:nvPicPr>
          <p:cNvPr descr="Image" id="147" name="Google Shape;147;p24"/>
          <p:cNvPicPr preferRelativeResize="0"/>
          <p:nvPr/>
        </p:nvPicPr>
        <p:blipFill rotWithShape="1">
          <a:blip r:embed="rId2">
            <a:alphaModFix amt="5000"/>
          </a:blip>
          <a:srcRect b="0" l="0" r="0" t="0"/>
          <a:stretch/>
        </p:blipFill>
        <p:spPr>
          <a:xfrm flipH="1">
            <a:off x="4375902" y="2187660"/>
            <a:ext cx="3890983" cy="2517734"/>
          </a:xfrm>
          <a:prstGeom prst="rect">
            <a:avLst/>
          </a:prstGeom>
          <a:noFill/>
          <a:ln>
            <a:noFill/>
          </a:ln>
        </p:spPr>
      </p:pic>
      <p:pic>
        <p:nvPicPr>
          <p:cNvPr descr="Image" id="148" name="Google Shape;148;p24"/>
          <p:cNvPicPr preferRelativeResize="0"/>
          <p:nvPr/>
        </p:nvPicPr>
        <p:blipFill rotWithShape="1">
          <a:blip r:embed="rId2">
            <a:alphaModFix amt="5000"/>
          </a:blip>
          <a:srcRect b="0" l="0" r="0" t="0"/>
          <a:stretch/>
        </p:blipFill>
        <p:spPr>
          <a:xfrm flipH="1">
            <a:off x="-711441" y="-405124"/>
            <a:ext cx="3890983" cy="2517734"/>
          </a:xfrm>
          <a:prstGeom prst="rect">
            <a:avLst/>
          </a:prstGeom>
          <a:noFill/>
          <a:ln>
            <a:noFill/>
          </a:ln>
        </p:spPr>
      </p:pic>
      <p:pic>
        <p:nvPicPr>
          <p:cNvPr descr="Image" id="149" name="Google Shape;149;p24"/>
          <p:cNvPicPr preferRelativeResize="0"/>
          <p:nvPr/>
        </p:nvPicPr>
        <p:blipFill rotWithShape="1">
          <a:blip r:embed="rId3">
            <a:alphaModFix amt="5000"/>
          </a:blip>
          <a:srcRect b="0" l="0" r="0" t="0"/>
          <a:stretch/>
        </p:blipFill>
        <p:spPr>
          <a:xfrm>
            <a:off x="569739" y="2929707"/>
            <a:ext cx="2608271" cy="2608299"/>
          </a:xfrm>
          <a:prstGeom prst="rect">
            <a:avLst/>
          </a:prstGeom>
          <a:noFill/>
          <a:ln>
            <a:noFill/>
          </a:ln>
        </p:spPr>
      </p:pic>
      <p:sp>
        <p:nvSpPr>
          <p:cNvPr id="150" name="Google Shape;150;p24"/>
          <p:cNvSpPr/>
          <p:nvPr/>
        </p:nvSpPr>
        <p:spPr>
          <a:xfrm>
            <a:off x="0" y="1081868"/>
            <a:ext cx="9144000" cy="406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Arial"/>
              <a:ea typeface="Arial"/>
              <a:cs typeface="Arial"/>
              <a:sym typeface="Arial"/>
            </a:endParaRPr>
          </a:p>
        </p:txBody>
      </p:sp>
      <p:sp>
        <p:nvSpPr>
          <p:cNvPr id="151" name="Google Shape;151;p24"/>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
        <p:nvSpPr>
          <p:cNvPr id="152" name="Google Shape;152;p24"/>
          <p:cNvSpPr txBox="1"/>
          <p:nvPr>
            <p:ph type="title"/>
          </p:nvPr>
        </p:nvSpPr>
        <p:spPr>
          <a:xfrm>
            <a:off x="382050" y="437400"/>
            <a:ext cx="8379600" cy="361500"/>
          </a:xfrm>
          <a:prstGeom prst="rect">
            <a:avLst/>
          </a:prstGeom>
          <a:noFill/>
          <a:ln>
            <a:noFill/>
          </a:ln>
        </p:spPr>
        <p:txBody>
          <a:bodyPr anchorCtr="0" anchor="t" bIns="17150" lIns="34275" spcFirstLastPara="1" rIns="34275" wrap="square" tIns="17150">
            <a:noAutofit/>
          </a:bodyPr>
          <a:lstStyle>
            <a:lvl1pPr lvl="0" marR="0" algn="l">
              <a:lnSpc>
                <a:spcPct val="120000"/>
              </a:lnSpc>
              <a:spcBef>
                <a:spcPts val="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lvl="1"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1_Title &amp; Subtitle 1">
  <p:cSld name="7.1_Title &amp; Subtitle_1">
    <p:bg>
      <p:bgPr>
        <a:gradFill>
          <a:gsLst>
            <a:gs pos="0">
              <a:srgbClr val="202A5A"/>
            </a:gs>
            <a:gs pos="48489">
              <a:srgbClr val="1B244E"/>
            </a:gs>
            <a:gs pos="100000">
              <a:srgbClr val="171E41"/>
            </a:gs>
          </a:gsLst>
          <a:path path="circle">
            <a:fillToRect b="50%" l="50%" r="50%" t="50%"/>
          </a:path>
          <a:tileRect/>
        </a:gradFill>
      </p:bgPr>
    </p:bg>
    <p:spTree>
      <p:nvGrpSpPr>
        <p:cNvPr id="153" name="Shape 153"/>
        <p:cNvGrpSpPr/>
        <p:nvPr/>
      </p:nvGrpSpPr>
      <p:grpSpPr>
        <a:xfrm>
          <a:off x="0" y="0"/>
          <a:ext cx="0" cy="0"/>
          <a:chOff x="0" y="0"/>
          <a:chExt cx="0" cy="0"/>
        </a:xfrm>
      </p:grpSpPr>
      <p:pic>
        <p:nvPicPr>
          <p:cNvPr descr="Image" id="154" name="Google Shape;154;p25"/>
          <p:cNvPicPr preferRelativeResize="0"/>
          <p:nvPr/>
        </p:nvPicPr>
        <p:blipFill rotWithShape="1">
          <a:blip r:embed="rId2">
            <a:alphaModFix amt="5000"/>
          </a:blip>
          <a:srcRect b="0" l="0" r="51198" t="0"/>
          <a:stretch/>
        </p:blipFill>
        <p:spPr>
          <a:xfrm flipH="1">
            <a:off x="1" y="349115"/>
            <a:ext cx="2345675" cy="2288849"/>
          </a:xfrm>
          <a:prstGeom prst="rect">
            <a:avLst/>
          </a:prstGeom>
          <a:noFill/>
          <a:ln>
            <a:noFill/>
          </a:ln>
        </p:spPr>
      </p:pic>
      <p:sp>
        <p:nvSpPr>
          <p:cNvPr id="155" name="Google Shape;155;p25"/>
          <p:cNvSpPr/>
          <p:nvPr/>
        </p:nvSpPr>
        <p:spPr>
          <a:xfrm>
            <a:off x="0" y="0"/>
            <a:ext cx="9144000" cy="10800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pic>
        <p:nvPicPr>
          <p:cNvPr descr="Image" id="156" name="Google Shape;156;p25"/>
          <p:cNvPicPr preferRelativeResize="0"/>
          <p:nvPr/>
        </p:nvPicPr>
        <p:blipFill rotWithShape="1">
          <a:blip r:embed="rId3">
            <a:alphaModFix amt="5000"/>
          </a:blip>
          <a:srcRect b="0" l="0" r="0" t="0"/>
          <a:stretch/>
        </p:blipFill>
        <p:spPr>
          <a:xfrm flipH="1">
            <a:off x="4375902" y="2187660"/>
            <a:ext cx="3890983" cy="2517734"/>
          </a:xfrm>
          <a:prstGeom prst="rect">
            <a:avLst/>
          </a:prstGeom>
          <a:noFill/>
          <a:ln>
            <a:noFill/>
          </a:ln>
        </p:spPr>
      </p:pic>
      <p:pic>
        <p:nvPicPr>
          <p:cNvPr descr="Image" id="157" name="Google Shape;157;p25"/>
          <p:cNvPicPr preferRelativeResize="0"/>
          <p:nvPr/>
        </p:nvPicPr>
        <p:blipFill rotWithShape="1">
          <a:blip r:embed="rId4">
            <a:alphaModFix amt="5000"/>
          </a:blip>
          <a:srcRect b="0" l="0" r="0" t="0"/>
          <a:stretch/>
        </p:blipFill>
        <p:spPr>
          <a:xfrm>
            <a:off x="569739" y="2929707"/>
            <a:ext cx="2608271" cy="2608299"/>
          </a:xfrm>
          <a:prstGeom prst="rect">
            <a:avLst/>
          </a:prstGeom>
          <a:noFill/>
          <a:ln>
            <a:noFill/>
          </a:ln>
        </p:spPr>
      </p:pic>
      <p:sp>
        <p:nvSpPr>
          <p:cNvPr id="158" name="Google Shape;158;p25"/>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mp; Subtitle 3">
  <p:cSld name="7_Title &amp; Subtitle_3">
    <p:bg>
      <p:bgPr>
        <a:gradFill>
          <a:gsLst>
            <a:gs pos="0">
              <a:srgbClr val="202A5A"/>
            </a:gs>
            <a:gs pos="48489">
              <a:srgbClr val="1B244E"/>
            </a:gs>
            <a:gs pos="100000">
              <a:srgbClr val="171E41"/>
            </a:gs>
          </a:gsLst>
          <a:path path="circle">
            <a:fillToRect b="50%" l="50%" r="50%" t="50%"/>
          </a:path>
          <a:tileRect/>
        </a:gradFill>
      </p:bgPr>
    </p:bg>
    <p:spTree>
      <p:nvGrpSpPr>
        <p:cNvPr id="159" name="Shape 159"/>
        <p:cNvGrpSpPr/>
        <p:nvPr/>
      </p:nvGrpSpPr>
      <p:grpSpPr>
        <a:xfrm>
          <a:off x="0" y="0"/>
          <a:ext cx="0" cy="0"/>
          <a:chOff x="0" y="0"/>
          <a:chExt cx="0" cy="0"/>
        </a:xfrm>
      </p:grpSpPr>
      <p:pic>
        <p:nvPicPr>
          <p:cNvPr descr="Image" id="160" name="Google Shape;160;p26"/>
          <p:cNvPicPr preferRelativeResize="0"/>
          <p:nvPr/>
        </p:nvPicPr>
        <p:blipFill rotWithShape="1">
          <a:blip r:embed="rId2">
            <a:alphaModFix amt="5000"/>
          </a:blip>
          <a:srcRect b="0" l="0" r="0" t="0"/>
          <a:stretch/>
        </p:blipFill>
        <p:spPr>
          <a:xfrm flipH="1">
            <a:off x="4375902" y="2187660"/>
            <a:ext cx="3890983" cy="2517734"/>
          </a:xfrm>
          <a:prstGeom prst="rect">
            <a:avLst/>
          </a:prstGeom>
          <a:noFill/>
          <a:ln>
            <a:noFill/>
          </a:ln>
        </p:spPr>
      </p:pic>
      <p:pic>
        <p:nvPicPr>
          <p:cNvPr descr="Image" id="161" name="Google Shape;161;p26"/>
          <p:cNvPicPr preferRelativeResize="0"/>
          <p:nvPr/>
        </p:nvPicPr>
        <p:blipFill rotWithShape="1">
          <a:blip r:embed="rId2">
            <a:alphaModFix amt="5000"/>
          </a:blip>
          <a:srcRect b="0" l="0" r="0" t="0"/>
          <a:stretch/>
        </p:blipFill>
        <p:spPr>
          <a:xfrm flipH="1">
            <a:off x="-711441" y="-405124"/>
            <a:ext cx="3890983" cy="2517734"/>
          </a:xfrm>
          <a:prstGeom prst="rect">
            <a:avLst/>
          </a:prstGeom>
          <a:noFill/>
          <a:ln>
            <a:noFill/>
          </a:ln>
        </p:spPr>
      </p:pic>
      <p:pic>
        <p:nvPicPr>
          <p:cNvPr descr="Image" id="162" name="Google Shape;162;p26"/>
          <p:cNvPicPr preferRelativeResize="0"/>
          <p:nvPr/>
        </p:nvPicPr>
        <p:blipFill rotWithShape="1">
          <a:blip r:embed="rId3">
            <a:alphaModFix amt="5000"/>
          </a:blip>
          <a:srcRect b="0" l="0" r="0" t="0"/>
          <a:stretch/>
        </p:blipFill>
        <p:spPr>
          <a:xfrm>
            <a:off x="569739" y="2929707"/>
            <a:ext cx="2608271" cy="2608299"/>
          </a:xfrm>
          <a:prstGeom prst="rect">
            <a:avLst/>
          </a:prstGeom>
          <a:noFill/>
          <a:ln>
            <a:noFill/>
          </a:ln>
        </p:spPr>
      </p:pic>
      <p:sp>
        <p:nvSpPr>
          <p:cNvPr id="163" name="Google Shape;163;p26"/>
          <p:cNvSpPr/>
          <p:nvPr/>
        </p:nvSpPr>
        <p:spPr>
          <a:xfrm>
            <a:off x="0" y="1081868"/>
            <a:ext cx="9144000" cy="406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Arial"/>
              <a:ea typeface="Arial"/>
              <a:cs typeface="Arial"/>
              <a:sym typeface="Arial"/>
            </a:endParaRPr>
          </a:p>
        </p:txBody>
      </p:sp>
      <p:sp>
        <p:nvSpPr>
          <p:cNvPr id="164" name="Google Shape;164;p26"/>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
        <p:nvSpPr>
          <p:cNvPr id="165" name="Google Shape;165;p26"/>
          <p:cNvSpPr txBox="1"/>
          <p:nvPr>
            <p:ph type="title"/>
          </p:nvPr>
        </p:nvSpPr>
        <p:spPr>
          <a:xfrm>
            <a:off x="382050" y="437400"/>
            <a:ext cx="8379600" cy="361500"/>
          </a:xfrm>
          <a:prstGeom prst="rect">
            <a:avLst/>
          </a:prstGeom>
          <a:noFill/>
          <a:ln>
            <a:noFill/>
          </a:ln>
        </p:spPr>
        <p:txBody>
          <a:bodyPr anchorCtr="0" anchor="t" bIns="17150" lIns="34275" spcFirstLastPara="1" rIns="34275" wrap="square" tIns="17150">
            <a:noAutofit/>
          </a:bodyPr>
          <a:lstStyle>
            <a:lvl1pPr lvl="0" marR="0" algn="l">
              <a:lnSpc>
                <a:spcPct val="120000"/>
              </a:lnSpc>
              <a:spcBef>
                <a:spcPts val="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lvl="1"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6" name="Shape 166"/>
        <p:cNvGrpSpPr/>
        <p:nvPr/>
      </p:nvGrpSpPr>
      <p:grpSpPr>
        <a:xfrm>
          <a:off x="0" y="0"/>
          <a:ext cx="0" cy="0"/>
          <a:chOff x="0" y="0"/>
          <a:chExt cx="0" cy="0"/>
        </a:xfrm>
      </p:grpSpPr>
      <p:sp>
        <p:nvSpPr>
          <p:cNvPr id="167" name="Google Shape;167;p27"/>
          <p:cNvSpPr txBox="1"/>
          <p:nvPr>
            <p:ph type="title"/>
          </p:nvPr>
        </p:nvSpPr>
        <p:spPr>
          <a:xfrm>
            <a:off x="457200" y="205979"/>
            <a:ext cx="8229600" cy="8574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p:txBody>
      </p:sp>
      <p:sp>
        <p:nvSpPr>
          <p:cNvPr id="168" name="Google Shape;168;p27"/>
          <p:cNvSpPr txBox="1"/>
          <p:nvPr>
            <p:ph idx="1" type="body"/>
          </p:nvPr>
        </p:nvSpPr>
        <p:spPr>
          <a:xfrm>
            <a:off x="457200" y="1200151"/>
            <a:ext cx="8229600" cy="33945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300"/>
              </a:spcBef>
              <a:spcAft>
                <a:spcPts val="0"/>
              </a:spcAft>
              <a:buClr>
                <a:schemeClr val="dk1"/>
              </a:buClr>
              <a:buSzPts val="1400"/>
              <a:buChar char="•"/>
              <a:defRPr/>
            </a:lvl1pPr>
            <a:lvl2pPr indent="-317500" lvl="1" marL="914400" algn="l">
              <a:lnSpc>
                <a:spcPct val="100000"/>
              </a:lnSpc>
              <a:spcBef>
                <a:spcPts val="300"/>
              </a:spcBef>
              <a:spcAft>
                <a:spcPts val="0"/>
              </a:spcAft>
              <a:buClr>
                <a:schemeClr val="dk1"/>
              </a:buClr>
              <a:buSzPts val="1400"/>
              <a:buChar char="•"/>
              <a:defRPr/>
            </a:lvl2pPr>
            <a:lvl3pPr indent="-317500" lvl="2" marL="1371600" algn="l">
              <a:lnSpc>
                <a:spcPct val="100000"/>
              </a:lnSpc>
              <a:spcBef>
                <a:spcPts val="300"/>
              </a:spcBef>
              <a:spcAft>
                <a:spcPts val="0"/>
              </a:spcAft>
              <a:buClr>
                <a:schemeClr val="dk1"/>
              </a:buClr>
              <a:buSzPts val="1400"/>
              <a:buChar char="•"/>
              <a:defRPr/>
            </a:lvl3pPr>
            <a:lvl4pPr indent="-317500" lvl="3" marL="1828800" algn="l">
              <a:lnSpc>
                <a:spcPct val="100000"/>
              </a:lnSpc>
              <a:spcBef>
                <a:spcPts val="300"/>
              </a:spcBef>
              <a:spcAft>
                <a:spcPts val="0"/>
              </a:spcAft>
              <a:buClr>
                <a:schemeClr val="dk1"/>
              </a:buClr>
              <a:buSzPts val="1400"/>
              <a:buChar char="•"/>
              <a:defRPr/>
            </a:lvl4pPr>
            <a:lvl5pPr indent="-317500" lvl="4" marL="2286000" algn="l">
              <a:lnSpc>
                <a:spcPct val="100000"/>
              </a:lnSpc>
              <a:spcBef>
                <a:spcPts val="300"/>
              </a:spcBef>
              <a:spcAft>
                <a:spcPts val="0"/>
              </a:spcAft>
              <a:buClr>
                <a:schemeClr val="dk1"/>
              </a:buClr>
              <a:buSzPts val="1400"/>
              <a:buChar char="•"/>
              <a:defRPr/>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69" name="Google Shape;169;p27"/>
          <p:cNvSpPr txBox="1"/>
          <p:nvPr>
            <p:ph idx="10" type="dt"/>
          </p:nvPr>
        </p:nvSpPr>
        <p:spPr>
          <a:xfrm>
            <a:off x="457200" y="4767263"/>
            <a:ext cx="21336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70" name="Google Shape;170;p27"/>
          <p:cNvSpPr txBox="1"/>
          <p:nvPr>
            <p:ph idx="11" type="ftr"/>
          </p:nvPr>
        </p:nvSpPr>
        <p:spPr>
          <a:xfrm>
            <a:off x="3124200" y="4767263"/>
            <a:ext cx="28956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71" name="Google Shape;171;p27"/>
          <p:cNvSpPr txBox="1"/>
          <p:nvPr>
            <p:ph idx="12" type="sldNum"/>
          </p:nvPr>
        </p:nvSpPr>
        <p:spPr>
          <a:xfrm>
            <a:off x="6553200" y="4767263"/>
            <a:ext cx="21336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mp; Subtitle 4">
  <p:cSld name="7_Title &amp; Subtitle_4">
    <p:bg>
      <p:bgPr>
        <a:gradFill>
          <a:gsLst>
            <a:gs pos="0">
              <a:srgbClr val="202A5A"/>
            </a:gs>
            <a:gs pos="48489">
              <a:srgbClr val="1B244E"/>
            </a:gs>
            <a:gs pos="100000">
              <a:srgbClr val="171E41"/>
            </a:gs>
          </a:gsLst>
          <a:path path="circle">
            <a:fillToRect b="50%" l="50%" r="50%" t="50%"/>
          </a:path>
          <a:tileRect/>
        </a:gradFill>
      </p:bgPr>
    </p:bg>
    <p:spTree>
      <p:nvGrpSpPr>
        <p:cNvPr id="172" name="Shape 172"/>
        <p:cNvGrpSpPr/>
        <p:nvPr/>
      </p:nvGrpSpPr>
      <p:grpSpPr>
        <a:xfrm>
          <a:off x="0" y="0"/>
          <a:ext cx="0" cy="0"/>
          <a:chOff x="0" y="0"/>
          <a:chExt cx="0" cy="0"/>
        </a:xfrm>
      </p:grpSpPr>
      <p:pic>
        <p:nvPicPr>
          <p:cNvPr descr="Image" id="173" name="Google Shape;173;p28"/>
          <p:cNvPicPr preferRelativeResize="0"/>
          <p:nvPr/>
        </p:nvPicPr>
        <p:blipFill rotWithShape="1">
          <a:blip r:embed="rId2">
            <a:alphaModFix amt="5000"/>
          </a:blip>
          <a:srcRect b="0" l="0" r="0" t="0"/>
          <a:stretch/>
        </p:blipFill>
        <p:spPr>
          <a:xfrm flipH="1">
            <a:off x="4375902" y="2187660"/>
            <a:ext cx="3890983" cy="2517734"/>
          </a:xfrm>
          <a:prstGeom prst="rect">
            <a:avLst/>
          </a:prstGeom>
          <a:noFill/>
          <a:ln>
            <a:noFill/>
          </a:ln>
        </p:spPr>
      </p:pic>
      <p:pic>
        <p:nvPicPr>
          <p:cNvPr descr="Image" id="174" name="Google Shape;174;p28"/>
          <p:cNvPicPr preferRelativeResize="0"/>
          <p:nvPr/>
        </p:nvPicPr>
        <p:blipFill rotWithShape="1">
          <a:blip r:embed="rId2">
            <a:alphaModFix amt="5000"/>
          </a:blip>
          <a:srcRect b="0" l="0" r="0" t="0"/>
          <a:stretch/>
        </p:blipFill>
        <p:spPr>
          <a:xfrm flipH="1">
            <a:off x="-711441" y="-405124"/>
            <a:ext cx="3890983" cy="2517734"/>
          </a:xfrm>
          <a:prstGeom prst="rect">
            <a:avLst/>
          </a:prstGeom>
          <a:noFill/>
          <a:ln>
            <a:noFill/>
          </a:ln>
        </p:spPr>
      </p:pic>
      <p:pic>
        <p:nvPicPr>
          <p:cNvPr descr="Image" id="175" name="Google Shape;175;p28"/>
          <p:cNvPicPr preferRelativeResize="0"/>
          <p:nvPr/>
        </p:nvPicPr>
        <p:blipFill rotWithShape="1">
          <a:blip r:embed="rId3">
            <a:alphaModFix amt="5000"/>
          </a:blip>
          <a:srcRect b="0" l="0" r="0" t="0"/>
          <a:stretch/>
        </p:blipFill>
        <p:spPr>
          <a:xfrm>
            <a:off x="569739" y="2929707"/>
            <a:ext cx="2608271" cy="2608299"/>
          </a:xfrm>
          <a:prstGeom prst="rect">
            <a:avLst/>
          </a:prstGeom>
          <a:noFill/>
          <a:ln>
            <a:noFill/>
          </a:ln>
        </p:spPr>
      </p:pic>
      <p:sp>
        <p:nvSpPr>
          <p:cNvPr id="176" name="Google Shape;176;p28"/>
          <p:cNvSpPr/>
          <p:nvPr/>
        </p:nvSpPr>
        <p:spPr>
          <a:xfrm>
            <a:off x="0" y="1081868"/>
            <a:ext cx="9144000" cy="406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Arial"/>
              <a:ea typeface="Arial"/>
              <a:cs typeface="Arial"/>
              <a:sym typeface="Arial"/>
            </a:endParaRPr>
          </a:p>
        </p:txBody>
      </p:sp>
      <p:sp>
        <p:nvSpPr>
          <p:cNvPr id="177" name="Google Shape;177;p28"/>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
        <p:nvSpPr>
          <p:cNvPr id="178" name="Google Shape;178;p28"/>
          <p:cNvSpPr txBox="1"/>
          <p:nvPr>
            <p:ph type="title"/>
          </p:nvPr>
        </p:nvSpPr>
        <p:spPr>
          <a:xfrm>
            <a:off x="382050" y="437400"/>
            <a:ext cx="8379600" cy="361500"/>
          </a:xfrm>
          <a:prstGeom prst="rect">
            <a:avLst/>
          </a:prstGeom>
          <a:noFill/>
          <a:ln>
            <a:noFill/>
          </a:ln>
        </p:spPr>
        <p:txBody>
          <a:bodyPr anchorCtr="0" anchor="t" bIns="17150" lIns="34275" spcFirstLastPara="1" rIns="34275" wrap="square" tIns="17150">
            <a:noAutofit/>
          </a:bodyPr>
          <a:lstStyle>
            <a:lvl1pPr lvl="0" marR="0" algn="l">
              <a:lnSpc>
                <a:spcPct val="120000"/>
              </a:lnSpc>
              <a:spcBef>
                <a:spcPts val="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lvl="1"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4200"/>
              <a:buFont typeface="Arial"/>
              <a:buNone/>
              <a:defRPr b="0" i="0" sz="42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1_Title &amp; Subtitle 1">
  <p:cSld name="4.1_Title &amp; Subtitle_1">
    <p:bg>
      <p:bgPr>
        <a:gradFill>
          <a:gsLst>
            <a:gs pos="0">
              <a:srgbClr val="202A5A"/>
            </a:gs>
            <a:gs pos="48489">
              <a:srgbClr val="1B244E"/>
            </a:gs>
            <a:gs pos="100000">
              <a:srgbClr val="171E41"/>
            </a:gs>
          </a:gsLst>
          <a:path path="circle">
            <a:fillToRect b="50%" l="50%" r="50%" t="50%"/>
          </a:path>
          <a:tileRect/>
        </a:gradFill>
      </p:bgPr>
    </p:bg>
    <p:spTree>
      <p:nvGrpSpPr>
        <p:cNvPr id="179" name="Shape 179"/>
        <p:cNvGrpSpPr/>
        <p:nvPr/>
      </p:nvGrpSpPr>
      <p:grpSpPr>
        <a:xfrm>
          <a:off x="0" y="0"/>
          <a:ext cx="0" cy="0"/>
          <a:chOff x="0" y="0"/>
          <a:chExt cx="0" cy="0"/>
        </a:xfrm>
      </p:grpSpPr>
      <p:pic>
        <p:nvPicPr>
          <p:cNvPr descr="Image" id="180" name="Google Shape;180;p29"/>
          <p:cNvPicPr preferRelativeResize="0"/>
          <p:nvPr/>
        </p:nvPicPr>
        <p:blipFill rotWithShape="1">
          <a:blip r:embed="rId2">
            <a:alphaModFix amt="5000"/>
          </a:blip>
          <a:srcRect b="0" l="0" r="0" t="0"/>
          <a:stretch/>
        </p:blipFill>
        <p:spPr>
          <a:xfrm flipH="1">
            <a:off x="4375902" y="2187660"/>
            <a:ext cx="3890983" cy="2517734"/>
          </a:xfrm>
          <a:prstGeom prst="rect">
            <a:avLst/>
          </a:prstGeom>
          <a:noFill/>
          <a:ln>
            <a:noFill/>
          </a:ln>
        </p:spPr>
      </p:pic>
      <p:pic>
        <p:nvPicPr>
          <p:cNvPr descr="Image" id="181" name="Google Shape;181;p29"/>
          <p:cNvPicPr preferRelativeResize="0"/>
          <p:nvPr/>
        </p:nvPicPr>
        <p:blipFill rotWithShape="1">
          <a:blip r:embed="rId3">
            <a:alphaModFix amt="5000"/>
          </a:blip>
          <a:srcRect b="0" l="0" r="51198" t="0"/>
          <a:stretch/>
        </p:blipFill>
        <p:spPr>
          <a:xfrm flipH="1">
            <a:off x="1" y="349115"/>
            <a:ext cx="2345675" cy="2288849"/>
          </a:xfrm>
          <a:prstGeom prst="rect">
            <a:avLst/>
          </a:prstGeom>
          <a:noFill/>
          <a:ln>
            <a:noFill/>
          </a:ln>
        </p:spPr>
      </p:pic>
      <p:pic>
        <p:nvPicPr>
          <p:cNvPr descr="Image" id="182" name="Google Shape;182;p29"/>
          <p:cNvPicPr preferRelativeResize="0"/>
          <p:nvPr/>
        </p:nvPicPr>
        <p:blipFill rotWithShape="1">
          <a:blip r:embed="rId4">
            <a:alphaModFix amt="5000"/>
          </a:blip>
          <a:srcRect b="0" l="0" r="0" t="0"/>
          <a:stretch/>
        </p:blipFill>
        <p:spPr>
          <a:xfrm>
            <a:off x="569739" y="2929707"/>
            <a:ext cx="2608271" cy="2608299"/>
          </a:xfrm>
          <a:prstGeom prst="rect">
            <a:avLst/>
          </a:prstGeom>
          <a:noFill/>
          <a:ln>
            <a:noFill/>
          </a:ln>
        </p:spPr>
      </p:pic>
      <p:sp>
        <p:nvSpPr>
          <p:cNvPr id="183" name="Google Shape;183;p29"/>
          <p:cNvSpPr/>
          <p:nvPr/>
        </p:nvSpPr>
        <p:spPr>
          <a:xfrm>
            <a:off x="0" y="0"/>
            <a:ext cx="5966100" cy="514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sp>
        <p:nvSpPr>
          <p:cNvPr id="184" name="Google Shape;184;p29"/>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blank">
  <p:cSld name="BLANK">
    <p:spTree>
      <p:nvGrpSpPr>
        <p:cNvPr id="185" name="Shape 185"/>
        <p:cNvGrpSpPr/>
        <p:nvPr/>
      </p:nvGrpSpPr>
      <p:grpSpPr>
        <a:xfrm>
          <a:off x="0" y="0"/>
          <a:ext cx="0" cy="0"/>
          <a:chOff x="0" y="0"/>
          <a:chExt cx="0" cy="0"/>
        </a:xfrm>
      </p:grpSpPr>
      <p:sp>
        <p:nvSpPr>
          <p:cNvPr id="186" name="Google Shape;186;p3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87" name="Google Shape;187;p3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88" name="Google Shape;188;p3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bg>
      <p:bgPr>
        <a:gradFill>
          <a:gsLst>
            <a:gs pos="0">
              <a:srgbClr val="202A5A"/>
            </a:gs>
            <a:gs pos="48487">
              <a:srgbClr val="1B244E"/>
            </a:gs>
            <a:gs pos="100000">
              <a:srgbClr val="171E41"/>
            </a:gs>
          </a:gsLst>
          <a:path path="circle">
            <a:fillToRect b="50%" l="50%" r="50%" t="50%"/>
          </a:path>
          <a:tileRect/>
        </a:gradFill>
      </p:bgPr>
    </p:bg>
    <p:spTree>
      <p:nvGrpSpPr>
        <p:cNvPr id="24" name="Shape 24"/>
        <p:cNvGrpSpPr/>
        <p:nvPr/>
      </p:nvGrpSpPr>
      <p:grpSpPr>
        <a:xfrm>
          <a:off x="0" y="0"/>
          <a:ext cx="0" cy="0"/>
          <a:chOff x="0" y="0"/>
          <a:chExt cx="0" cy="0"/>
        </a:xfrm>
      </p:grpSpPr>
      <p:pic>
        <p:nvPicPr>
          <p:cNvPr id="25" name="Google Shape;25;p4"/>
          <p:cNvPicPr preferRelativeResize="0"/>
          <p:nvPr/>
        </p:nvPicPr>
        <p:blipFill rotWithShape="1">
          <a:blip r:embed="rId2">
            <a:alphaModFix/>
          </a:blip>
          <a:srcRect b="0" l="0" r="0" t="0"/>
          <a:stretch/>
        </p:blipFill>
        <p:spPr>
          <a:xfrm>
            <a:off x="7720832" y="65734"/>
            <a:ext cx="1475763" cy="361800"/>
          </a:xfrm>
          <a:prstGeom prst="rect">
            <a:avLst/>
          </a:prstGeom>
          <a:noFill/>
          <a:ln>
            <a:noFill/>
          </a:ln>
        </p:spPr>
      </p:pic>
      <p:pic>
        <p:nvPicPr>
          <p:cNvPr descr="Image" id="26" name="Google Shape;26;p4"/>
          <p:cNvPicPr preferRelativeResize="0"/>
          <p:nvPr/>
        </p:nvPicPr>
        <p:blipFill rotWithShape="1">
          <a:blip r:embed="rId3">
            <a:alphaModFix amt="5000"/>
          </a:blip>
          <a:srcRect b="0" l="0" r="0" t="0"/>
          <a:stretch/>
        </p:blipFill>
        <p:spPr>
          <a:xfrm flipH="1">
            <a:off x="4375903" y="2187660"/>
            <a:ext cx="3890982" cy="2517735"/>
          </a:xfrm>
          <a:prstGeom prst="rect">
            <a:avLst/>
          </a:prstGeom>
          <a:noFill/>
          <a:ln>
            <a:noFill/>
          </a:ln>
        </p:spPr>
      </p:pic>
      <p:pic>
        <p:nvPicPr>
          <p:cNvPr descr="Image" id="27" name="Google Shape;27;p4"/>
          <p:cNvPicPr preferRelativeResize="0"/>
          <p:nvPr/>
        </p:nvPicPr>
        <p:blipFill rotWithShape="1">
          <a:blip r:embed="rId4">
            <a:alphaModFix amt="5000"/>
          </a:blip>
          <a:srcRect b="0" l="0" r="51197" t="0"/>
          <a:stretch/>
        </p:blipFill>
        <p:spPr>
          <a:xfrm flipH="1">
            <a:off x="1" y="349115"/>
            <a:ext cx="2345675" cy="2288849"/>
          </a:xfrm>
          <a:prstGeom prst="rect">
            <a:avLst/>
          </a:prstGeom>
          <a:noFill/>
          <a:ln>
            <a:noFill/>
          </a:ln>
        </p:spPr>
      </p:pic>
      <p:pic>
        <p:nvPicPr>
          <p:cNvPr descr="Image" id="28" name="Google Shape;28;p4"/>
          <p:cNvPicPr preferRelativeResize="0"/>
          <p:nvPr/>
        </p:nvPicPr>
        <p:blipFill rotWithShape="1">
          <a:blip r:embed="rId5">
            <a:alphaModFix amt="5000"/>
          </a:blip>
          <a:srcRect b="0" l="0" r="0" t="0"/>
          <a:stretch/>
        </p:blipFill>
        <p:spPr>
          <a:xfrm>
            <a:off x="569739" y="2929707"/>
            <a:ext cx="2608271" cy="2608299"/>
          </a:xfrm>
          <a:prstGeom prst="rect">
            <a:avLst/>
          </a:prstGeom>
          <a:noFill/>
          <a:ln>
            <a:noFill/>
          </a:ln>
        </p:spPr>
      </p:pic>
      <p:sp>
        <p:nvSpPr>
          <p:cNvPr id="29" name="Google Shape;29;p4"/>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9" name="Shape 189"/>
        <p:cNvGrpSpPr/>
        <p:nvPr/>
      </p:nvGrpSpPr>
      <p:grpSpPr>
        <a:xfrm>
          <a:off x="0" y="0"/>
          <a:ext cx="0" cy="0"/>
          <a:chOff x="0" y="0"/>
          <a:chExt cx="0" cy="0"/>
        </a:xfrm>
      </p:grpSpPr>
      <p:sp>
        <p:nvSpPr>
          <p:cNvPr id="190" name="Google Shape;190;p31"/>
          <p:cNvSpPr txBox="1"/>
          <p:nvPr>
            <p:ph type="ctrTitle"/>
          </p:nvPr>
        </p:nvSpPr>
        <p:spPr>
          <a:xfrm>
            <a:off x="311708" y="744575"/>
            <a:ext cx="8520600" cy="2052600"/>
          </a:xfrm>
          <a:prstGeom prst="rect">
            <a:avLst/>
          </a:prstGeom>
        </p:spPr>
        <p:txBody>
          <a:bodyPr anchorCtr="0" anchor="b" bIns="9525" lIns="9525" spcFirstLastPara="1" rIns="9525" wrap="square" tIns="95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91" name="Google Shape;191;p31"/>
          <p:cNvSpPr txBox="1"/>
          <p:nvPr>
            <p:ph idx="1" type="subTitle"/>
          </p:nvPr>
        </p:nvSpPr>
        <p:spPr>
          <a:xfrm>
            <a:off x="311700" y="2834125"/>
            <a:ext cx="8520600" cy="792600"/>
          </a:xfrm>
          <a:prstGeom prst="rect">
            <a:avLst/>
          </a:prstGeom>
        </p:spPr>
        <p:txBody>
          <a:bodyPr anchorCtr="0" anchor="ctr" bIns="9525" lIns="9525" spcFirstLastPara="1" rIns="9525" wrap="square" tIns="9525">
            <a:noAutofit/>
          </a:bodyPr>
          <a:lstStyle>
            <a:lvl1pPr lvl="0" rtl="0" algn="ctr">
              <a:lnSpc>
                <a:spcPct val="100000"/>
              </a:lnSpc>
              <a:spcBef>
                <a:spcPts val="2200"/>
              </a:spcBef>
              <a:spcAft>
                <a:spcPts val="0"/>
              </a:spcAft>
              <a:buSzPts val="2800"/>
              <a:buNone/>
              <a:defRPr sz="2800"/>
            </a:lvl1pPr>
            <a:lvl2pPr lvl="1" rtl="0" algn="ctr">
              <a:lnSpc>
                <a:spcPct val="100000"/>
              </a:lnSpc>
              <a:spcBef>
                <a:spcPts val="2200"/>
              </a:spcBef>
              <a:spcAft>
                <a:spcPts val="0"/>
              </a:spcAft>
              <a:buSzPts val="2800"/>
              <a:buNone/>
              <a:defRPr sz="2800"/>
            </a:lvl2pPr>
            <a:lvl3pPr lvl="2" rtl="0" algn="ctr">
              <a:lnSpc>
                <a:spcPct val="100000"/>
              </a:lnSpc>
              <a:spcBef>
                <a:spcPts val="2200"/>
              </a:spcBef>
              <a:spcAft>
                <a:spcPts val="0"/>
              </a:spcAft>
              <a:buSzPts val="2800"/>
              <a:buNone/>
              <a:defRPr sz="2800"/>
            </a:lvl3pPr>
            <a:lvl4pPr lvl="3" rtl="0" algn="ctr">
              <a:lnSpc>
                <a:spcPct val="100000"/>
              </a:lnSpc>
              <a:spcBef>
                <a:spcPts val="2200"/>
              </a:spcBef>
              <a:spcAft>
                <a:spcPts val="0"/>
              </a:spcAft>
              <a:buSzPts val="2800"/>
              <a:buNone/>
              <a:defRPr sz="2800"/>
            </a:lvl4pPr>
            <a:lvl5pPr lvl="4" rtl="0" algn="ctr">
              <a:lnSpc>
                <a:spcPct val="100000"/>
              </a:lnSpc>
              <a:spcBef>
                <a:spcPts val="2200"/>
              </a:spcBef>
              <a:spcAft>
                <a:spcPts val="0"/>
              </a:spcAft>
              <a:buSzPts val="2800"/>
              <a:buNone/>
              <a:defRPr sz="2800"/>
            </a:lvl5pPr>
            <a:lvl6pPr lvl="5" rtl="0" algn="ctr">
              <a:lnSpc>
                <a:spcPct val="100000"/>
              </a:lnSpc>
              <a:spcBef>
                <a:spcPts val="2200"/>
              </a:spcBef>
              <a:spcAft>
                <a:spcPts val="0"/>
              </a:spcAft>
              <a:buSzPts val="2800"/>
              <a:buNone/>
              <a:defRPr sz="2800"/>
            </a:lvl6pPr>
            <a:lvl7pPr lvl="6" rtl="0" algn="ctr">
              <a:lnSpc>
                <a:spcPct val="100000"/>
              </a:lnSpc>
              <a:spcBef>
                <a:spcPts val="2200"/>
              </a:spcBef>
              <a:spcAft>
                <a:spcPts val="0"/>
              </a:spcAft>
              <a:buSzPts val="2800"/>
              <a:buNone/>
              <a:defRPr sz="2800"/>
            </a:lvl7pPr>
            <a:lvl8pPr lvl="7" rtl="0" algn="ctr">
              <a:lnSpc>
                <a:spcPct val="100000"/>
              </a:lnSpc>
              <a:spcBef>
                <a:spcPts val="2200"/>
              </a:spcBef>
              <a:spcAft>
                <a:spcPts val="0"/>
              </a:spcAft>
              <a:buSzPts val="2800"/>
              <a:buNone/>
              <a:defRPr sz="2800"/>
            </a:lvl8pPr>
            <a:lvl9pPr lvl="8" rtl="0" algn="ctr">
              <a:lnSpc>
                <a:spcPct val="100000"/>
              </a:lnSpc>
              <a:spcBef>
                <a:spcPts val="2200"/>
              </a:spcBef>
              <a:spcAft>
                <a:spcPts val="0"/>
              </a:spcAft>
              <a:buSzPts val="2800"/>
              <a:buNone/>
              <a:defRPr sz="2800"/>
            </a:lvl9pPr>
          </a:lstStyle>
          <a:p/>
        </p:txBody>
      </p:sp>
      <p:sp>
        <p:nvSpPr>
          <p:cNvPr id="192" name="Google Shape;192;p31"/>
          <p:cNvSpPr txBox="1"/>
          <p:nvPr>
            <p:ph idx="12" type="sldNum"/>
          </p:nvPr>
        </p:nvSpPr>
        <p:spPr>
          <a:xfrm>
            <a:off x="8472458" y="4663217"/>
            <a:ext cx="548700" cy="393600"/>
          </a:xfrm>
          <a:prstGeom prst="rect">
            <a:avLst/>
          </a:prstGeom>
        </p:spPr>
        <p:txBody>
          <a:bodyPr anchorCtr="0" anchor="t" bIns="9525" lIns="9525" spcFirstLastPara="1" rIns="9525" wrap="square" tIns="95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93" name="Shape 193"/>
        <p:cNvGrpSpPr/>
        <p:nvPr/>
      </p:nvGrpSpPr>
      <p:grpSpPr>
        <a:xfrm>
          <a:off x="0" y="0"/>
          <a:ext cx="0" cy="0"/>
          <a:chOff x="0" y="0"/>
          <a:chExt cx="0" cy="0"/>
        </a:xfrm>
      </p:grpSpPr>
      <p:sp>
        <p:nvSpPr>
          <p:cNvPr id="194" name="Google Shape;194;p3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p:txBody>
      </p:sp>
      <p:sp>
        <p:nvSpPr>
          <p:cNvPr id="195" name="Google Shape;195;p32"/>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96" name="Google Shape;196;p3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197" name="Google Shape;197;p3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198" name="Google Shape;198;p3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1_Title &amp; Subtitle">
  <p:cSld name="4.1_Title &amp; Subtitle">
    <p:bg>
      <p:bgPr>
        <a:gradFill>
          <a:gsLst>
            <a:gs pos="0">
              <a:srgbClr val="202A5A"/>
            </a:gs>
            <a:gs pos="48487">
              <a:srgbClr val="1B244E"/>
            </a:gs>
            <a:gs pos="100000">
              <a:srgbClr val="171E41"/>
            </a:gs>
          </a:gsLst>
          <a:path path="circle">
            <a:fillToRect b="50%" l="50%" r="50%" t="50%"/>
          </a:path>
          <a:tileRect/>
        </a:gradFill>
      </p:bgPr>
    </p:bg>
    <p:spTree>
      <p:nvGrpSpPr>
        <p:cNvPr id="30" name="Shape 30"/>
        <p:cNvGrpSpPr/>
        <p:nvPr/>
      </p:nvGrpSpPr>
      <p:grpSpPr>
        <a:xfrm>
          <a:off x="0" y="0"/>
          <a:ext cx="0" cy="0"/>
          <a:chOff x="0" y="0"/>
          <a:chExt cx="0" cy="0"/>
        </a:xfrm>
      </p:grpSpPr>
      <p:pic>
        <p:nvPicPr>
          <p:cNvPr descr="Image" id="31" name="Google Shape;31;p5"/>
          <p:cNvPicPr preferRelativeResize="0"/>
          <p:nvPr/>
        </p:nvPicPr>
        <p:blipFill rotWithShape="1">
          <a:blip r:embed="rId2">
            <a:alphaModFix amt="5000"/>
          </a:blip>
          <a:srcRect b="0" l="0" r="0" t="0"/>
          <a:stretch/>
        </p:blipFill>
        <p:spPr>
          <a:xfrm flipH="1">
            <a:off x="4375903" y="2187660"/>
            <a:ext cx="3890982" cy="2517735"/>
          </a:xfrm>
          <a:prstGeom prst="rect">
            <a:avLst/>
          </a:prstGeom>
          <a:noFill/>
          <a:ln>
            <a:noFill/>
          </a:ln>
        </p:spPr>
      </p:pic>
      <p:pic>
        <p:nvPicPr>
          <p:cNvPr descr="Image" id="32" name="Google Shape;32;p5"/>
          <p:cNvPicPr preferRelativeResize="0"/>
          <p:nvPr/>
        </p:nvPicPr>
        <p:blipFill rotWithShape="1">
          <a:blip r:embed="rId3">
            <a:alphaModFix amt="5000"/>
          </a:blip>
          <a:srcRect b="0" l="0" r="51197" t="0"/>
          <a:stretch/>
        </p:blipFill>
        <p:spPr>
          <a:xfrm flipH="1">
            <a:off x="1" y="349115"/>
            <a:ext cx="2345675" cy="2288849"/>
          </a:xfrm>
          <a:prstGeom prst="rect">
            <a:avLst/>
          </a:prstGeom>
          <a:noFill/>
          <a:ln>
            <a:noFill/>
          </a:ln>
        </p:spPr>
      </p:pic>
      <p:pic>
        <p:nvPicPr>
          <p:cNvPr descr="Image" id="33" name="Google Shape;33;p5"/>
          <p:cNvPicPr preferRelativeResize="0"/>
          <p:nvPr/>
        </p:nvPicPr>
        <p:blipFill rotWithShape="1">
          <a:blip r:embed="rId4">
            <a:alphaModFix amt="5000"/>
          </a:blip>
          <a:srcRect b="0" l="0" r="0" t="0"/>
          <a:stretch/>
        </p:blipFill>
        <p:spPr>
          <a:xfrm>
            <a:off x="569739" y="2929707"/>
            <a:ext cx="2608271" cy="2608299"/>
          </a:xfrm>
          <a:prstGeom prst="rect">
            <a:avLst/>
          </a:prstGeom>
          <a:noFill/>
          <a:ln>
            <a:noFill/>
          </a:ln>
        </p:spPr>
      </p:pic>
      <p:sp>
        <p:nvSpPr>
          <p:cNvPr id="34" name="Google Shape;34;p5"/>
          <p:cNvSpPr/>
          <p:nvPr/>
        </p:nvSpPr>
        <p:spPr>
          <a:xfrm>
            <a:off x="0" y="0"/>
            <a:ext cx="5966100" cy="514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pic>
        <p:nvPicPr>
          <p:cNvPr id="35" name="Google Shape;35;p5"/>
          <p:cNvPicPr preferRelativeResize="0"/>
          <p:nvPr/>
        </p:nvPicPr>
        <p:blipFill rotWithShape="1">
          <a:blip r:embed="rId5">
            <a:alphaModFix/>
          </a:blip>
          <a:srcRect b="0" l="0" r="0" t="0"/>
          <a:stretch/>
        </p:blipFill>
        <p:spPr>
          <a:xfrm>
            <a:off x="7720832" y="65734"/>
            <a:ext cx="1475763" cy="361800"/>
          </a:xfrm>
          <a:prstGeom prst="rect">
            <a:avLst/>
          </a:prstGeom>
          <a:noFill/>
          <a:ln>
            <a:noFill/>
          </a:ln>
        </p:spPr>
      </p:pic>
      <p:sp>
        <p:nvSpPr>
          <p:cNvPr id="36" name="Google Shape;36;p5"/>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chemeClr val="lt1"/>
              </a:buClr>
              <a:buSzPts val="900"/>
              <a:buFont typeface="Helvetica Neue Light"/>
              <a:buNone/>
              <a:defRPr b="0" i="0" sz="900" u="none" cap="none" strike="noStrike">
                <a:solidFill>
                  <a:schemeClr val="lt1"/>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amp; Subtitle">
  <p:cSld name="10_Title &amp; Subtitle">
    <p:bg>
      <p:bgPr>
        <a:gradFill>
          <a:gsLst>
            <a:gs pos="0">
              <a:srgbClr val="202A5A"/>
            </a:gs>
            <a:gs pos="48487">
              <a:srgbClr val="1B244E"/>
            </a:gs>
            <a:gs pos="100000">
              <a:srgbClr val="171E41"/>
            </a:gs>
          </a:gsLst>
          <a:path path="circle">
            <a:fillToRect b="50%" l="50%" r="50%" t="50%"/>
          </a:path>
          <a:tileRect/>
        </a:gradFill>
      </p:bgPr>
    </p:bg>
    <p:spTree>
      <p:nvGrpSpPr>
        <p:cNvPr id="37" name="Shape 37"/>
        <p:cNvGrpSpPr/>
        <p:nvPr/>
      </p:nvGrpSpPr>
      <p:grpSpPr>
        <a:xfrm>
          <a:off x="0" y="0"/>
          <a:ext cx="0" cy="0"/>
          <a:chOff x="0" y="0"/>
          <a:chExt cx="0" cy="0"/>
        </a:xfrm>
      </p:grpSpPr>
      <p:pic>
        <p:nvPicPr>
          <p:cNvPr id="38" name="Google Shape;38;p6"/>
          <p:cNvPicPr preferRelativeResize="0"/>
          <p:nvPr/>
        </p:nvPicPr>
        <p:blipFill rotWithShape="1">
          <a:blip r:embed="rId2">
            <a:alphaModFix/>
          </a:blip>
          <a:srcRect b="0" l="0" r="0" t="0"/>
          <a:stretch/>
        </p:blipFill>
        <p:spPr>
          <a:xfrm>
            <a:off x="7720832" y="65734"/>
            <a:ext cx="1475763" cy="361800"/>
          </a:xfrm>
          <a:prstGeom prst="rect">
            <a:avLst/>
          </a:prstGeom>
          <a:noFill/>
          <a:ln>
            <a:noFill/>
          </a:ln>
        </p:spPr>
      </p:pic>
      <p:pic>
        <p:nvPicPr>
          <p:cNvPr descr="Image" id="39" name="Google Shape;39;p6"/>
          <p:cNvPicPr preferRelativeResize="0"/>
          <p:nvPr/>
        </p:nvPicPr>
        <p:blipFill rotWithShape="1">
          <a:blip r:embed="rId3">
            <a:alphaModFix amt="5000"/>
          </a:blip>
          <a:srcRect b="0" l="0" r="0" t="0"/>
          <a:stretch/>
        </p:blipFill>
        <p:spPr>
          <a:xfrm flipH="1">
            <a:off x="4375903" y="2187660"/>
            <a:ext cx="3890982" cy="2517735"/>
          </a:xfrm>
          <a:prstGeom prst="rect">
            <a:avLst/>
          </a:prstGeom>
          <a:noFill/>
          <a:ln>
            <a:noFill/>
          </a:ln>
        </p:spPr>
      </p:pic>
      <p:pic>
        <p:nvPicPr>
          <p:cNvPr descr="Image" id="40" name="Google Shape;40;p6"/>
          <p:cNvPicPr preferRelativeResize="0"/>
          <p:nvPr/>
        </p:nvPicPr>
        <p:blipFill rotWithShape="1">
          <a:blip r:embed="rId3">
            <a:alphaModFix amt="5000"/>
          </a:blip>
          <a:srcRect b="0" l="0" r="0" t="0"/>
          <a:stretch/>
        </p:blipFill>
        <p:spPr>
          <a:xfrm flipH="1">
            <a:off x="-711440" y="-405124"/>
            <a:ext cx="3890982" cy="2517735"/>
          </a:xfrm>
          <a:prstGeom prst="rect">
            <a:avLst/>
          </a:prstGeom>
          <a:noFill/>
          <a:ln>
            <a:noFill/>
          </a:ln>
        </p:spPr>
      </p:pic>
      <p:pic>
        <p:nvPicPr>
          <p:cNvPr descr="Image" id="41" name="Google Shape;41;p6"/>
          <p:cNvPicPr preferRelativeResize="0"/>
          <p:nvPr/>
        </p:nvPicPr>
        <p:blipFill rotWithShape="1">
          <a:blip r:embed="rId4">
            <a:alphaModFix amt="5000"/>
          </a:blip>
          <a:srcRect b="0" l="0" r="0" t="0"/>
          <a:stretch/>
        </p:blipFill>
        <p:spPr>
          <a:xfrm>
            <a:off x="569739" y="2929707"/>
            <a:ext cx="2608271" cy="2608299"/>
          </a:xfrm>
          <a:prstGeom prst="rect">
            <a:avLst/>
          </a:prstGeom>
          <a:noFill/>
          <a:ln>
            <a:noFill/>
          </a:ln>
        </p:spPr>
      </p:pic>
      <p:sp>
        <p:nvSpPr>
          <p:cNvPr id="42" name="Google Shape;42;p6"/>
          <p:cNvSpPr/>
          <p:nvPr/>
        </p:nvSpPr>
        <p:spPr>
          <a:xfrm>
            <a:off x="0" y="1081868"/>
            <a:ext cx="9144000" cy="40635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Helvetica Neue"/>
              <a:buNone/>
            </a:pPr>
            <a:r>
              <a:t/>
            </a:r>
            <a:endParaRPr b="0" i="0" sz="600" u="none" cap="none" strike="noStrike">
              <a:solidFill>
                <a:srgbClr val="FFFFFF"/>
              </a:solidFill>
              <a:latin typeface="Helvetica Neue"/>
              <a:ea typeface="Helvetica Neue"/>
              <a:cs typeface="Helvetica Neue"/>
              <a:sym typeface="Helvetica Neue"/>
            </a:endParaRPr>
          </a:p>
        </p:txBody>
      </p:sp>
      <p:sp>
        <p:nvSpPr>
          <p:cNvPr id="43" name="Google Shape;43;p6"/>
          <p:cNvSpPr txBox="1"/>
          <p:nvPr>
            <p:ph idx="12" type="sldNum"/>
          </p:nvPr>
        </p:nvSpPr>
        <p:spPr>
          <a:xfrm>
            <a:off x="8869759" y="4905375"/>
            <a:ext cx="143700" cy="157800"/>
          </a:xfrm>
          <a:prstGeom prst="rect">
            <a:avLst/>
          </a:prstGeom>
          <a:noFill/>
          <a:ln>
            <a:noFill/>
          </a:ln>
        </p:spPr>
        <p:txBody>
          <a:bodyPr anchorCtr="0" anchor="t" bIns="9525" lIns="9525" spcFirstLastPara="1" rIns="9525" wrap="square" tIns="9525">
            <a:no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
        <p:nvSpPr>
          <p:cNvPr id="44" name="Google Shape;44;p6"/>
          <p:cNvSpPr txBox="1"/>
          <p:nvPr>
            <p:ph type="title"/>
          </p:nvPr>
        </p:nvSpPr>
        <p:spPr>
          <a:xfrm>
            <a:off x="382050" y="437400"/>
            <a:ext cx="8379600" cy="361500"/>
          </a:xfrm>
          <a:prstGeom prst="rect">
            <a:avLst/>
          </a:prstGeom>
          <a:noFill/>
          <a:ln>
            <a:noFill/>
          </a:ln>
        </p:spPr>
        <p:txBody>
          <a:bodyPr anchorCtr="0" anchor="t" bIns="17150" lIns="34275" spcFirstLastPara="1" rIns="34275" wrap="square" tIns="17150">
            <a:noAutofit/>
          </a:bodyPr>
          <a:lstStyle>
            <a:lvl1pPr lvl="0" algn="l">
              <a:lnSpc>
                <a:spcPct val="120000"/>
              </a:lnSpc>
              <a:spcBef>
                <a:spcPts val="0"/>
              </a:spcBef>
              <a:spcAft>
                <a:spcPts val="0"/>
              </a:spcAft>
              <a:buClr>
                <a:schemeClr val="lt1"/>
              </a:buClr>
              <a:buSzPts val="2000"/>
              <a:buFont typeface="Helvetica Neue"/>
              <a:buNone/>
              <a:defRPr b="1" sz="2000">
                <a:solidFill>
                  <a:schemeClr val="lt1"/>
                </a:solidFill>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700"/>
              <a:buNone/>
              <a:defRPr/>
            </a:lvl2pPr>
            <a:lvl3pPr lvl="2" algn="ctr">
              <a:lnSpc>
                <a:spcPct val="100000"/>
              </a:lnSpc>
              <a:spcBef>
                <a:spcPts val="0"/>
              </a:spcBef>
              <a:spcAft>
                <a:spcPts val="0"/>
              </a:spcAft>
              <a:buClr>
                <a:srgbClr val="000000"/>
              </a:buClr>
              <a:buSzPts val="700"/>
              <a:buNone/>
              <a:defRPr/>
            </a:lvl3pPr>
            <a:lvl4pPr lvl="3" algn="ctr">
              <a:lnSpc>
                <a:spcPct val="100000"/>
              </a:lnSpc>
              <a:spcBef>
                <a:spcPts val="0"/>
              </a:spcBef>
              <a:spcAft>
                <a:spcPts val="0"/>
              </a:spcAft>
              <a:buClr>
                <a:srgbClr val="000000"/>
              </a:buClr>
              <a:buSzPts val="700"/>
              <a:buNone/>
              <a:defRPr/>
            </a:lvl4pPr>
            <a:lvl5pPr lvl="4" algn="ctr">
              <a:lnSpc>
                <a:spcPct val="100000"/>
              </a:lnSpc>
              <a:spcBef>
                <a:spcPts val="0"/>
              </a:spcBef>
              <a:spcAft>
                <a:spcPts val="0"/>
              </a:spcAft>
              <a:buClr>
                <a:srgbClr val="000000"/>
              </a:buClr>
              <a:buSzPts val="700"/>
              <a:buNone/>
              <a:defRPr/>
            </a:lvl5pPr>
            <a:lvl6pPr lvl="5" algn="ctr">
              <a:lnSpc>
                <a:spcPct val="100000"/>
              </a:lnSpc>
              <a:spcBef>
                <a:spcPts val="0"/>
              </a:spcBef>
              <a:spcAft>
                <a:spcPts val="0"/>
              </a:spcAft>
              <a:buClr>
                <a:srgbClr val="000000"/>
              </a:buClr>
              <a:buSzPts val="700"/>
              <a:buNone/>
              <a:defRPr/>
            </a:lvl6pPr>
            <a:lvl7pPr lvl="6" algn="ctr">
              <a:lnSpc>
                <a:spcPct val="100000"/>
              </a:lnSpc>
              <a:spcBef>
                <a:spcPts val="0"/>
              </a:spcBef>
              <a:spcAft>
                <a:spcPts val="0"/>
              </a:spcAft>
              <a:buClr>
                <a:srgbClr val="000000"/>
              </a:buClr>
              <a:buSzPts val="700"/>
              <a:buNone/>
              <a:defRPr/>
            </a:lvl7pPr>
            <a:lvl8pPr lvl="7" algn="ctr">
              <a:lnSpc>
                <a:spcPct val="100000"/>
              </a:lnSpc>
              <a:spcBef>
                <a:spcPts val="0"/>
              </a:spcBef>
              <a:spcAft>
                <a:spcPts val="0"/>
              </a:spcAft>
              <a:buClr>
                <a:srgbClr val="000000"/>
              </a:buClr>
              <a:buSzPts val="700"/>
              <a:buNone/>
              <a:defRPr/>
            </a:lvl8pPr>
            <a:lvl9pPr lvl="8" algn="ctr">
              <a:lnSpc>
                <a:spcPct val="100000"/>
              </a:lnSpc>
              <a:spcBef>
                <a:spcPts val="0"/>
              </a:spcBef>
              <a:spcAft>
                <a:spcPts val="0"/>
              </a:spcAft>
              <a:buClr>
                <a:srgbClr val="000000"/>
              </a:buClr>
              <a:buSzPts val="7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_cover">
  <p:cSld name="0.0_cover">
    <p:bg>
      <p:bgPr>
        <a:gradFill>
          <a:gsLst>
            <a:gs pos="0">
              <a:srgbClr val="202A5A"/>
            </a:gs>
            <a:gs pos="48487">
              <a:srgbClr val="1B244E"/>
            </a:gs>
            <a:gs pos="100000">
              <a:srgbClr val="171E41"/>
            </a:gs>
          </a:gsLst>
          <a:path path="circle">
            <a:fillToRect b="50%" l="50%" r="50%" t="50%"/>
          </a:path>
          <a:tileRect/>
        </a:gradFill>
      </p:bgPr>
    </p:bg>
    <p:spTree>
      <p:nvGrpSpPr>
        <p:cNvPr id="45" name="Shape 45"/>
        <p:cNvGrpSpPr/>
        <p:nvPr/>
      </p:nvGrpSpPr>
      <p:grpSpPr>
        <a:xfrm>
          <a:off x="0" y="0"/>
          <a:ext cx="0" cy="0"/>
          <a:chOff x="0" y="0"/>
          <a:chExt cx="0" cy="0"/>
        </a:xfrm>
      </p:grpSpPr>
      <p:pic>
        <p:nvPicPr>
          <p:cNvPr descr="Image" id="46" name="Google Shape;46;p7"/>
          <p:cNvPicPr preferRelativeResize="0"/>
          <p:nvPr/>
        </p:nvPicPr>
        <p:blipFill rotWithShape="1">
          <a:blip r:embed="rId2">
            <a:alphaModFix amt="5000"/>
          </a:blip>
          <a:srcRect b="0" l="0" r="51197" t="0"/>
          <a:stretch/>
        </p:blipFill>
        <p:spPr>
          <a:xfrm flipH="1">
            <a:off x="1" y="349115"/>
            <a:ext cx="2345675" cy="2288849"/>
          </a:xfrm>
          <a:prstGeom prst="rect">
            <a:avLst/>
          </a:prstGeom>
          <a:noFill/>
          <a:ln>
            <a:noFill/>
          </a:ln>
        </p:spPr>
      </p:pic>
      <p:pic>
        <p:nvPicPr>
          <p:cNvPr descr="logo_light.png" id="47" name="Google Shape;47;p7"/>
          <p:cNvPicPr preferRelativeResize="0"/>
          <p:nvPr/>
        </p:nvPicPr>
        <p:blipFill rotWithShape="1">
          <a:blip r:embed="rId3">
            <a:alphaModFix/>
          </a:blip>
          <a:srcRect b="0" l="0" r="0" t="0"/>
          <a:stretch/>
        </p:blipFill>
        <p:spPr>
          <a:xfrm>
            <a:off x="715752" y="2240881"/>
            <a:ext cx="4572000" cy="661737"/>
          </a:xfrm>
          <a:prstGeom prst="rect">
            <a:avLst/>
          </a:prstGeom>
          <a:noFill/>
          <a:ln>
            <a:noFill/>
          </a:ln>
        </p:spPr>
      </p:pic>
      <p:pic>
        <p:nvPicPr>
          <p:cNvPr descr="Image" id="48" name="Google Shape;48;p7"/>
          <p:cNvPicPr preferRelativeResize="0"/>
          <p:nvPr/>
        </p:nvPicPr>
        <p:blipFill rotWithShape="1">
          <a:blip r:embed="rId4">
            <a:alphaModFix/>
          </a:blip>
          <a:srcRect b="0" l="49933" r="0" t="28870"/>
          <a:stretch/>
        </p:blipFill>
        <p:spPr>
          <a:xfrm rot="10800000">
            <a:off x="5576920" y="-25112"/>
            <a:ext cx="3638516" cy="5168613"/>
          </a:xfrm>
          <a:prstGeom prst="rect">
            <a:avLst/>
          </a:prstGeom>
          <a:noFill/>
          <a:ln>
            <a:noFill/>
          </a:ln>
          <a:effectLst>
            <a:outerShdw blurRad="190500" rotWithShape="0" dir="5400000" dist="8455">
              <a:srgbClr val="000000">
                <a:alpha val="50196"/>
              </a:srgbClr>
            </a:outerShdw>
          </a:effectLst>
        </p:spPr>
      </p:pic>
      <p:pic>
        <p:nvPicPr>
          <p:cNvPr descr="Image" id="49" name="Google Shape;49;p7"/>
          <p:cNvPicPr preferRelativeResize="0"/>
          <p:nvPr/>
        </p:nvPicPr>
        <p:blipFill rotWithShape="1">
          <a:blip r:embed="rId5">
            <a:alphaModFix amt="5000"/>
          </a:blip>
          <a:srcRect b="0" l="0" r="0" t="0"/>
          <a:stretch/>
        </p:blipFill>
        <p:spPr>
          <a:xfrm>
            <a:off x="569739" y="2929707"/>
            <a:ext cx="2608271" cy="2608299"/>
          </a:xfrm>
          <a:prstGeom prst="rect">
            <a:avLst/>
          </a:prstGeom>
          <a:noFill/>
          <a:ln>
            <a:noFill/>
          </a:ln>
        </p:spPr>
      </p:pic>
      <p:sp>
        <p:nvSpPr>
          <p:cNvPr id="50" name="Google Shape;50;p7"/>
          <p:cNvSpPr txBox="1"/>
          <p:nvPr>
            <p:ph idx="12" type="sldNum"/>
          </p:nvPr>
        </p:nvSpPr>
        <p:spPr>
          <a:xfrm>
            <a:off x="8556784" y="4749851"/>
            <a:ext cx="548700" cy="393600"/>
          </a:xfrm>
          <a:prstGeom prst="rect">
            <a:avLst/>
          </a:prstGeom>
          <a:noFill/>
          <a:ln>
            <a:noFill/>
          </a:ln>
        </p:spPr>
        <p:txBody>
          <a:bodyPr anchorCtr="0" anchor="t" bIns="9525" lIns="9525" spcFirstLastPara="1" rIns="9525" wrap="square" tIns="9525">
            <a:noAutofit/>
          </a:bodyPr>
          <a:lstStyle>
            <a:lvl1pPr indent="0" lvl="0"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_cover">
  <p:cSld name="0.1_cover">
    <p:spTree>
      <p:nvGrpSpPr>
        <p:cNvPr id="51" name="Shape 51"/>
        <p:cNvGrpSpPr/>
        <p:nvPr/>
      </p:nvGrpSpPr>
      <p:grpSpPr>
        <a:xfrm>
          <a:off x="0" y="0"/>
          <a:ext cx="0" cy="0"/>
          <a:chOff x="0" y="0"/>
          <a:chExt cx="0" cy="0"/>
        </a:xfrm>
      </p:grpSpPr>
      <p:pic>
        <p:nvPicPr>
          <p:cNvPr descr="logo.png" id="52" name="Google Shape;52;p8"/>
          <p:cNvPicPr preferRelativeResize="0"/>
          <p:nvPr/>
        </p:nvPicPr>
        <p:blipFill rotWithShape="1">
          <a:blip r:embed="rId2">
            <a:alphaModFix/>
          </a:blip>
          <a:srcRect b="0" l="0" r="0" t="0"/>
          <a:stretch/>
        </p:blipFill>
        <p:spPr>
          <a:xfrm>
            <a:off x="474285" y="2240881"/>
            <a:ext cx="4572000" cy="661737"/>
          </a:xfrm>
          <a:prstGeom prst="rect">
            <a:avLst/>
          </a:prstGeom>
          <a:noFill/>
          <a:ln>
            <a:noFill/>
          </a:ln>
        </p:spPr>
      </p:pic>
      <p:pic>
        <p:nvPicPr>
          <p:cNvPr descr="Image" id="53" name="Google Shape;53;p8"/>
          <p:cNvPicPr preferRelativeResize="0"/>
          <p:nvPr/>
        </p:nvPicPr>
        <p:blipFill rotWithShape="1">
          <a:blip r:embed="rId3">
            <a:alphaModFix/>
          </a:blip>
          <a:srcRect b="0" l="49933" r="0" t="28870"/>
          <a:stretch/>
        </p:blipFill>
        <p:spPr>
          <a:xfrm rot="10800000">
            <a:off x="5576920" y="-25112"/>
            <a:ext cx="3638516" cy="5168613"/>
          </a:xfrm>
          <a:prstGeom prst="rect">
            <a:avLst/>
          </a:prstGeom>
          <a:noFill/>
          <a:ln>
            <a:noFill/>
          </a:ln>
          <a:effectLst>
            <a:outerShdw blurRad="190500" rotWithShape="0" dir="5400000" dist="8455">
              <a:srgbClr val="000000">
                <a:alpha val="50196"/>
              </a:srgbClr>
            </a:outerShdw>
          </a:effectLst>
        </p:spPr>
      </p:pic>
      <p:sp>
        <p:nvSpPr>
          <p:cNvPr id="54" name="Google Shape;54;p8"/>
          <p:cNvSpPr txBox="1"/>
          <p:nvPr>
            <p:ph idx="12" type="sldNum"/>
          </p:nvPr>
        </p:nvSpPr>
        <p:spPr>
          <a:xfrm>
            <a:off x="8556784" y="4749851"/>
            <a:ext cx="548700" cy="393600"/>
          </a:xfrm>
          <a:prstGeom prst="rect">
            <a:avLst/>
          </a:prstGeom>
          <a:noFill/>
          <a:ln>
            <a:noFill/>
          </a:ln>
        </p:spPr>
        <p:txBody>
          <a:bodyPr anchorCtr="0" anchor="t" bIns="9525" lIns="9525" spcFirstLastPara="1" rIns="9525" wrap="square" tIns="9525">
            <a:noAutofit/>
          </a:bodyPr>
          <a:lstStyle>
            <a:lvl1pPr indent="0" lvl="0"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p:cSld name="1_divider">
    <p:bg>
      <p:bgPr>
        <a:gradFill>
          <a:gsLst>
            <a:gs pos="0">
              <a:srgbClr val="202A5A"/>
            </a:gs>
            <a:gs pos="48487">
              <a:srgbClr val="1B244E"/>
            </a:gs>
            <a:gs pos="100000">
              <a:srgbClr val="171E41"/>
            </a:gs>
          </a:gsLst>
          <a:path path="circle">
            <a:fillToRect b="50%" l="50%" r="50%" t="50%"/>
          </a:path>
          <a:tileRect/>
        </a:gradFill>
      </p:bgPr>
    </p:bg>
    <p:spTree>
      <p:nvGrpSpPr>
        <p:cNvPr id="55" name="Shape 55"/>
        <p:cNvGrpSpPr/>
        <p:nvPr/>
      </p:nvGrpSpPr>
      <p:grpSpPr>
        <a:xfrm>
          <a:off x="0" y="0"/>
          <a:ext cx="0" cy="0"/>
          <a:chOff x="0" y="0"/>
          <a:chExt cx="0" cy="0"/>
        </a:xfrm>
      </p:grpSpPr>
      <p:pic>
        <p:nvPicPr>
          <p:cNvPr descr="Image" id="56" name="Google Shape;56;p9"/>
          <p:cNvPicPr preferRelativeResize="0"/>
          <p:nvPr/>
        </p:nvPicPr>
        <p:blipFill rotWithShape="1">
          <a:blip r:embed="rId2">
            <a:alphaModFix amt="5000"/>
          </a:blip>
          <a:srcRect b="0" l="0" r="51197" t="0"/>
          <a:stretch/>
        </p:blipFill>
        <p:spPr>
          <a:xfrm flipH="1">
            <a:off x="1" y="349115"/>
            <a:ext cx="2345675" cy="2288849"/>
          </a:xfrm>
          <a:prstGeom prst="rect">
            <a:avLst/>
          </a:prstGeom>
          <a:noFill/>
          <a:ln>
            <a:noFill/>
          </a:ln>
        </p:spPr>
      </p:pic>
      <p:pic>
        <p:nvPicPr>
          <p:cNvPr descr="Image" id="57" name="Google Shape;57;p9"/>
          <p:cNvPicPr preferRelativeResize="0"/>
          <p:nvPr/>
        </p:nvPicPr>
        <p:blipFill rotWithShape="1">
          <a:blip r:embed="rId3">
            <a:alphaModFix/>
          </a:blip>
          <a:srcRect b="0" l="49933" r="0" t="28870"/>
          <a:stretch/>
        </p:blipFill>
        <p:spPr>
          <a:xfrm rot="10800000">
            <a:off x="5576920" y="-25112"/>
            <a:ext cx="3638516" cy="5168613"/>
          </a:xfrm>
          <a:prstGeom prst="rect">
            <a:avLst/>
          </a:prstGeom>
          <a:noFill/>
          <a:ln>
            <a:noFill/>
          </a:ln>
          <a:effectLst>
            <a:outerShdw blurRad="190500" rotWithShape="0" dir="5400000" dist="8455">
              <a:srgbClr val="000000">
                <a:alpha val="50196"/>
              </a:srgbClr>
            </a:outerShdw>
          </a:effectLst>
        </p:spPr>
      </p:pic>
      <p:pic>
        <p:nvPicPr>
          <p:cNvPr descr="Image" id="58" name="Google Shape;58;p9"/>
          <p:cNvPicPr preferRelativeResize="0"/>
          <p:nvPr/>
        </p:nvPicPr>
        <p:blipFill rotWithShape="1">
          <a:blip r:embed="rId4">
            <a:alphaModFix amt="5000"/>
          </a:blip>
          <a:srcRect b="0" l="0" r="0" t="0"/>
          <a:stretch/>
        </p:blipFill>
        <p:spPr>
          <a:xfrm>
            <a:off x="569739" y="2929707"/>
            <a:ext cx="2608271" cy="2608299"/>
          </a:xfrm>
          <a:prstGeom prst="rect">
            <a:avLst/>
          </a:prstGeom>
          <a:noFill/>
          <a:ln>
            <a:noFill/>
          </a:ln>
        </p:spPr>
      </p:pic>
      <p:sp>
        <p:nvSpPr>
          <p:cNvPr id="59" name="Google Shape;59;p9"/>
          <p:cNvSpPr txBox="1"/>
          <p:nvPr>
            <p:ph idx="12" type="sldNum"/>
          </p:nvPr>
        </p:nvSpPr>
        <p:spPr>
          <a:xfrm>
            <a:off x="8556784" y="4749851"/>
            <a:ext cx="548700" cy="393600"/>
          </a:xfrm>
          <a:prstGeom prst="rect">
            <a:avLst/>
          </a:prstGeom>
          <a:noFill/>
          <a:ln>
            <a:noFill/>
          </a:ln>
        </p:spPr>
        <p:txBody>
          <a:bodyPr anchorCtr="0" anchor="t" bIns="9525" lIns="9525" spcFirstLastPara="1" rIns="9525" wrap="square" tIns="9525">
            <a:noAutofit/>
          </a:bodyPr>
          <a:lstStyle>
            <a:lvl1pPr indent="0" lvl="0"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divider">
  <p:cSld name="1.1_divider">
    <p:spTree>
      <p:nvGrpSpPr>
        <p:cNvPr id="60" name="Shape 60"/>
        <p:cNvGrpSpPr/>
        <p:nvPr/>
      </p:nvGrpSpPr>
      <p:grpSpPr>
        <a:xfrm>
          <a:off x="0" y="0"/>
          <a:ext cx="0" cy="0"/>
          <a:chOff x="0" y="0"/>
          <a:chExt cx="0" cy="0"/>
        </a:xfrm>
      </p:grpSpPr>
      <p:pic>
        <p:nvPicPr>
          <p:cNvPr descr="Image" id="61" name="Google Shape;61;p10"/>
          <p:cNvPicPr preferRelativeResize="0"/>
          <p:nvPr/>
        </p:nvPicPr>
        <p:blipFill rotWithShape="1">
          <a:blip r:embed="rId2">
            <a:alphaModFix/>
          </a:blip>
          <a:srcRect b="0" l="49933" r="0" t="28870"/>
          <a:stretch/>
        </p:blipFill>
        <p:spPr>
          <a:xfrm rot="10800000">
            <a:off x="5576920" y="-25112"/>
            <a:ext cx="3638516" cy="5168613"/>
          </a:xfrm>
          <a:prstGeom prst="rect">
            <a:avLst/>
          </a:prstGeom>
          <a:noFill/>
          <a:ln>
            <a:noFill/>
          </a:ln>
          <a:effectLst>
            <a:outerShdw blurRad="190500" rotWithShape="0" dir="5400000" dist="8455">
              <a:srgbClr val="000000">
                <a:alpha val="50196"/>
              </a:srgbClr>
            </a:outerShdw>
          </a:effectLst>
        </p:spPr>
      </p:pic>
      <p:sp>
        <p:nvSpPr>
          <p:cNvPr id="62" name="Google Shape;62;p10"/>
          <p:cNvSpPr txBox="1"/>
          <p:nvPr>
            <p:ph idx="12" type="sldNum"/>
          </p:nvPr>
        </p:nvSpPr>
        <p:spPr>
          <a:xfrm>
            <a:off x="8556784" y="4749851"/>
            <a:ext cx="548700" cy="393600"/>
          </a:xfrm>
          <a:prstGeom prst="rect">
            <a:avLst/>
          </a:prstGeom>
          <a:noFill/>
          <a:ln>
            <a:noFill/>
          </a:ln>
        </p:spPr>
        <p:txBody>
          <a:bodyPr anchorCtr="0" anchor="t" bIns="9525" lIns="9525" spcFirstLastPara="1" rIns="9525" wrap="square" tIns="9525">
            <a:noAutofit/>
          </a:bodyPr>
          <a:lstStyle>
            <a:lvl1pPr indent="0" lvl="0"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000000"/>
              </a:buClr>
              <a:buSzPts val="900"/>
              <a:buFont typeface="Helvetica Neue Light"/>
              <a:buNone/>
              <a:defRPr b="0" i="0" sz="1300" u="none" cap="none" strike="noStrike">
                <a:solidFill>
                  <a:srgbClr val="000000"/>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33413" y="133350"/>
            <a:ext cx="7877100" cy="857400"/>
          </a:xfrm>
          <a:prstGeom prst="rect">
            <a:avLst/>
          </a:prstGeom>
          <a:noFill/>
          <a:ln>
            <a:noFill/>
          </a:ln>
        </p:spPr>
        <p:txBody>
          <a:bodyPr anchorCtr="0" anchor="ctr" bIns="9525" lIns="9525" spcFirstLastPara="1" rIns="9525" wrap="square" tIns="9525">
            <a:noAutofit/>
          </a:bodyPr>
          <a:lstStyle>
            <a:lvl1pPr lvl="0" marR="0" rtl="0" algn="ctr">
              <a:lnSpc>
                <a:spcPct val="100000"/>
              </a:lnSpc>
              <a:spcBef>
                <a:spcPts val="0"/>
              </a:spcBef>
              <a:spcAft>
                <a:spcPts val="0"/>
              </a:spcAft>
              <a:buClr>
                <a:srgbClr val="000000"/>
              </a:buClr>
              <a:buSzPts val="4200"/>
              <a:buFont typeface="Helvetica Neue"/>
              <a:buNone/>
              <a:defRPr b="0" i="0" sz="4200" u="none" cap="none" strike="noStrike">
                <a:solidFill>
                  <a:srgbClr val="000000"/>
                </a:solidFill>
                <a:latin typeface="Helvetica Neue"/>
                <a:ea typeface="Helvetica Neue"/>
                <a:cs typeface="Helvetica Neue"/>
                <a:sym typeface="Helvetica Neue"/>
              </a:defRPr>
            </a:lvl1pPr>
            <a:lvl2pPr lvl="1" marR="0" rtl="0" algn="ctr">
              <a:lnSpc>
                <a:spcPct val="100000"/>
              </a:lnSpc>
              <a:spcBef>
                <a:spcPts val="0"/>
              </a:spcBef>
              <a:spcAft>
                <a:spcPts val="0"/>
              </a:spcAft>
              <a:buClr>
                <a:srgbClr val="000000"/>
              </a:buClr>
              <a:buSzPts val="4200"/>
              <a:buFont typeface="Helvetica Neue"/>
              <a:buNone/>
              <a:defRPr b="0" i="0" sz="4200" u="none" cap="none" strike="noStrike">
                <a:solidFill>
                  <a:srgbClr val="000000"/>
                </a:solidFill>
                <a:latin typeface="Helvetica Neue"/>
                <a:ea typeface="Helvetica Neue"/>
                <a:cs typeface="Helvetica Neue"/>
                <a:sym typeface="Helvetica Neue"/>
              </a:defRPr>
            </a:lvl2pPr>
            <a:lvl3pPr lvl="2" marR="0" rtl="0" algn="ctr">
              <a:lnSpc>
                <a:spcPct val="100000"/>
              </a:lnSpc>
              <a:spcBef>
                <a:spcPts val="0"/>
              </a:spcBef>
              <a:spcAft>
                <a:spcPts val="0"/>
              </a:spcAft>
              <a:buClr>
                <a:srgbClr val="000000"/>
              </a:buClr>
              <a:buSzPts val="4200"/>
              <a:buFont typeface="Helvetica Neue"/>
              <a:buNone/>
              <a:defRPr b="0" i="0" sz="4200" u="none" cap="none" strike="noStrike">
                <a:solidFill>
                  <a:srgbClr val="000000"/>
                </a:solidFill>
                <a:latin typeface="Helvetica Neue"/>
                <a:ea typeface="Helvetica Neue"/>
                <a:cs typeface="Helvetica Neue"/>
                <a:sym typeface="Helvetica Neue"/>
              </a:defRPr>
            </a:lvl3pPr>
            <a:lvl4pPr lvl="3" marR="0" rtl="0" algn="ctr">
              <a:lnSpc>
                <a:spcPct val="100000"/>
              </a:lnSpc>
              <a:spcBef>
                <a:spcPts val="0"/>
              </a:spcBef>
              <a:spcAft>
                <a:spcPts val="0"/>
              </a:spcAft>
              <a:buClr>
                <a:srgbClr val="000000"/>
              </a:buClr>
              <a:buSzPts val="4200"/>
              <a:buFont typeface="Helvetica Neue"/>
              <a:buNone/>
              <a:defRPr b="0" i="0" sz="4200" u="none" cap="none" strike="noStrike">
                <a:solidFill>
                  <a:srgbClr val="000000"/>
                </a:solidFill>
                <a:latin typeface="Helvetica Neue"/>
                <a:ea typeface="Helvetica Neue"/>
                <a:cs typeface="Helvetica Neue"/>
                <a:sym typeface="Helvetica Neue"/>
              </a:defRPr>
            </a:lvl4pPr>
            <a:lvl5pPr lvl="4" marR="0" rtl="0" algn="ctr">
              <a:lnSpc>
                <a:spcPct val="100000"/>
              </a:lnSpc>
              <a:spcBef>
                <a:spcPts val="0"/>
              </a:spcBef>
              <a:spcAft>
                <a:spcPts val="0"/>
              </a:spcAft>
              <a:buClr>
                <a:srgbClr val="000000"/>
              </a:buClr>
              <a:buSzPts val="4200"/>
              <a:buFont typeface="Helvetica Neue"/>
              <a:buNone/>
              <a:defRPr b="0" i="0" sz="4200" u="none" cap="none" strike="noStrike">
                <a:solidFill>
                  <a:srgbClr val="000000"/>
                </a:solidFill>
                <a:latin typeface="Helvetica Neue"/>
                <a:ea typeface="Helvetica Neue"/>
                <a:cs typeface="Helvetica Neue"/>
                <a:sym typeface="Helvetica Neue"/>
              </a:defRPr>
            </a:lvl5pPr>
            <a:lvl6pPr lvl="5" marR="0" rtl="0" algn="ctr">
              <a:lnSpc>
                <a:spcPct val="100000"/>
              </a:lnSpc>
              <a:spcBef>
                <a:spcPts val="0"/>
              </a:spcBef>
              <a:spcAft>
                <a:spcPts val="0"/>
              </a:spcAft>
              <a:buClr>
                <a:srgbClr val="000000"/>
              </a:buClr>
              <a:buSzPts val="4200"/>
              <a:buFont typeface="Helvetica Neue"/>
              <a:buNone/>
              <a:defRPr b="0" i="0" sz="4200" u="none" cap="none" strike="noStrike">
                <a:solidFill>
                  <a:srgbClr val="000000"/>
                </a:solidFill>
                <a:latin typeface="Helvetica Neue"/>
                <a:ea typeface="Helvetica Neue"/>
                <a:cs typeface="Helvetica Neue"/>
                <a:sym typeface="Helvetica Neue"/>
              </a:defRPr>
            </a:lvl6pPr>
            <a:lvl7pPr lvl="6" marR="0" rtl="0" algn="ctr">
              <a:lnSpc>
                <a:spcPct val="100000"/>
              </a:lnSpc>
              <a:spcBef>
                <a:spcPts val="0"/>
              </a:spcBef>
              <a:spcAft>
                <a:spcPts val="0"/>
              </a:spcAft>
              <a:buClr>
                <a:srgbClr val="000000"/>
              </a:buClr>
              <a:buSzPts val="4200"/>
              <a:buFont typeface="Helvetica Neue"/>
              <a:buNone/>
              <a:defRPr b="0" i="0" sz="4200" u="none" cap="none" strike="noStrike">
                <a:solidFill>
                  <a:srgbClr val="000000"/>
                </a:solidFill>
                <a:latin typeface="Helvetica Neue"/>
                <a:ea typeface="Helvetica Neue"/>
                <a:cs typeface="Helvetica Neue"/>
                <a:sym typeface="Helvetica Neue"/>
              </a:defRPr>
            </a:lvl7pPr>
            <a:lvl8pPr lvl="7" marR="0" rtl="0" algn="ctr">
              <a:lnSpc>
                <a:spcPct val="100000"/>
              </a:lnSpc>
              <a:spcBef>
                <a:spcPts val="0"/>
              </a:spcBef>
              <a:spcAft>
                <a:spcPts val="0"/>
              </a:spcAft>
              <a:buClr>
                <a:srgbClr val="000000"/>
              </a:buClr>
              <a:buSzPts val="4200"/>
              <a:buFont typeface="Helvetica Neue"/>
              <a:buNone/>
              <a:defRPr b="0" i="0" sz="4200" u="none" cap="none" strike="noStrike">
                <a:solidFill>
                  <a:srgbClr val="000000"/>
                </a:solidFill>
                <a:latin typeface="Helvetica Neue"/>
                <a:ea typeface="Helvetica Neue"/>
                <a:cs typeface="Helvetica Neue"/>
                <a:sym typeface="Helvetica Neue"/>
              </a:defRPr>
            </a:lvl8pPr>
            <a:lvl9pPr lvl="8" marR="0" rtl="0" algn="ctr">
              <a:lnSpc>
                <a:spcPct val="100000"/>
              </a:lnSpc>
              <a:spcBef>
                <a:spcPts val="0"/>
              </a:spcBef>
              <a:spcAft>
                <a:spcPts val="0"/>
              </a:spcAft>
              <a:buClr>
                <a:srgbClr val="000000"/>
              </a:buClr>
              <a:buSzPts val="4200"/>
              <a:buFont typeface="Helvetica Neue"/>
              <a:buNone/>
              <a:defRPr b="0" i="0" sz="4200" u="none" cap="none" strike="noStrike">
                <a:solidFill>
                  <a:srgbClr val="000000"/>
                </a:solidFill>
                <a:latin typeface="Helvetica Neue"/>
                <a:ea typeface="Helvetica Neue"/>
                <a:cs typeface="Helvetica Neue"/>
                <a:sym typeface="Helvetica Neue"/>
              </a:defRPr>
            </a:lvl9pPr>
          </a:lstStyle>
          <a:p/>
        </p:txBody>
      </p:sp>
      <p:sp>
        <p:nvSpPr>
          <p:cNvPr id="7" name="Google Shape;7;p1"/>
          <p:cNvSpPr txBox="1"/>
          <p:nvPr>
            <p:ph idx="1" type="body"/>
          </p:nvPr>
        </p:nvSpPr>
        <p:spPr>
          <a:xfrm>
            <a:off x="633413" y="1181100"/>
            <a:ext cx="7877100" cy="3486000"/>
          </a:xfrm>
          <a:prstGeom prst="rect">
            <a:avLst/>
          </a:prstGeom>
          <a:noFill/>
          <a:ln>
            <a:noFill/>
          </a:ln>
        </p:spPr>
        <p:txBody>
          <a:bodyPr anchorCtr="0" anchor="ctr" bIns="9525" lIns="9525" spcFirstLastPara="1" rIns="9525" wrap="square" tIns="9525">
            <a:noAutofit/>
          </a:bodyPr>
          <a:lstStyle>
            <a:lvl1pPr indent="-381000" lvl="0" marL="457200" marR="0" rtl="0" algn="l">
              <a:lnSpc>
                <a:spcPct val="100000"/>
              </a:lnSpc>
              <a:spcBef>
                <a:spcPts val="2200"/>
              </a:spcBef>
              <a:spcAft>
                <a:spcPts val="0"/>
              </a:spcAft>
              <a:buClr>
                <a:srgbClr val="000000"/>
              </a:buClr>
              <a:buSzPts val="2400"/>
              <a:buFont typeface="Helvetica Neue"/>
              <a:buChar char="•"/>
              <a:defRPr b="0" i="0" sz="2000" u="none" cap="none" strike="noStrike">
                <a:solidFill>
                  <a:srgbClr val="000000"/>
                </a:solidFill>
                <a:latin typeface="Helvetica Neue"/>
                <a:ea typeface="Helvetica Neue"/>
                <a:cs typeface="Helvetica Neue"/>
                <a:sym typeface="Helvetica Neue"/>
              </a:defRPr>
            </a:lvl1pPr>
            <a:lvl2pPr indent="-381000" lvl="1" marL="914400" marR="0" rtl="0" algn="l">
              <a:lnSpc>
                <a:spcPct val="100000"/>
              </a:lnSpc>
              <a:spcBef>
                <a:spcPts val="2200"/>
              </a:spcBef>
              <a:spcAft>
                <a:spcPts val="0"/>
              </a:spcAft>
              <a:buClr>
                <a:srgbClr val="000000"/>
              </a:buClr>
              <a:buSzPts val="2400"/>
              <a:buFont typeface="Helvetica Neue"/>
              <a:buChar char="•"/>
              <a:defRPr b="0" i="0" sz="2000" u="none" cap="none" strike="noStrike">
                <a:solidFill>
                  <a:srgbClr val="000000"/>
                </a:solidFill>
                <a:latin typeface="Helvetica Neue"/>
                <a:ea typeface="Helvetica Neue"/>
                <a:cs typeface="Helvetica Neue"/>
                <a:sym typeface="Helvetica Neue"/>
              </a:defRPr>
            </a:lvl2pPr>
            <a:lvl3pPr indent="-381000" lvl="2" marL="1371600" marR="0" rtl="0" algn="l">
              <a:lnSpc>
                <a:spcPct val="100000"/>
              </a:lnSpc>
              <a:spcBef>
                <a:spcPts val="2200"/>
              </a:spcBef>
              <a:spcAft>
                <a:spcPts val="0"/>
              </a:spcAft>
              <a:buClr>
                <a:srgbClr val="000000"/>
              </a:buClr>
              <a:buSzPts val="2400"/>
              <a:buFont typeface="Helvetica Neue"/>
              <a:buChar char="•"/>
              <a:defRPr b="0" i="0" sz="2000" u="none" cap="none" strike="noStrike">
                <a:solidFill>
                  <a:srgbClr val="000000"/>
                </a:solidFill>
                <a:latin typeface="Helvetica Neue"/>
                <a:ea typeface="Helvetica Neue"/>
                <a:cs typeface="Helvetica Neue"/>
                <a:sym typeface="Helvetica Neue"/>
              </a:defRPr>
            </a:lvl3pPr>
            <a:lvl4pPr indent="-381000" lvl="3" marL="1828800" marR="0" rtl="0" algn="l">
              <a:lnSpc>
                <a:spcPct val="100000"/>
              </a:lnSpc>
              <a:spcBef>
                <a:spcPts val="2200"/>
              </a:spcBef>
              <a:spcAft>
                <a:spcPts val="0"/>
              </a:spcAft>
              <a:buClr>
                <a:srgbClr val="000000"/>
              </a:buClr>
              <a:buSzPts val="2400"/>
              <a:buFont typeface="Helvetica Neue"/>
              <a:buChar char="•"/>
              <a:defRPr b="0" i="0" sz="2000" u="none" cap="none" strike="noStrike">
                <a:solidFill>
                  <a:srgbClr val="000000"/>
                </a:solidFill>
                <a:latin typeface="Helvetica Neue"/>
                <a:ea typeface="Helvetica Neue"/>
                <a:cs typeface="Helvetica Neue"/>
                <a:sym typeface="Helvetica Neue"/>
              </a:defRPr>
            </a:lvl4pPr>
            <a:lvl5pPr indent="-381000" lvl="4" marL="2286000" marR="0" rtl="0" algn="l">
              <a:lnSpc>
                <a:spcPct val="100000"/>
              </a:lnSpc>
              <a:spcBef>
                <a:spcPts val="2200"/>
              </a:spcBef>
              <a:spcAft>
                <a:spcPts val="0"/>
              </a:spcAft>
              <a:buClr>
                <a:srgbClr val="000000"/>
              </a:buClr>
              <a:buSzPts val="2400"/>
              <a:buFont typeface="Helvetica Neue"/>
              <a:buChar char="•"/>
              <a:defRPr b="0" i="0" sz="2000" u="none" cap="none" strike="noStrike">
                <a:solidFill>
                  <a:srgbClr val="000000"/>
                </a:solidFill>
                <a:latin typeface="Helvetica Neue"/>
                <a:ea typeface="Helvetica Neue"/>
                <a:cs typeface="Helvetica Neue"/>
                <a:sym typeface="Helvetica Neue"/>
              </a:defRPr>
            </a:lvl5pPr>
            <a:lvl6pPr indent="-381000" lvl="5" marL="2743200" marR="0" rtl="0" algn="l">
              <a:lnSpc>
                <a:spcPct val="100000"/>
              </a:lnSpc>
              <a:spcBef>
                <a:spcPts val="2200"/>
              </a:spcBef>
              <a:spcAft>
                <a:spcPts val="0"/>
              </a:spcAft>
              <a:buClr>
                <a:srgbClr val="000000"/>
              </a:buClr>
              <a:buSzPts val="2400"/>
              <a:buFont typeface="Helvetica Neue"/>
              <a:buChar char="•"/>
              <a:defRPr b="0" i="0" sz="2000" u="none" cap="none" strike="noStrike">
                <a:solidFill>
                  <a:srgbClr val="000000"/>
                </a:solidFill>
                <a:latin typeface="Helvetica Neue"/>
                <a:ea typeface="Helvetica Neue"/>
                <a:cs typeface="Helvetica Neue"/>
                <a:sym typeface="Helvetica Neue"/>
              </a:defRPr>
            </a:lvl6pPr>
            <a:lvl7pPr indent="-381000" lvl="6" marL="3200400" marR="0" rtl="0" algn="l">
              <a:lnSpc>
                <a:spcPct val="100000"/>
              </a:lnSpc>
              <a:spcBef>
                <a:spcPts val="2200"/>
              </a:spcBef>
              <a:spcAft>
                <a:spcPts val="0"/>
              </a:spcAft>
              <a:buClr>
                <a:srgbClr val="000000"/>
              </a:buClr>
              <a:buSzPts val="2400"/>
              <a:buFont typeface="Helvetica Neue"/>
              <a:buChar char="•"/>
              <a:defRPr b="0" i="0" sz="2000" u="none" cap="none" strike="noStrike">
                <a:solidFill>
                  <a:srgbClr val="000000"/>
                </a:solidFill>
                <a:latin typeface="Helvetica Neue"/>
                <a:ea typeface="Helvetica Neue"/>
                <a:cs typeface="Helvetica Neue"/>
                <a:sym typeface="Helvetica Neue"/>
              </a:defRPr>
            </a:lvl7pPr>
            <a:lvl8pPr indent="-381000" lvl="7" marL="3657600" marR="0" rtl="0" algn="l">
              <a:lnSpc>
                <a:spcPct val="100000"/>
              </a:lnSpc>
              <a:spcBef>
                <a:spcPts val="2200"/>
              </a:spcBef>
              <a:spcAft>
                <a:spcPts val="0"/>
              </a:spcAft>
              <a:buClr>
                <a:srgbClr val="000000"/>
              </a:buClr>
              <a:buSzPts val="2400"/>
              <a:buFont typeface="Helvetica Neue"/>
              <a:buChar char="•"/>
              <a:defRPr b="0" i="0" sz="2000" u="none" cap="none" strike="noStrike">
                <a:solidFill>
                  <a:srgbClr val="000000"/>
                </a:solidFill>
                <a:latin typeface="Helvetica Neue"/>
                <a:ea typeface="Helvetica Neue"/>
                <a:cs typeface="Helvetica Neue"/>
                <a:sym typeface="Helvetica Neue"/>
              </a:defRPr>
            </a:lvl8pPr>
            <a:lvl9pPr indent="-381000" lvl="8" marL="4114800" marR="0" rtl="0" algn="l">
              <a:lnSpc>
                <a:spcPct val="100000"/>
              </a:lnSpc>
              <a:spcBef>
                <a:spcPts val="2200"/>
              </a:spcBef>
              <a:spcAft>
                <a:spcPts val="0"/>
              </a:spcAft>
              <a:buClr>
                <a:srgbClr val="000000"/>
              </a:buClr>
              <a:buSzPts val="2400"/>
              <a:buFont typeface="Helvetica Neue"/>
              <a:buChar char="•"/>
              <a:defRPr b="0" i="0" sz="2000" u="none" cap="none" strike="noStrike">
                <a:solidFill>
                  <a:srgbClr val="000000"/>
                </a:solidFill>
                <a:latin typeface="Helvetica Neue"/>
                <a:ea typeface="Helvetica Neue"/>
                <a:cs typeface="Helvetica Neue"/>
                <a:sym typeface="Helvetica Neue"/>
              </a:defRPr>
            </a:lvl9pPr>
          </a:lstStyle>
          <a:p/>
        </p:txBody>
      </p:sp>
      <p:sp>
        <p:nvSpPr>
          <p:cNvPr id="8" name="Google Shape;8;p1"/>
          <p:cNvSpPr txBox="1"/>
          <p:nvPr>
            <p:ph idx="12" type="sldNum"/>
          </p:nvPr>
        </p:nvSpPr>
        <p:spPr>
          <a:xfrm>
            <a:off x="4497784" y="4905375"/>
            <a:ext cx="143700" cy="157800"/>
          </a:xfrm>
          <a:prstGeom prst="rect">
            <a:avLst/>
          </a:prstGeom>
          <a:noFill/>
          <a:ln>
            <a:noFill/>
          </a:ln>
        </p:spPr>
        <p:txBody>
          <a:bodyPr anchorCtr="0" anchor="t" bIns="9525" lIns="9525" spcFirstLastPara="1" rIns="9525" wrap="square" tIns="952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3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7.png"/><Relationship Id="rId4" Type="http://schemas.openxmlformats.org/officeDocument/2006/relationships/image" Target="../media/image49.png"/><Relationship Id="rId9" Type="http://schemas.openxmlformats.org/officeDocument/2006/relationships/image" Target="../media/image38.png"/><Relationship Id="rId5" Type="http://schemas.openxmlformats.org/officeDocument/2006/relationships/image" Target="../media/image45.jpg"/><Relationship Id="rId6" Type="http://schemas.openxmlformats.org/officeDocument/2006/relationships/image" Target="../media/image44.png"/><Relationship Id="rId7" Type="http://schemas.openxmlformats.org/officeDocument/2006/relationships/image" Target="../media/image39.png"/><Relationship Id="rId8" Type="http://schemas.openxmlformats.org/officeDocument/2006/relationships/image" Target="../media/image35.png"/><Relationship Id="rId10" Type="http://schemas.openxmlformats.org/officeDocument/2006/relationships/image" Target="../media/image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1.jpg"/><Relationship Id="rId4" Type="http://schemas.openxmlformats.org/officeDocument/2006/relationships/image" Target="../media/image50.jpg"/><Relationship Id="rId5" Type="http://schemas.openxmlformats.org/officeDocument/2006/relationships/image" Target="../media/image53.png"/><Relationship Id="rId6" Type="http://schemas.openxmlformats.org/officeDocument/2006/relationships/image" Target="../media/image48.png"/><Relationship Id="rId7" Type="http://schemas.openxmlformats.org/officeDocument/2006/relationships/image" Target="../media/image52.png"/><Relationship Id="rId8"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7.png"/><Relationship Id="rId4" Type="http://schemas.openxmlformats.org/officeDocument/2006/relationships/image" Target="../media/image5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66.png"/><Relationship Id="rId9" Type="http://schemas.openxmlformats.org/officeDocument/2006/relationships/image" Target="../media/image60.jpg"/><Relationship Id="rId5" Type="http://schemas.openxmlformats.org/officeDocument/2006/relationships/image" Target="../media/image56.png"/><Relationship Id="rId6" Type="http://schemas.openxmlformats.org/officeDocument/2006/relationships/image" Target="../media/image59.jpg"/><Relationship Id="rId7" Type="http://schemas.openxmlformats.org/officeDocument/2006/relationships/image" Target="../media/image54.png"/><Relationship Id="rId8" Type="http://schemas.openxmlformats.org/officeDocument/2006/relationships/image" Target="../media/image61.jpg"/><Relationship Id="rId10" Type="http://schemas.openxmlformats.org/officeDocument/2006/relationships/image" Target="../media/image6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0.jpg"/><Relationship Id="rId4" Type="http://schemas.openxmlformats.org/officeDocument/2006/relationships/image" Target="../media/image65.png"/><Relationship Id="rId9" Type="http://schemas.openxmlformats.org/officeDocument/2006/relationships/image" Target="../media/image76.jpg"/><Relationship Id="rId5" Type="http://schemas.openxmlformats.org/officeDocument/2006/relationships/image" Target="../media/image63.png"/><Relationship Id="rId6" Type="http://schemas.openxmlformats.org/officeDocument/2006/relationships/image" Target="../media/image67.jpg"/><Relationship Id="rId7" Type="http://schemas.openxmlformats.org/officeDocument/2006/relationships/image" Target="../media/image69.png"/><Relationship Id="rId8" Type="http://schemas.openxmlformats.org/officeDocument/2006/relationships/image" Target="../media/image68.png"/><Relationship Id="rId10" Type="http://schemas.openxmlformats.org/officeDocument/2006/relationships/image" Target="../media/image7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7.jpg"/><Relationship Id="rId4" Type="http://schemas.openxmlformats.org/officeDocument/2006/relationships/image" Target="../media/image92.jpg"/><Relationship Id="rId5" Type="http://schemas.openxmlformats.org/officeDocument/2006/relationships/image" Target="../media/image8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0.png"/><Relationship Id="rId4" Type="http://schemas.openxmlformats.org/officeDocument/2006/relationships/image" Target="../media/image7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2.png"/><Relationship Id="rId4" Type="http://schemas.openxmlformats.org/officeDocument/2006/relationships/image" Target="../media/image73.png"/><Relationship Id="rId5" Type="http://schemas.openxmlformats.org/officeDocument/2006/relationships/image" Target="../media/image53.png"/><Relationship Id="rId6"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7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71.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4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82.png"/><Relationship Id="rId4" Type="http://schemas.openxmlformats.org/officeDocument/2006/relationships/image" Target="../media/image7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79.png"/><Relationship Id="rId4" Type="http://schemas.openxmlformats.org/officeDocument/2006/relationships/image" Target="../media/image85.png"/></Relationships>
</file>

<file path=ppt/slides/_rels/slide22.xml.rels><?xml version="1.0" encoding="UTF-8" standalone="yes"?><Relationships xmlns="http://schemas.openxmlformats.org/package/2006/relationships"><Relationship Id="rId20" Type="http://schemas.openxmlformats.org/officeDocument/2006/relationships/image" Target="../media/image97.png"/><Relationship Id="rId22" Type="http://schemas.openxmlformats.org/officeDocument/2006/relationships/image" Target="../media/image103.png"/><Relationship Id="rId21" Type="http://schemas.openxmlformats.org/officeDocument/2006/relationships/image" Target="../media/image101.jpg"/><Relationship Id="rId24" Type="http://schemas.openxmlformats.org/officeDocument/2006/relationships/image" Target="../media/image102.png"/><Relationship Id="rId23" Type="http://schemas.openxmlformats.org/officeDocument/2006/relationships/hyperlink" Target="http://www.koreaherald.com/view.php?ud=20190103000509" TargetMode="External"/><Relationship Id="rId1" Type="http://schemas.openxmlformats.org/officeDocument/2006/relationships/slideLayout" Target="../slideLayouts/slideLayout29.xml"/><Relationship Id="rId2" Type="http://schemas.openxmlformats.org/officeDocument/2006/relationships/notesSlide" Target="../notesSlides/notesSlide22.xml"/><Relationship Id="rId3" Type="http://schemas.openxmlformats.org/officeDocument/2006/relationships/image" Target="../media/image83.png"/><Relationship Id="rId4" Type="http://schemas.openxmlformats.org/officeDocument/2006/relationships/image" Target="../media/image81.png"/><Relationship Id="rId9" Type="http://schemas.openxmlformats.org/officeDocument/2006/relationships/image" Target="../media/image91.png"/><Relationship Id="rId26" Type="http://schemas.openxmlformats.org/officeDocument/2006/relationships/image" Target="../media/image104.png"/><Relationship Id="rId25" Type="http://schemas.openxmlformats.org/officeDocument/2006/relationships/hyperlink" Target="http://www.koreaherald.com/view.php?ud=20190103000509" TargetMode="External"/><Relationship Id="rId27" Type="http://schemas.openxmlformats.org/officeDocument/2006/relationships/image" Target="../media/image98.png"/><Relationship Id="rId5" Type="http://schemas.openxmlformats.org/officeDocument/2006/relationships/image" Target="../media/image93.png"/><Relationship Id="rId6" Type="http://schemas.openxmlformats.org/officeDocument/2006/relationships/image" Target="../media/image90.jpg"/><Relationship Id="rId7" Type="http://schemas.openxmlformats.org/officeDocument/2006/relationships/image" Target="../media/image100.png"/><Relationship Id="rId8" Type="http://schemas.openxmlformats.org/officeDocument/2006/relationships/image" Target="../media/image89.png"/><Relationship Id="rId11" Type="http://schemas.openxmlformats.org/officeDocument/2006/relationships/hyperlink" Target="https://findvectorlogo.com/sequoia-capital-vector-logo-svg/" TargetMode="External"/><Relationship Id="rId10" Type="http://schemas.openxmlformats.org/officeDocument/2006/relationships/image" Target="../media/image84.png"/><Relationship Id="rId13" Type="http://schemas.openxmlformats.org/officeDocument/2006/relationships/hyperlink" Target="http://www.koreaherald.com/view.php?ud=20190103000509" TargetMode="External"/><Relationship Id="rId12" Type="http://schemas.openxmlformats.org/officeDocument/2006/relationships/image" Target="../media/image88.png"/><Relationship Id="rId15" Type="http://schemas.openxmlformats.org/officeDocument/2006/relationships/image" Target="../media/image95.png"/><Relationship Id="rId14" Type="http://schemas.openxmlformats.org/officeDocument/2006/relationships/image" Target="../media/image94.jpg"/><Relationship Id="rId17" Type="http://schemas.openxmlformats.org/officeDocument/2006/relationships/hyperlink" Target="https://www.google.com/url?sa=i&amp;rct=j&amp;q=&amp;esrc=s&amp;source=images&amp;cd=&amp;ved=2ahUKEwicl6PTzZ_kAhVVw4sBHR-_BrcQjRx6BAgBEAQ&amp;url=https%3A%2F%2Fcommons.wikimedia.org%2Fwiki%2FFile%3ALINE_Corporation_Logo.png&amp;psig=AOvVaw3FuJ7wg63U_3kB7RV_EXM6&amp;ust=1566876942699354" TargetMode="External"/><Relationship Id="rId16" Type="http://schemas.openxmlformats.org/officeDocument/2006/relationships/image" Target="../media/image96.png"/><Relationship Id="rId19" Type="http://schemas.openxmlformats.org/officeDocument/2006/relationships/image" Target="../media/image25.png"/><Relationship Id="rId18" Type="http://schemas.openxmlformats.org/officeDocument/2006/relationships/image" Target="../media/image9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12.png"/><Relationship Id="rId5"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7.png"/><Relationship Id="rId9" Type="http://schemas.openxmlformats.org/officeDocument/2006/relationships/image" Target="../media/image21.png"/><Relationship Id="rId5" Type="http://schemas.openxmlformats.org/officeDocument/2006/relationships/image" Target="../media/image18.png"/><Relationship Id="rId6" Type="http://schemas.openxmlformats.org/officeDocument/2006/relationships/image" Target="../media/image14.png"/><Relationship Id="rId7" Type="http://schemas.openxmlformats.org/officeDocument/2006/relationships/image" Target="../media/image13.png"/><Relationship Id="rId8" Type="http://schemas.openxmlformats.org/officeDocument/2006/relationships/image" Target="../media/image19.png"/><Relationship Id="rId11" Type="http://schemas.openxmlformats.org/officeDocument/2006/relationships/image" Target="../media/image23.png"/><Relationship Id="rId10"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4.png"/><Relationship Id="rId4" Type="http://schemas.openxmlformats.org/officeDocument/2006/relationships/image" Target="../media/image22.png"/><Relationship Id="rId9" Type="http://schemas.openxmlformats.org/officeDocument/2006/relationships/image" Target="../media/image27.png"/><Relationship Id="rId5" Type="http://schemas.openxmlformats.org/officeDocument/2006/relationships/image" Target="../media/image20.png"/><Relationship Id="rId6" Type="http://schemas.openxmlformats.org/officeDocument/2006/relationships/image" Target="../media/image29.png"/><Relationship Id="rId7" Type="http://schemas.openxmlformats.org/officeDocument/2006/relationships/image" Target="../media/image34.png"/><Relationship Id="rId8" Type="http://schemas.openxmlformats.org/officeDocument/2006/relationships/image" Target="../media/image30.png"/><Relationship Id="rId11" Type="http://schemas.openxmlformats.org/officeDocument/2006/relationships/image" Target="../media/image36.png"/><Relationship Id="rId10" Type="http://schemas.openxmlformats.org/officeDocument/2006/relationships/image" Target="../media/image26.png"/><Relationship Id="rId13" Type="http://schemas.openxmlformats.org/officeDocument/2006/relationships/image" Target="../media/image28.png"/><Relationship Id="rId12" Type="http://schemas.openxmlformats.org/officeDocument/2006/relationships/image" Target="../media/image33.png"/><Relationship Id="rId15" Type="http://schemas.openxmlformats.org/officeDocument/2006/relationships/image" Target="../media/image41.png"/><Relationship Id="rId14" Type="http://schemas.openxmlformats.org/officeDocument/2006/relationships/image" Target="../media/image31.png"/><Relationship Id="rId16" Type="http://schemas.openxmlformats.org/officeDocument/2006/relationships/image" Target="../media/image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0.png"/><Relationship Id="rId4" Type="http://schemas.openxmlformats.org/officeDocument/2006/relationships/image" Target="../media/image62.png"/><Relationship Id="rId5" Type="http://schemas.openxmlformats.org/officeDocument/2006/relationships/image" Target="../media/image35.png"/><Relationship Id="rId6" Type="http://schemas.openxmlformats.org/officeDocument/2006/relationships/image" Target="../media/image38.png"/><Relationship Id="rId7" Type="http://schemas.openxmlformats.org/officeDocument/2006/relationships/image" Target="../media/image39.png"/><Relationship Id="rId8"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6.png"/><Relationship Id="rId4" Type="http://schemas.openxmlformats.org/officeDocument/2006/relationships/image" Target="../media/image5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33"/>
          <p:cNvPicPr preferRelativeResize="0"/>
          <p:nvPr/>
        </p:nvPicPr>
        <p:blipFill>
          <a:blip r:embed="rId3">
            <a:alphaModFix/>
          </a:blip>
          <a:stretch>
            <a:fillRect/>
          </a:stretch>
        </p:blipFill>
        <p:spPr>
          <a:xfrm>
            <a:off x="888825" y="2155075"/>
            <a:ext cx="1975575" cy="656550"/>
          </a:xfrm>
          <a:prstGeom prst="rect">
            <a:avLst/>
          </a:prstGeom>
          <a:noFill/>
          <a:ln>
            <a:noFill/>
          </a:ln>
        </p:spPr>
      </p:pic>
      <p:sp>
        <p:nvSpPr>
          <p:cNvPr id="204" name="Google Shape;204;p33"/>
          <p:cNvSpPr txBox="1"/>
          <p:nvPr/>
        </p:nvSpPr>
        <p:spPr>
          <a:xfrm>
            <a:off x="789932" y="3583336"/>
            <a:ext cx="4112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23DEC5"/>
                </a:solidFill>
                <a:latin typeface="Helvetica Neue"/>
                <a:ea typeface="Helvetica Neue"/>
                <a:cs typeface="Helvetica Neue"/>
                <a:sym typeface="Helvetica Neue"/>
              </a:rPr>
              <a:t>Brands for Good 2021 - Business For Good</a:t>
            </a:r>
            <a:endParaRPr b="1">
              <a:solidFill>
                <a:srgbClr val="23DEC5"/>
              </a:solidFill>
              <a:latin typeface="Helvetica Neue"/>
              <a:ea typeface="Helvetica Neue"/>
              <a:cs typeface="Helvetica Neue"/>
              <a:sym typeface="Helvetica Neue"/>
            </a:endParaRPr>
          </a:p>
        </p:txBody>
      </p:sp>
      <p:sp>
        <p:nvSpPr>
          <p:cNvPr id="205" name="Google Shape;205;p33"/>
          <p:cNvSpPr txBox="1"/>
          <p:nvPr/>
        </p:nvSpPr>
        <p:spPr>
          <a:xfrm>
            <a:off x="788410" y="3911611"/>
            <a:ext cx="4112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2"/>
                </a:solidFill>
                <a:latin typeface="Helvetica Neue"/>
                <a:ea typeface="Helvetica Neue"/>
                <a:cs typeface="Helvetica Neue"/>
                <a:sym typeface="Helvetica Neue"/>
              </a:rPr>
              <a:t>May 2021 </a:t>
            </a:r>
            <a:endParaRPr b="1">
              <a:solidFill>
                <a:schemeClr val="accent2"/>
              </a:solidFill>
              <a:latin typeface="Helvetica Neue"/>
              <a:ea typeface="Helvetica Neue"/>
              <a:cs typeface="Helvetica Neue"/>
              <a:sym typeface="Helvetica Neue"/>
            </a:endParaRPr>
          </a:p>
        </p:txBody>
      </p:sp>
      <p:sp>
        <p:nvSpPr>
          <p:cNvPr id="206" name="Google Shape;206;p33"/>
          <p:cNvSpPr txBox="1"/>
          <p:nvPr/>
        </p:nvSpPr>
        <p:spPr>
          <a:xfrm>
            <a:off x="801090" y="2848897"/>
            <a:ext cx="367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a:solidFill>
                  <a:schemeClr val="lt1"/>
                </a:solidFill>
                <a:latin typeface="Helvetica Neue"/>
                <a:ea typeface="Helvetica Neue"/>
                <a:cs typeface="Helvetica Neue"/>
                <a:sym typeface="Helvetica Neue"/>
              </a:rPr>
              <a:t>Stronger SMEs, Stronger Societies</a:t>
            </a:r>
            <a:endParaRPr b="1" i="1">
              <a:solidFill>
                <a:schemeClr val="lt1"/>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cxnSp>
        <p:nvCxnSpPr>
          <p:cNvPr id="408" name="Google Shape;408;p42"/>
          <p:cNvCxnSpPr/>
          <p:nvPr/>
        </p:nvCxnSpPr>
        <p:spPr>
          <a:xfrm flipH="1" rot="10800000">
            <a:off x="693760" y="3104650"/>
            <a:ext cx="7950900" cy="8700"/>
          </a:xfrm>
          <a:prstGeom prst="straightConnector1">
            <a:avLst/>
          </a:prstGeom>
          <a:noFill/>
          <a:ln cap="flat" cmpd="sng" w="76200">
            <a:solidFill>
              <a:srgbClr val="B3C6E7"/>
            </a:solidFill>
            <a:prstDash val="solid"/>
            <a:round/>
            <a:headEnd len="sm" w="sm" type="none"/>
            <a:tailEnd len="med" w="med" type="triangle"/>
          </a:ln>
        </p:spPr>
      </p:cxnSp>
      <p:sp>
        <p:nvSpPr>
          <p:cNvPr id="409" name="Google Shape;409;p42"/>
          <p:cNvSpPr/>
          <p:nvPr/>
        </p:nvSpPr>
        <p:spPr>
          <a:xfrm>
            <a:off x="907405" y="2781046"/>
            <a:ext cx="634200" cy="6342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2014</a:t>
            </a:r>
            <a:endParaRPr b="1" sz="1200">
              <a:solidFill>
                <a:srgbClr val="FFFFFF"/>
              </a:solidFill>
              <a:latin typeface="Arial"/>
              <a:ea typeface="Arial"/>
              <a:cs typeface="Arial"/>
              <a:sym typeface="Arial"/>
            </a:endParaRPr>
          </a:p>
        </p:txBody>
      </p:sp>
      <p:sp>
        <p:nvSpPr>
          <p:cNvPr id="410" name="Google Shape;410;p42"/>
          <p:cNvSpPr/>
          <p:nvPr/>
        </p:nvSpPr>
        <p:spPr>
          <a:xfrm>
            <a:off x="1790433" y="2796220"/>
            <a:ext cx="634200" cy="6342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2015</a:t>
            </a:r>
            <a:endParaRPr b="1" sz="1200">
              <a:solidFill>
                <a:srgbClr val="FFFFFF"/>
              </a:solidFill>
              <a:latin typeface="Arial"/>
              <a:ea typeface="Arial"/>
              <a:cs typeface="Arial"/>
              <a:sym typeface="Arial"/>
            </a:endParaRPr>
          </a:p>
        </p:txBody>
      </p:sp>
      <p:sp>
        <p:nvSpPr>
          <p:cNvPr id="411" name="Google Shape;411;p42"/>
          <p:cNvSpPr txBox="1"/>
          <p:nvPr/>
        </p:nvSpPr>
        <p:spPr>
          <a:xfrm>
            <a:off x="510061" y="1676217"/>
            <a:ext cx="1456500" cy="533400"/>
          </a:xfrm>
          <a:prstGeom prst="rect">
            <a:avLst/>
          </a:prstGeom>
          <a:noFill/>
          <a:ln>
            <a:noFill/>
          </a:ln>
        </p:spPr>
        <p:txBody>
          <a:bodyPr anchorCtr="0" anchor="t" bIns="68575" lIns="68575" spcFirstLastPara="1" rIns="68575" wrap="square" tIns="68575">
            <a:noAutofit/>
          </a:bodyPr>
          <a:lstStyle/>
          <a:p>
            <a:pPr indent="0" lvl="0" marL="0" marR="0" rtl="0" algn="ctr">
              <a:spcBef>
                <a:spcPts val="0"/>
              </a:spcBef>
              <a:spcAft>
                <a:spcPts val="0"/>
              </a:spcAft>
              <a:buNone/>
            </a:pPr>
            <a:r>
              <a:rPr b="1" lang="en" sz="1000">
                <a:solidFill>
                  <a:schemeClr val="dk1"/>
                </a:solidFill>
                <a:latin typeface="Arial"/>
                <a:ea typeface="Arial"/>
                <a:cs typeface="Arial"/>
                <a:sym typeface="Arial"/>
              </a:rPr>
              <a:t>August 2014</a:t>
            </a:r>
            <a:endParaRPr b="1" sz="1000">
              <a:solidFill>
                <a:schemeClr val="dk1"/>
              </a:solidFill>
              <a:latin typeface="Arial"/>
              <a:ea typeface="Arial"/>
              <a:cs typeface="Arial"/>
              <a:sym typeface="Arial"/>
            </a:endParaRPr>
          </a:p>
          <a:p>
            <a:pPr indent="0" lvl="0" marL="0" marR="0" rtl="0" algn="ctr">
              <a:spcBef>
                <a:spcPts val="0"/>
              </a:spcBef>
              <a:spcAft>
                <a:spcPts val="0"/>
              </a:spcAft>
              <a:buNone/>
            </a:pPr>
            <a:r>
              <a:rPr lang="en" sz="1000">
                <a:solidFill>
                  <a:schemeClr val="dk1"/>
                </a:solidFill>
                <a:latin typeface="Arial"/>
                <a:ea typeface="Arial"/>
                <a:cs typeface="Arial"/>
                <a:sym typeface="Arial"/>
              </a:rPr>
              <a:t>Met at Harvard</a:t>
            </a:r>
            <a:endParaRPr sz="1000">
              <a:solidFill>
                <a:schemeClr val="dk1"/>
              </a:solidFill>
              <a:latin typeface="Calibri"/>
              <a:ea typeface="Calibri"/>
              <a:cs typeface="Calibri"/>
              <a:sym typeface="Calibri"/>
            </a:endParaRPr>
          </a:p>
        </p:txBody>
      </p:sp>
      <p:cxnSp>
        <p:nvCxnSpPr>
          <p:cNvPr id="412" name="Google Shape;412;p42"/>
          <p:cNvCxnSpPr/>
          <p:nvPr/>
        </p:nvCxnSpPr>
        <p:spPr>
          <a:xfrm rot="10800000">
            <a:off x="2107570" y="3430420"/>
            <a:ext cx="0" cy="217200"/>
          </a:xfrm>
          <a:prstGeom prst="straightConnector1">
            <a:avLst/>
          </a:prstGeom>
          <a:noFill/>
          <a:ln cap="flat" cmpd="sng" w="28575">
            <a:solidFill>
              <a:srgbClr val="2F5496"/>
            </a:solidFill>
            <a:prstDash val="solid"/>
            <a:round/>
            <a:headEnd len="sm" w="sm" type="none"/>
            <a:tailEnd len="sm" w="sm" type="none"/>
          </a:ln>
        </p:spPr>
      </p:cxnSp>
      <p:sp>
        <p:nvSpPr>
          <p:cNvPr id="413" name="Google Shape;413;p42"/>
          <p:cNvSpPr txBox="1"/>
          <p:nvPr/>
        </p:nvSpPr>
        <p:spPr>
          <a:xfrm>
            <a:off x="931899" y="4086883"/>
            <a:ext cx="2260200" cy="634200"/>
          </a:xfrm>
          <a:prstGeom prst="rect">
            <a:avLst/>
          </a:prstGeom>
          <a:noFill/>
          <a:ln>
            <a:noFill/>
          </a:ln>
        </p:spPr>
        <p:txBody>
          <a:bodyPr anchorCtr="0" anchor="t" bIns="68575" lIns="68575" spcFirstLastPara="1" rIns="68575" wrap="square" tIns="68575">
            <a:noAutofit/>
          </a:bodyPr>
          <a:lstStyle/>
          <a:p>
            <a:pPr indent="0" lvl="0" marL="0" marR="0" rtl="0" algn="ctr">
              <a:spcBef>
                <a:spcPts val="0"/>
              </a:spcBef>
              <a:spcAft>
                <a:spcPts val="0"/>
              </a:spcAft>
              <a:buNone/>
            </a:pPr>
            <a:r>
              <a:rPr b="1" lang="en" sz="1000">
                <a:solidFill>
                  <a:schemeClr val="dk1"/>
                </a:solidFill>
                <a:latin typeface="Arial"/>
                <a:ea typeface="Arial"/>
                <a:cs typeface="Arial"/>
                <a:sym typeface="Arial"/>
              </a:rPr>
              <a:t>June 2015</a:t>
            </a:r>
            <a:endParaRPr b="1" sz="1000">
              <a:solidFill>
                <a:schemeClr val="dk1"/>
              </a:solidFill>
              <a:latin typeface="Arial"/>
              <a:ea typeface="Arial"/>
              <a:cs typeface="Arial"/>
              <a:sym typeface="Arial"/>
            </a:endParaRPr>
          </a:p>
          <a:p>
            <a:pPr indent="0" lvl="0" marL="0" marR="0" rtl="0" algn="ctr">
              <a:spcBef>
                <a:spcPts val="0"/>
              </a:spcBef>
              <a:spcAft>
                <a:spcPts val="0"/>
              </a:spcAft>
              <a:buNone/>
            </a:pPr>
            <a:r>
              <a:rPr lang="en" sz="1000">
                <a:solidFill>
                  <a:schemeClr val="dk1"/>
                </a:solidFill>
                <a:latin typeface="Arial"/>
                <a:ea typeface="Arial"/>
                <a:cs typeface="Arial"/>
                <a:sym typeface="Arial"/>
              </a:rPr>
              <a:t>Launched Singapore</a:t>
            </a:r>
            <a:endParaRPr sz="1000">
              <a:solidFill>
                <a:schemeClr val="dk1"/>
              </a:solidFill>
              <a:latin typeface="Arial"/>
              <a:ea typeface="Arial"/>
              <a:cs typeface="Arial"/>
              <a:sym typeface="Arial"/>
            </a:endParaRPr>
          </a:p>
        </p:txBody>
      </p:sp>
      <p:sp>
        <p:nvSpPr>
          <p:cNvPr id="414" name="Google Shape;414;p42"/>
          <p:cNvSpPr/>
          <p:nvPr/>
        </p:nvSpPr>
        <p:spPr>
          <a:xfrm>
            <a:off x="2650800" y="2796271"/>
            <a:ext cx="634200" cy="6342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2016</a:t>
            </a:r>
            <a:endParaRPr b="1" sz="1200">
              <a:solidFill>
                <a:srgbClr val="FFFFFF"/>
              </a:solidFill>
              <a:latin typeface="Arial"/>
              <a:ea typeface="Arial"/>
              <a:cs typeface="Arial"/>
              <a:sym typeface="Arial"/>
            </a:endParaRPr>
          </a:p>
        </p:txBody>
      </p:sp>
      <p:sp>
        <p:nvSpPr>
          <p:cNvPr id="415" name="Google Shape;415;p42"/>
          <p:cNvSpPr/>
          <p:nvPr/>
        </p:nvSpPr>
        <p:spPr>
          <a:xfrm>
            <a:off x="3511141" y="2796220"/>
            <a:ext cx="634200" cy="6342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2016</a:t>
            </a:r>
            <a:endParaRPr b="1" sz="1200">
              <a:solidFill>
                <a:srgbClr val="FFFFFF"/>
              </a:solidFill>
              <a:latin typeface="Arial"/>
              <a:ea typeface="Arial"/>
              <a:cs typeface="Arial"/>
              <a:sym typeface="Arial"/>
            </a:endParaRPr>
          </a:p>
        </p:txBody>
      </p:sp>
      <p:cxnSp>
        <p:nvCxnSpPr>
          <p:cNvPr id="416" name="Google Shape;416;p42"/>
          <p:cNvCxnSpPr/>
          <p:nvPr/>
        </p:nvCxnSpPr>
        <p:spPr>
          <a:xfrm rot="10800000">
            <a:off x="2957273" y="2591078"/>
            <a:ext cx="0" cy="217200"/>
          </a:xfrm>
          <a:prstGeom prst="straightConnector1">
            <a:avLst/>
          </a:prstGeom>
          <a:noFill/>
          <a:ln cap="flat" cmpd="sng" w="28575">
            <a:solidFill>
              <a:srgbClr val="2F5496"/>
            </a:solidFill>
            <a:prstDash val="solid"/>
            <a:round/>
            <a:headEnd len="sm" w="sm" type="none"/>
            <a:tailEnd len="sm" w="sm" type="none"/>
          </a:ln>
        </p:spPr>
      </p:cxnSp>
      <p:sp>
        <p:nvSpPr>
          <p:cNvPr id="417" name="Google Shape;417;p42"/>
          <p:cNvSpPr txBox="1"/>
          <p:nvPr/>
        </p:nvSpPr>
        <p:spPr>
          <a:xfrm>
            <a:off x="1892695" y="1457764"/>
            <a:ext cx="2112300" cy="634200"/>
          </a:xfrm>
          <a:prstGeom prst="rect">
            <a:avLst/>
          </a:prstGeom>
          <a:noFill/>
          <a:ln>
            <a:noFill/>
          </a:ln>
        </p:spPr>
        <p:txBody>
          <a:bodyPr anchorCtr="0" anchor="t" bIns="68575" lIns="68575" spcFirstLastPara="1" rIns="68575" wrap="square" tIns="68575">
            <a:noAutofit/>
          </a:bodyPr>
          <a:lstStyle/>
          <a:p>
            <a:pPr indent="0" lvl="0" marL="0" marR="0" rtl="0" algn="ctr">
              <a:spcBef>
                <a:spcPts val="0"/>
              </a:spcBef>
              <a:spcAft>
                <a:spcPts val="0"/>
              </a:spcAft>
              <a:buNone/>
            </a:pPr>
            <a:r>
              <a:rPr b="1" lang="en" sz="1000">
                <a:solidFill>
                  <a:schemeClr val="dk1"/>
                </a:solidFill>
                <a:latin typeface="Arial"/>
                <a:ea typeface="Arial"/>
                <a:cs typeface="Arial"/>
                <a:sym typeface="Arial"/>
              </a:rPr>
              <a:t>January 2016</a:t>
            </a:r>
            <a:endParaRPr b="1" sz="1000">
              <a:solidFill>
                <a:schemeClr val="dk1"/>
              </a:solidFill>
              <a:latin typeface="Arial"/>
              <a:ea typeface="Arial"/>
              <a:cs typeface="Arial"/>
              <a:sym typeface="Arial"/>
            </a:endParaRPr>
          </a:p>
          <a:p>
            <a:pPr indent="0" lvl="0" marL="0" marR="0" rtl="0" algn="ctr">
              <a:spcBef>
                <a:spcPts val="0"/>
              </a:spcBef>
              <a:spcAft>
                <a:spcPts val="0"/>
              </a:spcAft>
              <a:buNone/>
            </a:pPr>
            <a:r>
              <a:rPr lang="en" sz="1000">
                <a:solidFill>
                  <a:schemeClr val="dk1"/>
                </a:solidFill>
                <a:latin typeface="Arial"/>
                <a:ea typeface="Arial"/>
                <a:cs typeface="Arial"/>
                <a:sym typeface="Arial"/>
              </a:rPr>
              <a:t>Launched Indonesia as Modalku (</a:t>
            </a:r>
            <a:r>
              <a:rPr lang="en" sz="1000">
                <a:solidFill>
                  <a:schemeClr val="dk1"/>
                </a:solidFill>
              </a:rPr>
              <a:t>“</a:t>
            </a:r>
            <a:r>
              <a:rPr lang="en" sz="1000">
                <a:solidFill>
                  <a:schemeClr val="dk1"/>
                </a:solidFill>
                <a:latin typeface="Arial"/>
                <a:ea typeface="Arial"/>
                <a:cs typeface="Arial"/>
                <a:sym typeface="Arial"/>
              </a:rPr>
              <a:t>My Capital</a:t>
            </a:r>
            <a:r>
              <a:rPr lang="en" sz="1000">
                <a:solidFill>
                  <a:schemeClr val="dk1"/>
                </a:solidFill>
              </a:rPr>
              <a:t>”</a:t>
            </a:r>
            <a:r>
              <a:rPr lang="en" sz="1000">
                <a:solidFill>
                  <a:schemeClr val="dk1"/>
                </a:solidFill>
                <a:latin typeface="Arial"/>
                <a:ea typeface="Arial"/>
                <a:cs typeface="Arial"/>
                <a:sym typeface="Arial"/>
              </a:rPr>
              <a:t>)</a:t>
            </a:r>
            <a:endParaRPr sz="1000">
              <a:solidFill>
                <a:schemeClr val="dk1"/>
              </a:solidFill>
              <a:latin typeface="Arial"/>
              <a:ea typeface="Arial"/>
              <a:cs typeface="Arial"/>
              <a:sym typeface="Arial"/>
            </a:endParaRPr>
          </a:p>
        </p:txBody>
      </p:sp>
      <p:cxnSp>
        <p:nvCxnSpPr>
          <p:cNvPr id="418" name="Google Shape;418;p42"/>
          <p:cNvCxnSpPr/>
          <p:nvPr/>
        </p:nvCxnSpPr>
        <p:spPr>
          <a:xfrm rot="10800000">
            <a:off x="3849289" y="3430420"/>
            <a:ext cx="0" cy="217200"/>
          </a:xfrm>
          <a:prstGeom prst="straightConnector1">
            <a:avLst/>
          </a:prstGeom>
          <a:noFill/>
          <a:ln cap="flat" cmpd="sng" w="28575">
            <a:solidFill>
              <a:srgbClr val="2F5496"/>
            </a:solidFill>
            <a:prstDash val="solid"/>
            <a:round/>
            <a:headEnd len="sm" w="sm" type="none"/>
            <a:tailEnd len="sm" w="sm" type="none"/>
          </a:ln>
        </p:spPr>
      </p:cxnSp>
      <p:sp>
        <p:nvSpPr>
          <p:cNvPr id="419" name="Google Shape;419;p42"/>
          <p:cNvSpPr txBox="1"/>
          <p:nvPr/>
        </p:nvSpPr>
        <p:spPr>
          <a:xfrm>
            <a:off x="2793145" y="4086883"/>
            <a:ext cx="2112300" cy="766500"/>
          </a:xfrm>
          <a:prstGeom prst="rect">
            <a:avLst/>
          </a:prstGeom>
          <a:noFill/>
          <a:ln>
            <a:noFill/>
          </a:ln>
        </p:spPr>
        <p:txBody>
          <a:bodyPr anchorCtr="0" anchor="t" bIns="68575" lIns="68575" spcFirstLastPara="1" rIns="68575" wrap="square" tIns="68575">
            <a:noAutofit/>
          </a:bodyPr>
          <a:lstStyle/>
          <a:p>
            <a:pPr indent="0" lvl="0" marL="0" marR="0" rtl="0" algn="ctr">
              <a:spcBef>
                <a:spcPts val="0"/>
              </a:spcBef>
              <a:spcAft>
                <a:spcPts val="0"/>
              </a:spcAft>
              <a:buNone/>
            </a:pPr>
            <a:r>
              <a:rPr b="1" lang="en" sz="1000">
                <a:solidFill>
                  <a:schemeClr val="dk1"/>
                </a:solidFill>
                <a:latin typeface="Arial"/>
                <a:ea typeface="Arial"/>
                <a:cs typeface="Arial"/>
                <a:sym typeface="Arial"/>
              </a:rPr>
              <a:t>August 2016</a:t>
            </a:r>
            <a:endParaRPr b="1" sz="1000">
              <a:solidFill>
                <a:schemeClr val="dk1"/>
              </a:solidFill>
              <a:latin typeface="Arial"/>
              <a:ea typeface="Arial"/>
              <a:cs typeface="Arial"/>
              <a:sym typeface="Arial"/>
            </a:endParaRPr>
          </a:p>
          <a:p>
            <a:pPr indent="0" lvl="0" marL="0" marR="0" rtl="0" algn="ctr">
              <a:spcBef>
                <a:spcPts val="0"/>
              </a:spcBef>
              <a:spcAft>
                <a:spcPts val="0"/>
              </a:spcAft>
              <a:buNone/>
            </a:pPr>
            <a:r>
              <a:rPr lang="en" sz="1000">
                <a:solidFill>
                  <a:schemeClr val="dk1"/>
                </a:solidFill>
                <a:latin typeface="Arial"/>
                <a:ea typeface="Arial"/>
                <a:cs typeface="Arial"/>
                <a:sym typeface="Arial"/>
              </a:rPr>
              <a:t>US$ 7M Series A led by Sequoia India</a:t>
            </a:r>
            <a:endParaRPr sz="1000">
              <a:solidFill>
                <a:schemeClr val="dk1"/>
              </a:solidFill>
              <a:latin typeface="Arial"/>
              <a:ea typeface="Arial"/>
              <a:cs typeface="Arial"/>
              <a:sym typeface="Arial"/>
            </a:endParaRPr>
          </a:p>
        </p:txBody>
      </p:sp>
      <p:sp>
        <p:nvSpPr>
          <p:cNvPr id="420" name="Google Shape;420;p42"/>
          <p:cNvSpPr/>
          <p:nvPr/>
        </p:nvSpPr>
        <p:spPr>
          <a:xfrm>
            <a:off x="4424725" y="2796220"/>
            <a:ext cx="634200" cy="6342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2017</a:t>
            </a:r>
            <a:endParaRPr b="1" sz="1200">
              <a:solidFill>
                <a:srgbClr val="FFFFFF"/>
              </a:solidFill>
              <a:latin typeface="Arial"/>
              <a:ea typeface="Arial"/>
              <a:cs typeface="Arial"/>
              <a:sym typeface="Arial"/>
            </a:endParaRPr>
          </a:p>
        </p:txBody>
      </p:sp>
      <p:sp>
        <p:nvSpPr>
          <p:cNvPr id="421" name="Google Shape;421;p42"/>
          <p:cNvSpPr/>
          <p:nvPr/>
        </p:nvSpPr>
        <p:spPr>
          <a:xfrm>
            <a:off x="5327523" y="2796220"/>
            <a:ext cx="634200" cy="6342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2018</a:t>
            </a:r>
            <a:endParaRPr b="1" sz="1200">
              <a:solidFill>
                <a:srgbClr val="FFFFFF"/>
              </a:solidFill>
              <a:latin typeface="Arial"/>
              <a:ea typeface="Arial"/>
              <a:cs typeface="Arial"/>
              <a:sym typeface="Arial"/>
            </a:endParaRPr>
          </a:p>
        </p:txBody>
      </p:sp>
      <p:cxnSp>
        <p:nvCxnSpPr>
          <p:cNvPr id="422" name="Google Shape;422;p42"/>
          <p:cNvCxnSpPr/>
          <p:nvPr/>
        </p:nvCxnSpPr>
        <p:spPr>
          <a:xfrm rot="10800000">
            <a:off x="4747323" y="2585955"/>
            <a:ext cx="0" cy="217200"/>
          </a:xfrm>
          <a:prstGeom prst="straightConnector1">
            <a:avLst/>
          </a:prstGeom>
          <a:noFill/>
          <a:ln cap="flat" cmpd="sng" w="28575">
            <a:solidFill>
              <a:srgbClr val="2F5496"/>
            </a:solidFill>
            <a:prstDash val="solid"/>
            <a:round/>
            <a:headEnd len="sm" w="sm" type="none"/>
            <a:tailEnd len="sm" w="sm" type="none"/>
          </a:ln>
        </p:spPr>
      </p:cxnSp>
      <p:sp>
        <p:nvSpPr>
          <p:cNvPr id="423" name="Google Shape;423;p42"/>
          <p:cNvSpPr txBox="1"/>
          <p:nvPr/>
        </p:nvSpPr>
        <p:spPr>
          <a:xfrm>
            <a:off x="3667071" y="1656598"/>
            <a:ext cx="2112300" cy="634200"/>
          </a:xfrm>
          <a:prstGeom prst="rect">
            <a:avLst/>
          </a:prstGeom>
          <a:noFill/>
          <a:ln>
            <a:noFill/>
          </a:ln>
        </p:spPr>
        <p:txBody>
          <a:bodyPr anchorCtr="0" anchor="t" bIns="68575" lIns="68575" spcFirstLastPara="1" rIns="68575" wrap="square" tIns="68575">
            <a:noAutofit/>
          </a:bodyPr>
          <a:lstStyle/>
          <a:p>
            <a:pPr indent="0" lvl="0" marL="0" marR="0" rtl="0" algn="ctr">
              <a:spcBef>
                <a:spcPts val="0"/>
              </a:spcBef>
              <a:spcAft>
                <a:spcPts val="0"/>
              </a:spcAft>
              <a:buNone/>
            </a:pPr>
            <a:r>
              <a:rPr b="1" lang="en" sz="1000">
                <a:solidFill>
                  <a:schemeClr val="dk1"/>
                </a:solidFill>
                <a:latin typeface="Arial"/>
                <a:ea typeface="Arial"/>
                <a:cs typeface="Arial"/>
                <a:sym typeface="Arial"/>
              </a:rPr>
              <a:t>February 2017</a:t>
            </a:r>
            <a:endParaRPr b="1" sz="1000">
              <a:solidFill>
                <a:schemeClr val="dk1"/>
              </a:solidFill>
              <a:latin typeface="Arial"/>
              <a:ea typeface="Arial"/>
              <a:cs typeface="Arial"/>
              <a:sym typeface="Arial"/>
            </a:endParaRPr>
          </a:p>
          <a:p>
            <a:pPr indent="0" lvl="0" marL="0" marR="0" rtl="0" algn="ctr">
              <a:spcBef>
                <a:spcPts val="0"/>
              </a:spcBef>
              <a:spcAft>
                <a:spcPts val="0"/>
              </a:spcAft>
              <a:buNone/>
            </a:pPr>
            <a:r>
              <a:rPr lang="en" sz="1000">
                <a:solidFill>
                  <a:schemeClr val="dk1"/>
                </a:solidFill>
                <a:latin typeface="Arial"/>
                <a:ea typeface="Arial"/>
                <a:cs typeface="Arial"/>
                <a:sym typeface="Arial"/>
              </a:rPr>
              <a:t>Launched Malaysia</a:t>
            </a:r>
            <a:br>
              <a:rPr lang="en" sz="1000">
                <a:solidFill>
                  <a:schemeClr val="dk1"/>
                </a:solidFill>
                <a:latin typeface="Arial"/>
                <a:ea typeface="Arial"/>
                <a:cs typeface="Arial"/>
                <a:sym typeface="Arial"/>
              </a:rPr>
            </a:br>
            <a:endParaRPr sz="1000">
              <a:solidFill>
                <a:schemeClr val="dk1"/>
              </a:solidFill>
              <a:latin typeface="Arial"/>
              <a:ea typeface="Arial"/>
              <a:cs typeface="Arial"/>
              <a:sym typeface="Arial"/>
            </a:endParaRPr>
          </a:p>
        </p:txBody>
      </p:sp>
      <p:cxnSp>
        <p:nvCxnSpPr>
          <p:cNvPr id="424" name="Google Shape;424;p42"/>
          <p:cNvCxnSpPr/>
          <p:nvPr/>
        </p:nvCxnSpPr>
        <p:spPr>
          <a:xfrm rot="10800000">
            <a:off x="5635802" y="3430420"/>
            <a:ext cx="0" cy="217200"/>
          </a:xfrm>
          <a:prstGeom prst="straightConnector1">
            <a:avLst/>
          </a:prstGeom>
          <a:noFill/>
          <a:ln cap="flat" cmpd="sng" w="28575">
            <a:solidFill>
              <a:srgbClr val="2F5496"/>
            </a:solidFill>
            <a:prstDash val="solid"/>
            <a:round/>
            <a:headEnd len="sm" w="sm" type="none"/>
            <a:tailEnd len="sm" w="sm" type="none"/>
          </a:ln>
        </p:spPr>
      </p:cxnSp>
      <p:sp>
        <p:nvSpPr>
          <p:cNvPr id="425" name="Google Shape;425;p42"/>
          <p:cNvSpPr txBox="1"/>
          <p:nvPr/>
        </p:nvSpPr>
        <p:spPr>
          <a:xfrm>
            <a:off x="4747326" y="4086875"/>
            <a:ext cx="2061900" cy="766500"/>
          </a:xfrm>
          <a:prstGeom prst="rect">
            <a:avLst/>
          </a:prstGeom>
          <a:noFill/>
          <a:ln>
            <a:noFill/>
          </a:ln>
        </p:spPr>
        <p:txBody>
          <a:bodyPr anchorCtr="0" anchor="t" bIns="68575" lIns="68575" spcFirstLastPara="1" rIns="68575" wrap="square" tIns="68575">
            <a:noAutofit/>
          </a:bodyPr>
          <a:lstStyle/>
          <a:p>
            <a:pPr indent="0" lvl="0" marL="0" marR="0" rtl="0" algn="ctr">
              <a:spcBef>
                <a:spcPts val="0"/>
              </a:spcBef>
              <a:spcAft>
                <a:spcPts val="0"/>
              </a:spcAft>
              <a:buNone/>
            </a:pPr>
            <a:r>
              <a:rPr b="1" lang="en" sz="1000">
                <a:solidFill>
                  <a:schemeClr val="dk1"/>
                </a:solidFill>
                <a:latin typeface="Arial"/>
                <a:ea typeface="Arial"/>
                <a:cs typeface="Arial"/>
                <a:sym typeface="Arial"/>
              </a:rPr>
              <a:t>April 2018</a:t>
            </a:r>
            <a:endParaRPr b="1" sz="1000">
              <a:solidFill>
                <a:schemeClr val="dk1"/>
              </a:solidFill>
              <a:latin typeface="Arial"/>
              <a:ea typeface="Arial"/>
              <a:cs typeface="Arial"/>
              <a:sym typeface="Arial"/>
            </a:endParaRPr>
          </a:p>
          <a:p>
            <a:pPr indent="0" lvl="0" marL="0" marR="0" rtl="0" algn="ctr">
              <a:spcBef>
                <a:spcPts val="0"/>
              </a:spcBef>
              <a:spcAft>
                <a:spcPts val="0"/>
              </a:spcAft>
              <a:buNone/>
            </a:pPr>
            <a:r>
              <a:rPr lang="en" sz="1000">
                <a:solidFill>
                  <a:schemeClr val="dk1"/>
                </a:solidFill>
                <a:latin typeface="Arial"/>
                <a:ea typeface="Arial"/>
                <a:cs typeface="Arial"/>
                <a:sym typeface="Arial"/>
              </a:rPr>
              <a:t>US$ 25M Series B led by SoftBank Ventures </a:t>
            </a:r>
            <a:endParaRPr sz="1000">
              <a:solidFill>
                <a:schemeClr val="dk1"/>
              </a:solidFill>
              <a:latin typeface="Arial"/>
              <a:ea typeface="Arial"/>
              <a:cs typeface="Arial"/>
              <a:sym typeface="Arial"/>
            </a:endParaRPr>
          </a:p>
          <a:p>
            <a:pPr indent="0" lvl="0" marL="0" marR="0" rtl="0" algn="ctr">
              <a:spcBef>
                <a:spcPts val="0"/>
              </a:spcBef>
              <a:spcAft>
                <a:spcPts val="0"/>
              </a:spcAft>
              <a:buNone/>
            </a:pPr>
            <a:r>
              <a:rPr lang="en" sz="1000">
                <a:solidFill>
                  <a:schemeClr val="dk1"/>
                </a:solidFill>
                <a:latin typeface="Arial"/>
                <a:ea typeface="Arial"/>
                <a:cs typeface="Arial"/>
                <a:sym typeface="Arial"/>
              </a:rPr>
              <a:t>Asia Corp.</a:t>
            </a:r>
            <a:endParaRPr sz="1000">
              <a:solidFill>
                <a:schemeClr val="dk1"/>
              </a:solidFill>
              <a:latin typeface="Arial"/>
              <a:ea typeface="Arial"/>
              <a:cs typeface="Arial"/>
              <a:sym typeface="Arial"/>
            </a:endParaRPr>
          </a:p>
        </p:txBody>
      </p:sp>
      <p:pic>
        <p:nvPicPr>
          <p:cNvPr descr="Image result for Sequoia capital logo" id="426" name="Google Shape;426;p42"/>
          <p:cNvPicPr preferRelativeResize="0"/>
          <p:nvPr/>
        </p:nvPicPr>
        <p:blipFill rotWithShape="1">
          <a:blip r:embed="rId3">
            <a:alphaModFix/>
          </a:blip>
          <a:srcRect b="0" l="0" r="0" t="0"/>
          <a:stretch/>
        </p:blipFill>
        <p:spPr>
          <a:xfrm>
            <a:off x="2981120" y="3761199"/>
            <a:ext cx="1694277" cy="220909"/>
          </a:xfrm>
          <a:prstGeom prst="rect">
            <a:avLst/>
          </a:prstGeom>
          <a:noFill/>
          <a:ln>
            <a:noFill/>
          </a:ln>
        </p:spPr>
      </p:pic>
      <p:pic>
        <p:nvPicPr>
          <p:cNvPr id="427" name="Google Shape;427;p42"/>
          <p:cNvPicPr preferRelativeResize="0"/>
          <p:nvPr/>
        </p:nvPicPr>
        <p:blipFill rotWithShape="1">
          <a:blip r:embed="rId4">
            <a:alphaModFix/>
          </a:blip>
          <a:srcRect b="0" l="0" r="0" t="0"/>
          <a:stretch/>
        </p:blipFill>
        <p:spPr>
          <a:xfrm>
            <a:off x="4957727" y="3656507"/>
            <a:ext cx="1356155" cy="420574"/>
          </a:xfrm>
          <a:prstGeom prst="rect">
            <a:avLst/>
          </a:prstGeom>
          <a:noFill/>
          <a:ln>
            <a:noFill/>
          </a:ln>
        </p:spPr>
      </p:pic>
      <p:sp>
        <p:nvSpPr>
          <p:cNvPr id="428" name="Google Shape;428;p42"/>
          <p:cNvSpPr/>
          <p:nvPr/>
        </p:nvSpPr>
        <p:spPr>
          <a:xfrm>
            <a:off x="6243655" y="2800696"/>
            <a:ext cx="634200" cy="6342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2020</a:t>
            </a:r>
            <a:endParaRPr b="1" sz="1200">
              <a:solidFill>
                <a:srgbClr val="FFFFFF"/>
              </a:solidFill>
              <a:latin typeface="Arial"/>
              <a:ea typeface="Arial"/>
              <a:cs typeface="Arial"/>
              <a:sym typeface="Arial"/>
            </a:endParaRPr>
          </a:p>
        </p:txBody>
      </p:sp>
      <p:cxnSp>
        <p:nvCxnSpPr>
          <p:cNvPr id="429" name="Google Shape;429;p42"/>
          <p:cNvCxnSpPr/>
          <p:nvPr/>
        </p:nvCxnSpPr>
        <p:spPr>
          <a:xfrm rot="10800000">
            <a:off x="1238311" y="2581467"/>
            <a:ext cx="0" cy="217200"/>
          </a:xfrm>
          <a:prstGeom prst="straightConnector1">
            <a:avLst/>
          </a:prstGeom>
          <a:noFill/>
          <a:ln cap="flat" cmpd="sng" w="28575">
            <a:solidFill>
              <a:srgbClr val="2F5496"/>
            </a:solidFill>
            <a:prstDash val="solid"/>
            <a:round/>
            <a:headEnd len="sm" w="sm" type="none"/>
            <a:tailEnd len="sm" w="sm" type="none"/>
          </a:ln>
        </p:spPr>
      </p:cxnSp>
      <p:pic>
        <p:nvPicPr>
          <p:cNvPr id="430" name="Google Shape;430;p42"/>
          <p:cNvPicPr preferRelativeResize="0"/>
          <p:nvPr/>
        </p:nvPicPr>
        <p:blipFill rotWithShape="1">
          <a:blip r:embed="rId5">
            <a:alphaModFix/>
          </a:blip>
          <a:srcRect b="0" l="0" r="0" t="0"/>
          <a:stretch/>
        </p:blipFill>
        <p:spPr>
          <a:xfrm>
            <a:off x="1003776" y="2162096"/>
            <a:ext cx="441450" cy="441425"/>
          </a:xfrm>
          <a:prstGeom prst="rect">
            <a:avLst/>
          </a:prstGeom>
          <a:noFill/>
          <a:ln>
            <a:noFill/>
          </a:ln>
        </p:spPr>
      </p:pic>
      <p:cxnSp>
        <p:nvCxnSpPr>
          <p:cNvPr id="431" name="Google Shape;431;p42"/>
          <p:cNvCxnSpPr/>
          <p:nvPr/>
        </p:nvCxnSpPr>
        <p:spPr>
          <a:xfrm rot="10800000">
            <a:off x="6557427" y="2604933"/>
            <a:ext cx="0" cy="217200"/>
          </a:xfrm>
          <a:prstGeom prst="straightConnector1">
            <a:avLst/>
          </a:prstGeom>
          <a:noFill/>
          <a:ln cap="flat" cmpd="sng" w="28575">
            <a:solidFill>
              <a:srgbClr val="2F5496"/>
            </a:solidFill>
            <a:prstDash val="solid"/>
            <a:round/>
            <a:headEnd len="sm" w="sm" type="none"/>
            <a:tailEnd len="sm" w="sm" type="none"/>
          </a:ln>
        </p:spPr>
      </p:cxnSp>
      <p:pic>
        <p:nvPicPr>
          <p:cNvPr id="432" name="Google Shape;432;p42"/>
          <p:cNvPicPr preferRelativeResize="0"/>
          <p:nvPr/>
        </p:nvPicPr>
        <p:blipFill rotWithShape="1">
          <a:blip r:embed="rId6">
            <a:alphaModFix/>
          </a:blip>
          <a:srcRect b="0" l="0" r="0" t="0"/>
          <a:stretch/>
        </p:blipFill>
        <p:spPr>
          <a:xfrm>
            <a:off x="6251452" y="2128283"/>
            <a:ext cx="485999" cy="485999"/>
          </a:xfrm>
          <a:prstGeom prst="rect">
            <a:avLst/>
          </a:prstGeom>
          <a:noFill/>
          <a:ln>
            <a:noFill/>
          </a:ln>
        </p:spPr>
      </p:pic>
      <p:sp>
        <p:nvSpPr>
          <p:cNvPr id="433" name="Google Shape;433;p42"/>
          <p:cNvSpPr txBox="1"/>
          <p:nvPr/>
        </p:nvSpPr>
        <p:spPr>
          <a:xfrm>
            <a:off x="5829167" y="1661052"/>
            <a:ext cx="1456500" cy="486000"/>
          </a:xfrm>
          <a:prstGeom prst="rect">
            <a:avLst/>
          </a:prstGeom>
          <a:noFill/>
          <a:ln>
            <a:noFill/>
          </a:ln>
        </p:spPr>
        <p:txBody>
          <a:bodyPr anchorCtr="0" anchor="t" bIns="68575" lIns="68575" spcFirstLastPara="1" rIns="68575" wrap="square" tIns="68575">
            <a:noAutofit/>
          </a:bodyPr>
          <a:lstStyle/>
          <a:p>
            <a:pPr indent="0" lvl="0" marL="0" marR="0" rtl="0" algn="ctr">
              <a:spcBef>
                <a:spcPts val="0"/>
              </a:spcBef>
              <a:spcAft>
                <a:spcPts val="0"/>
              </a:spcAft>
              <a:buNone/>
            </a:pPr>
            <a:r>
              <a:rPr b="1" lang="en" sz="1000">
                <a:solidFill>
                  <a:schemeClr val="dk1"/>
                </a:solidFill>
                <a:latin typeface="Arial"/>
                <a:ea typeface="Arial"/>
                <a:cs typeface="Arial"/>
                <a:sym typeface="Arial"/>
              </a:rPr>
              <a:t>2020</a:t>
            </a:r>
            <a:endParaRPr b="1" sz="1000">
              <a:solidFill>
                <a:schemeClr val="dk1"/>
              </a:solidFill>
              <a:latin typeface="Arial"/>
              <a:ea typeface="Arial"/>
              <a:cs typeface="Arial"/>
              <a:sym typeface="Arial"/>
            </a:endParaRPr>
          </a:p>
          <a:p>
            <a:pPr indent="0" lvl="0" marL="0" marR="0" rtl="0" algn="ctr">
              <a:spcBef>
                <a:spcPts val="0"/>
              </a:spcBef>
              <a:spcAft>
                <a:spcPts val="0"/>
              </a:spcAft>
              <a:buNone/>
            </a:pPr>
            <a:r>
              <a:rPr lang="en" sz="1000">
                <a:latin typeface="Arial"/>
                <a:ea typeface="Arial"/>
                <a:cs typeface="Arial"/>
                <a:sym typeface="Arial"/>
              </a:rPr>
              <a:t>Series C, PFI (ESG)</a:t>
            </a:r>
            <a:endParaRPr sz="1000">
              <a:latin typeface="Arial"/>
              <a:ea typeface="Arial"/>
              <a:cs typeface="Arial"/>
              <a:sym typeface="Arial"/>
            </a:endParaRPr>
          </a:p>
        </p:txBody>
      </p:sp>
      <p:sp>
        <p:nvSpPr>
          <p:cNvPr id="434" name="Google Shape;434;p42"/>
          <p:cNvSpPr txBox="1"/>
          <p:nvPr/>
        </p:nvSpPr>
        <p:spPr>
          <a:xfrm>
            <a:off x="388422" y="432246"/>
            <a:ext cx="8619000" cy="507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900">
                <a:solidFill>
                  <a:schemeClr val="lt1"/>
                </a:solidFill>
                <a:latin typeface="Arial"/>
                <a:ea typeface="Arial"/>
                <a:cs typeface="Arial"/>
                <a:sym typeface="Arial"/>
              </a:rPr>
              <a:t>With the goal of </a:t>
            </a:r>
            <a:r>
              <a:rPr b="1" lang="en" sz="2900">
                <a:solidFill>
                  <a:srgbClr val="23DEC5"/>
                </a:solidFill>
                <a:latin typeface="Arial"/>
                <a:ea typeface="Arial"/>
                <a:cs typeface="Arial"/>
                <a:sym typeface="Arial"/>
              </a:rPr>
              <a:t>serving Southeast Asia</a:t>
            </a:r>
            <a:endParaRPr b="1" sz="2900">
              <a:solidFill>
                <a:srgbClr val="23DEC5"/>
              </a:solidFill>
              <a:latin typeface="Arial"/>
              <a:ea typeface="Arial"/>
              <a:cs typeface="Arial"/>
              <a:sym typeface="Arial"/>
            </a:endParaRPr>
          </a:p>
        </p:txBody>
      </p:sp>
      <p:sp>
        <p:nvSpPr>
          <p:cNvPr id="435" name="Google Shape;435;p42"/>
          <p:cNvSpPr/>
          <p:nvPr/>
        </p:nvSpPr>
        <p:spPr>
          <a:xfrm>
            <a:off x="7088330" y="2791746"/>
            <a:ext cx="634200" cy="6342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202</a:t>
            </a:r>
            <a:r>
              <a:rPr b="1" lang="en" sz="1200">
                <a:solidFill>
                  <a:srgbClr val="FFFFFF"/>
                </a:solidFill>
              </a:rPr>
              <a:t>1</a:t>
            </a:r>
            <a:endParaRPr b="1" sz="1200">
              <a:solidFill>
                <a:srgbClr val="FFFFFF"/>
              </a:solidFill>
              <a:latin typeface="Arial"/>
              <a:ea typeface="Arial"/>
              <a:cs typeface="Arial"/>
              <a:sym typeface="Arial"/>
            </a:endParaRPr>
          </a:p>
        </p:txBody>
      </p:sp>
      <p:cxnSp>
        <p:nvCxnSpPr>
          <p:cNvPr id="436" name="Google Shape;436;p42"/>
          <p:cNvCxnSpPr/>
          <p:nvPr/>
        </p:nvCxnSpPr>
        <p:spPr>
          <a:xfrm rot="10800000">
            <a:off x="7405417" y="3418071"/>
            <a:ext cx="0" cy="261900"/>
          </a:xfrm>
          <a:prstGeom prst="straightConnector1">
            <a:avLst/>
          </a:prstGeom>
          <a:noFill/>
          <a:ln cap="flat" cmpd="sng" w="28575">
            <a:solidFill>
              <a:srgbClr val="2F5496"/>
            </a:solidFill>
            <a:prstDash val="solid"/>
            <a:round/>
            <a:headEnd len="sm" w="sm" type="none"/>
            <a:tailEnd len="sm" w="sm" type="none"/>
          </a:ln>
        </p:spPr>
      </p:cxnSp>
      <p:sp>
        <p:nvSpPr>
          <p:cNvPr id="437" name="Google Shape;437;p42"/>
          <p:cNvSpPr txBox="1"/>
          <p:nvPr/>
        </p:nvSpPr>
        <p:spPr>
          <a:xfrm>
            <a:off x="6349265" y="4088847"/>
            <a:ext cx="2112300" cy="952500"/>
          </a:xfrm>
          <a:prstGeom prst="rect">
            <a:avLst/>
          </a:prstGeom>
          <a:noFill/>
          <a:ln>
            <a:noFill/>
          </a:ln>
        </p:spPr>
        <p:txBody>
          <a:bodyPr anchorCtr="0" anchor="t" bIns="68575" lIns="68575" spcFirstLastPara="1" rIns="68575" wrap="square" tIns="68575">
            <a:noAutofit/>
          </a:bodyPr>
          <a:lstStyle/>
          <a:p>
            <a:pPr indent="0" lvl="0" marL="0" marR="0" rtl="0" algn="ctr">
              <a:spcBef>
                <a:spcPts val="0"/>
              </a:spcBef>
              <a:spcAft>
                <a:spcPts val="0"/>
              </a:spcAft>
              <a:buNone/>
            </a:pPr>
            <a:r>
              <a:rPr b="1" lang="en" sz="1000">
                <a:solidFill>
                  <a:schemeClr val="dk1"/>
                </a:solidFill>
              </a:rPr>
              <a:t>Feb 2021</a:t>
            </a:r>
            <a:endParaRPr b="1" sz="1000">
              <a:solidFill>
                <a:schemeClr val="dk1"/>
              </a:solidFill>
            </a:endParaRPr>
          </a:p>
          <a:p>
            <a:pPr indent="0" lvl="0" marL="0" marR="0" rtl="0" algn="ctr">
              <a:spcBef>
                <a:spcPts val="0"/>
              </a:spcBef>
              <a:spcAft>
                <a:spcPts val="0"/>
              </a:spcAft>
              <a:buNone/>
            </a:pPr>
            <a:r>
              <a:rPr lang="en" sz="1000">
                <a:solidFill>
                  <a:schemeClr val="dk1"/>
                </a:solidFill>
                <a:latin typeface="Arial"/>
                <a:ea typeface="Arial"/>
                <a:cs typeface="Arial"/>
                <a:sym typeface="Arial"/>
              </a:rPr>
              <a:t>Launch</a:t>
            </a:r>
            <a:r>
              <a:rPr lang="en" sz="1000">
                <a:solidFill>
                  <a:schemeClr val="dk1"/>
                </a:solidFill>
              </a:rPr>
              <a:t>ed Thailand, </a:t>
            </a:r>
            <a:endParaRPr sz="1000">
              <a:solidFill>
                <a:schemeClr val="dk1"/>
              </a:solidFill>
            </a:endParaRPr>
          </a:p>
          <a:p>
            <a:pPr indent="0" lvl="0" marL="0" marR="0" rtl="0" algn="ctr">
              <a:spcBef>
                <a:spcPts val="0"/>
              </a:spcBef>
              <a:spcAft>
                <a:spcPts val="0"/>
              </a:spcAft>
              <a:buNone/>
            </a:pPr>
            <a:r>
              <a:rPr lang="en" sz="1000">
                <a:solidFill>
                  <a:schemeClr val="dk1"/>
                </a:solidFill>
              </a:rPr>
              <a:t>US$ 1.5B disbursed</a:t>
            </a:r>
            <a:endParaRPr sz="1000">
              <a:solidFill>
                <a:schemeClr val="dk1"/>
              </a:solidFill>
            </a:endParaRPr>
          </a:p>
          <a:p>
            <a:pPr indent="0" lvl="0" marL="0" marR="0" rtl="0" algn="ctr">
              <a:spcBef>
                <a:spcPts val="0"/>
              </a:spcBef>
              <a:spcAft>
                <a:spcPts val="0"/>
              </a:spcAft>
              <a:buNone/>
            </a:pPr>
            <a:br>
              <a:rPr lang="en" sz="1000">
                <a:solidFill>
                  <a:schemeClr val="dk1"/>
                </a:solidFill>
                <a:latin typeface="Arial"/>
                <a:ea typeface="Arial"/>
                <a:cs typeface="Arial"/>
                <a:sym typeface="Arial"/>
              </a:rPr>
            </a:br>
            <a:endParaRPr sz="1000">
              <a:solidFill>
                <a:schemeClr val="dk1"/>
              </a:solidFill>
              <a:latin typeface="Arial"/>
              <a:ea typeface="Arial"/>
              <a:cs typeface="Arial"/>
              <a:sym typeface="Arial"/>
            </a:endParaRPr>
          </a:p>
        </p:txBody>
      </p:sp>
      <p:pic>
        <p:nvPicPr>
          <p:cNvPr id="438" name="Google Shape;438;p42"/>
          <p:cNvPicPr preferRelativeResize="0"/>
          <p:nvPr/>
        </p:nvPicPr>
        <p:blipFill rotWithShape="1">
          <a:blip r:embed="rId7">
            <a:alphaModFix/>
          </a:blip>
          <a:srcRect b="0" l="0" r="0" t="0"/>
          <a:stretch/>
        </p:blipFill>
        <p:spPr>
          <a:xfrm>
            <a:off x="1886838" y="3646060"/>
            <a:ext cx="441450" cy="441430"/>
          </a:xfrm>
          <a:prstGeom prst="rect">
            <a:avLst/>
          </a:prstGeom>
          <a:noFill/>
          <a:ln>
            <a:noFill/>
          </a:ln>
        </p:spPr>
      </p:pic>
      <p:pic>
        <p:nvPicPr>
          <p:cNvPr id="439" name="Google Shape;439;p42"/>
          <p:cNvPicPr preferRelativeResize="0"/>
          <p:nvPr/>
        </p:nvPicPr>
        <p:blipFill rotWithShape="1">
          <a:blip r:embed="rId8">
            <a:alphaModFix/>
          </a:blip>
          <a:srcRect b="0" l="0" r="0" t="0"/>
          <a:stretch/>
        </p:blipFill>
        <p:spPr>
          <a:xfrm>
            <a:off x="2742931" y="2157711"/>
            <a:ext cx="441450" cy="441434"/>
          </a:xfrm>
          <a:prstGeom prst="rect">
            <a:avLst/>
          </a:prstGeom>
          <a:noFill/>
          <a:ln>
            <a:noFill/>
          </a:ln>
        </p:spPr>
      </p:pic>
      <p:pic>
        <p:nvPicPr>
          <p:cNvPr id="440" name="Google Shape;440;p42"/>
          <p:cNvPicPr preferRelativeResize="0"/>
          <p:nvPr/>
        </p:nvPicPr>
        <p:blipFill rotWithShape="1">
          <a:blip r:embed="rId9">
            <a:alphaModFix/>
          </a:blip>
          <a:srcRect b="0" l="0" r="0" t="0"/>
          <a:stretch/>
        </p:blipFill>
        <p:spPr>
          <a:xfrm>
            <a:off x="4536629" y="2157729"/>
            <a:ext cx="441450" cy="441425"/>
          </a:xfrm>
          <a:prstGeom prst="rect">
            <a:avLst/>
          </a:prstGeom>
          <a:noFill/>
          <a:ln>
            <a:noFill/>
          </a:ln>
        </p:spPr>
      </p:pic>
      <p:pic>
        <p:nvPicPr>
          <p:cNvPr id="441" name="Google Shape;441;p42"/>
          <p:cNvPicPr preferRelativeResize="0"/>
          <p:nvPr/>
        </p:nvPicPr>
        <p:blipFill>
          <a:blip r:embed="rId10">
            <a:alphaModFix/>
          </a:blip>
          <a:stretch>
            <a:fillRect/>
          </a:stretch>
        </p:blipFill>
        <p:spPr>
          <a:xfrm>
            <a:off x="7184689" y="3650913"/>
            <a:ext cx="441450" cy="4414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pic>
        <p:nvPicPr>
          <p:cNvPr descr="A person posing for the camera&#10;&#10;Description automatically generated" id="446" name="Google Shape;446;p43"/>
          <p:cNvPicPr preferRelativeResize="0"/>
          <p:nvPr/>
        </p:nvPicPr>
        <p:blipFill rotWithShape="1">
          <a:blip r:embed="rId3">
            <a:alphaModFix/>
          </a:blip>
          <a:srcRect b="43750" l="0" r="0" t="0"/>
          <a:stretch/>
        </p:blipFill>
        <p:spPr>
          <a:xfrm>
            <a:off x="1665345" y="1380936"/>
            <a:ext cx="1827920" cy="1827921"/>
          </a:xfrm>
          <a:custGeom>
            <a:rect b="b" l="l" r="r" t="t"/>
            <a:pathLst>
              <a:path extrusionOk="0" h="4627648" w="4627646">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a:noFill/>
          <a:ln>
            <a:noFill/>
          </a:ln>
        </p:spPr>
      </p:pic>
      <p:pic>
        <p:nvPicPr>
          <p:cNvPr descr="A person standing in front of a window&#10;&#10;Description automatically generated" id="447" name="Google Shape;447;p43"/>
          <p:cNvPicPr preferRelativeResize="0"/>
          <p:nvPr/>
        </p:nvPicPr>
        <p:blipFill rotWithShape="1">
          <a:blip r:embed="rId4">
            <a:alphaModFix/>
          </a:blip>
          <a:srcRect b="0" l="16252" r="17249" t="0"/>
          <a:stretch/>
        </p:blipFill>
        <p:spPr>
          <a:xfrm>
            <a:off x="5543549" y="1314356"/>
            <a:ext cx="1920473" cy="1920474"/>
          </a:xfrm>
          <a:custGeom>
            <a:rect b="b" l="l" r="r" t="t"/>
            <a:pathLst>
              <a:path extrusionOk="0" h="4627648" w="4627646">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a:noFill/>
          <a:ln>
            <a:noFill/>
          </a:ln>
        </p:spPr>
      </p:pic>
      <p:pic>
        <p:nvPicPr>
          <p:cNvPr id="448" name="Google Shape;448;p43"/>
          <p:cNvPicPr preferRelativeResize="0"/>
          <p:nvPr/>
        </p:nvPicPr>
        <p:blipFill rotWithShape="1">
          <a:blip r:embed="rId5">
            <a:alphaModFix/>
          </a:blip>
          <a:srcRect b="0" l="0" r="0" t="0"/>
          <a:stretch/>
        </p:blipFill>
        <p:spPr>
          <a:xfrm>
            <a:off x="7929122" y="2749263"/>
            <a:ext cx="157975" cy="157975"/>
          </a:xfrm>
          <a:prstGeom prst="rect">
            <a:avLst/>
          </a:prstGeom>
          <a:noFill/>
          <a:ln>
            <a:noFill/>
          </a:ln>
        </p:spPr>
      </p:pic>
      <p:pic>
        <p:nvPicPr>
          <p:cNvPr id="449" name="Google Shape;449;p43"/>
          <p:cNvPicPr preferRelativeResize="0"/>
          <p:nvPr/>
        </p:nvPicPr>
        <p:blipFill rotWithShape="1">
          <a:blip r:embed="rId6">
            <a:alphaModFix/>
          </a:blip>
          <a:srcRect b="0" l="0" r="0" t="0"/>
          <a:stretch/>
        </p:blipFill>
        <p:spPr>
          <a:xfrm>
            <a:off x="8436363" y="2358725"/>
            <a:ext cx="157975" cy="157975"/>
          </a:xfrm>
          <a:prstGeom prst="rect">
            <a:avLst/>
          </a:prstGeom>
          <a:noFill/>
          <a:ln>
            <a:noFill/>
          </a:ln>
        </p:spPr>
      </p:pic>
      <p:pic>
        <p:nvPicPr>
          <p:cNvPr id="450" name="Google Shape;450;p43"/>
          <p:cNvPicPr preferRelativeResize="0"/>
          <p:nvPr/>
        </p:nvPicPr>
        <p:blipFill rotWithShape="1">
          <a:blip r:embed="rId7">
            <a:alphaModFix/>
          </a:blip>
          <a:srcRect b="0" l="0" r="0" t="0"/>
          <a:stretch/>
        </p:blipFill>
        <p:spPr>
          <a:xfrm rot="6722422">
            <a:off x="429277" y="2550150"/>
            <a:ext cx="456937" cy="676269"/>
          </a:xfrm>
          <a:prstGeom prst="rect">
            <a:avLst/>
          </a:prstGeom>
          <a:noFill/>
          <a:ln>
            <a:noFill/>
          </a:ln>
        </p:spPr>
      </p:pic>
      <p:pic>
        <p:nvPicPr>
          <p:cNvPr id="451" name="Google Shape;451;p43"/>
          <p:cNvPicPr preferRelativeResize="0"/>
          <p:nvPr/>
        </p:nvPicPr>
        <p:blipFill rotWithShape="1">
          <a:blip r:embed="rId8">
            <a:alphaModFix/>
          </a:blip>
          <a:srcRect b="0" l="0" r="0" t="0"/>
          <a:stretch/>
        </p:blipFill>
        <p:spPr>
          <a:xfrm>
            <a:off x="8719581" y="4933960"/>
            <a:ext cx="135445" cy="135445"/>
          </a:xfrm>
          <a:prstGeom prst="rect">
            <a:avLst/>
          </a:prstGeom>
          <a:noFill/>
          <a:ln>
            <a:noFill/>
          </a:ln>
        </p:spPr>
      </p:pic>
      <p:sp>
        <p:nvSpPr>
          <p:cNvPr id="452" name="Google Shape;452;p43"/>
          <p:cNvSpPr txBox="1"/>
          <p:nvPr/>
        </p:nvSpPr>
        <p:spPr>
          <a:xfrm>
            <a:off x="905452" y="3291016"/>
            <a:ext cx="3216900" cy="3924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en" sz="1100">
                <a:solidFill>
                  <a:schemeClr val="dk1"/>
                </a:solidFill>
                <a:latin typeface="Arial"/>
                <a:ea typeface="Arial"/>
                <a:cs typeface="Arial"/>
                <a:sym typeface="Arial"/>
              </a:rPr>
              <a:t>Kelvin Teo</a:t>
            </a:r>
            <a:endParaRPr sz="1100"/>
          </a:p>
          <a:p>
            <a:pPr indent="0" lvl="0" marL="0" marR="0" rtl="0" algn="ctr">
              <a:spcBef>
                <a:spcPts val="0"/>
              </a:spcBef>
              <a:spcAft>
                <a:spcPts val="0"/>
              </a:spcAft>
              <a:buNone/>
            </a:pPr>
            <a:r>
              <a:rPr b="1" lang="en" sz="1100">
                <a:solidFill>
                  <a:schemeClr val="dk1"/>
                </a:solidFill>
                <a:latin typeface="Arial"/>
                <a:ea typeface="Arial"/>
                <a:cs typeface="Arial"/>
                <a:sym typeface="Arial"/>
              </a:rPr>
              <a:t>Co-founder and Group CEO</a:t>
            </a:r>
            <a:endParaRPr sz="1100"/>
          </a:p>
        </p:txBody>
      </p:sp>
      <p:sp>
        <p:nvSpPr>
          <p:cNvPr id="453" name="Google Shape;453;p43"/>
          <p:cNvSpPr txBox="1"/>
          <p:nvPr/>
        </p:nvSpPr>
        <p:spPr>
          <a:xfrm>
            <a:off x="4898634" y="3291016"/>
            <a:ext cx="3216900" cy="3924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en" sz="1100">
                <a:solidFill>
                  <a:schemeClr val="dk1"/>
                </a:solidFill>
                <a:latin typeface="Arial"/>
                <a:ea typeface="Arial"/>
                <a:cs typeface="Arial"/>
                <a:sym typeface="Arial"/>
              </a:rPr>
              <a:t>Reynold Wijaya</a:t>
            </a:r>
            <a:endParaRPr sz="1100"/>
          </a:p>
          <a:p>
            <a:pPr indent="0" lvl="0" marL="0" marR="0" rtl="0" algn="ctr">
              <a:spcBef>
                <a:spcPts val="0"/>
              </a:spcBef>
              <a:spcAft>
                <a:spcPts val="0"/>
              </a:spcAft>
              <a:buNone/>
            </a:pPr>
            <a:r>
              <a:rPr b="1" lang="en" sz="1100">
                <a:solidFill>
                  <a:schemeClr val="dk1"/>
                </a:solidFill>
                <a:latin typeface="Arial"/>
                <a:ea typeface="Arial"/>
                <a:cs typeface="Arial"/>
                <a:sym typeface="Arial"/>
              </a:rPr>
              <a:t>Co-founder</a:t>
            </a:r>
            <a:endParaRPr sz="1100"/>
          </a:p>
        </p:txBody>
      </p:sp>
      <p:sp>
        <p:nvSpPr>
          <p:cNvPr id="454" name="Google Shape;454;p43"/>
          <p:cNvSpPr txBox="1"/>
          <p:nvPr/>
        </p:nvSpPr>
        <p:spPr>
          <a:xfrm>
            <a:off x="644141" y="3747501"/>
            <a:ext cx="3573900" cy="1200300"/>
          </a:xfrm>
          <a:prstGeom prst="rect">
            <a:avLst/>
          </a:prstGeom>
          <a:noFill/>
          <a:ln>
            <a:noFill/>
          </a:ln>
        </p:spPr>
        <p:txBody>
          <a:bodyPr anchorCtr="0" anchor="t" bIns="34275" lIns="68575" spcFirstLastPara="1" rIns="68575" wrap="square" tIns="34275">
            <a:noAutofit/>
          </a:bodyPr>
          <a:lstStyle/>
          <a:p>
            <a:pPr indent="-222250" lvl="0" marL="215900" marR="0" rtl="0" algn="ctr">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Co-Chairperson for the </a:t>
            </a:r>
            <a:r>
              <a:rPr i="1" lang="en" sz="1100">
                <a:solidFill>
                  <a:schemeClr val="dk1"/>
                </a:solidFill>
                <a:latin typeface="Arial"/>
                <a:ea typeface="Arial"/>
                <a:cs typeface="Arial"/>
                <a:sym typeface="Arial"/>
              </a:rPr>
              <a:t>Marketplace Lending Committee</a:t>
            </a:r>
            <a:r>
              <a:rPr lang="en" sz="1100">
                <a:solidFill>
                  <a:schemeClr val="dk1"/>
                </a:solidFill>
                <a:latin typeface="Arial"/>
                <a:ea typeface="Arial"/>
                <a:cs typeface="Arial"/>
                <a:sym typeface="Arial"/>
              </a:rPr>
              <a:t> of Singapore FinTech Association. </a:t>
            </a:r>
            <a:endParaRPr sz="1100"/>
          </a:p>
          <a:p>
            <a:pPr indent="-222250" lvl="0" marL="215900" marR="0" rtl="0" algn="ctr">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A consulting professional at KKR, McKinsey and Accenture prior to starting Funding Societies. </a:t>
            </a:r>
            <a:endParaRPr sz="1100"/>
          </a:p>
          <a:p>
            <a:pPr indent="-222250" lvl="0" marL="215900" marR="0" rtl="0" algn="ctr">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Graduated from Harvard Business School and National University of Singapore, and is a certified Chartered Accountant.</a:t>
            </a:r>
            <a:endParaRPr sz="1100">
              <a:solidFill>
                <a:schemeClr val="dk1"/>
              </a:solidFill>
              <a:latin typeface="Calibri"/>
              <a:ea typeface="Calibri"/>
              <a:cs typeface="Calibri"/>
              <a:sym typeface="Calibri"/>
            </a:endParaRPr>
          </a:p>
        </p:txBody>
      </p:sp>
      <p:sp>
        <p:nvSpPr>
          <p:cNvPr id="455" name="Google Shape;455;p43"/>
          <p:cNvSpPr txBox="1"/>
          <p:nvPr/>
        </p:nvSpPr>
        <p:spPr>
          <a:xfrm>
            <a:off x="4894706" y="3733631"/>
            <a:ext cx="3216900" cy="1200300"/>
          </a:xfrm>
          <a:prstGeom prst="rect">
            <a:avLst/>
          </a:prstGeom>
          <a:noFill/>
          <a:ln>
            <a:noFill/>
          </a:ln>
        </p:spPr>
        <p:txBody>
          <a:bodyPr anchorCtr="0" anchor="t" bIns="34275" lIns="68575" spcFirstLastPara="1" rIns="68575" wrap="square" tIns="34275">
            <a:noAutofit/>
          </a:bodyPr>
          <a:lstStyle/>
          <a:p>
            <a:pPr indent="-222250" lvl="0" marL="215900" marR="0" rtl="0" algn="ctr">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Aims to build a better Indonesia through business impacts.</a:t>
            </a:r>
            <a:endParaRPr sz="1100"/>
          </a:p>
          <a:p>
            <a:pPr indent="-222250" lvl="0" marL="215900" marR="0" rtl="0" algn="ctr">
              <a:spcBef>
                <a:spcPts val="0"/>
              </a:spcBef>
              <a:spcAft>
                <a:spcPts val="0"/>
              </a:spcAft>
              <a:buClr>
                <a:srgbClr val="1D1C1D"/>
              </a:buClr>
              <a:buSzPts val="1100"/>
              <a:buFont typeface="Arial"/>
              <a:buChar char="•"/>
            </a:pPr>
            <a:r>
              <a:rPr lang="en" sz="1100">
                <a:solidFill>
                  <a:srgbClr val="1D1C1D"/>
                </a:solidFill>
                <a:latin typeface="Arial"/>
                <a:ea typeface="Arial"/>
                <a:cs typeface="Arial"/>
                <a:sym typeface="Arial"/>
              </a:rPr>
              <a:t>Previously an Executive at United Family Food, one of Indonesia's largest confectionaries, where he drove expansion. </a:t>
            </a:r>
            <a:endParaRPr sz="1100"/>
          </a:p>
          <a:p>
            <a:pPr indent="-222250" lvl="0" marL="215900" marR="0" rtl="0" algn="ctr">
              <a:spcBef>
                <a:spcPts val="0"/>
              </a:spcBef>
              <a:spcAft>
                <a:spcPts val="0"/>
              </a:spcAft>
              <a:buClr>
                <a:srgbClr val="1D1C1D"/>
              </a:buClr>
              <a:buSzPts val="1100"/>
              <a:buFont typeface="Arial"/>
              <a:buChar char="•"/>
            </a:pPr>
            <a:r>
              <a:rPr lang="en" sz="1100">
                <a:solidFill>
                  <a:srgbClr val="1D1C1D"/>
                </a:solidFill>
                <a:latin typeface="Arial"/>
                <a:ea typeface="Arial"/>
                <a:cs typeface="Arial"/>
                <a:sym typeface="Arial"/>
              </a:rPr>
              <a:t>Graduated from Harvard University and The University of Michigan.</a:t>
            </a:r>
            <a:endParaRPr sz="1100"/>
          </a:p>
        </p:txBody>
      </p:sp>
      <p:sp>
        <p:nvSpPr>
          <p:cNvPr id="456" name="Google Shape;456;p43"/>
          <p:cNvSpPr txBox="1"/>
          <p:nvPr/>
        </p:nvSpPr>
        <p:spPr>
          <a:xfrm>
            <a:off x="472139" y="432246"/>
            <a:ext cx="8306700" cy="507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900">
                <a:solidFill>
                  <a:schemeClr val="lt1"/>
                </a:solidFill>
                <a:latin typeface="Arial"/>
                <a:ea typeface="Arial"/>
                <a:cs typeface="Arial"/>
                <a:sym typeface="Arial"/>
              </a:rPr>
              <a:t>Meet our</a:t>
            </a:r>
            <a:r>
              <a:rPr b="1" lang="en" sz="2900">
                <a:solidFill>
                  <a:schemeClr val="dk1"/>
                </a:solidFill>
                <a:latin typeface="Arial"/>
                <a:ea typeface="Arial"/>
                <a:cs typeface="Arial"/>
                <a:sym typeface="Arial"/>
              </a:rPr>
              <a:t> </a:t>
            </a:r>
            <a:r>
              <a:rPr b="1" lang="en" sz="2900">
                <a:solidFill>
                  <a:srgbClr val="23DEC5"/>
                </a:solidFill>
                <a:latin typeface="Arial"/>
                <a:ea typeface="Arial"/>
                <a:cs typeface="Arial"/>
                <a:sym typeface="Arial"/>
              </a:rPr>
              <a:t>Founders</a:t>
            </a:r>
            <a:endParaRPr b="1" sz="2900">
              <a:solidFill>
                <a:srgbClr val="23DEC5"/>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44"/>
          <p:cNvSpPr txBox="1"/>
          <p:nvPr/>
        </p:nvSpPr>
        <p:spPr>
          <a:xfrm>
            <a:off x="232440" y="107400"/>
            <a:ext cx="7728000" cy="507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900">
                <a:solidFill>
                  <a:srgbClr val="23DEC5"/>
                </a:solidFill>
                <a:latin typeface="Arial"/>
                <a:ea typeface="Arial"/>
                <a:cs typeface="Arial"/>
                <a:sym typeface="Arial"/>
              </a:rPr>
              <a:t>Investors support </a:t>
            </a:r>
            <a:r>
              <a:rPr b="1" lang="en" sz="2900">
                <a:solidFill>
                  <a:srgbClr val="23DEC5"/>
                </a:solidFill>
              </a:rPr>
              <a:t>M</a:t>
            </a:r>
            <a:r>
              <a:rPr b="1" lang="en" sz="2900">
                <a:solidFill>
                  <a:srgbClr val="23DEC5"/>
                </a:solidFill>
                <a:latin typeface="Arial"/>
                <a:ea typeface="Arial"/>
                <a:cs typeface="Arial"/>
                <a:sym typeface="Arial"/>
              </a:rPr>
              <a:t>SMEs</a:t>
            </a:r>
            <a:r>
              <a:rPr b="1" lang="en" sz="2900">
                <a:solidFill>
                  <a:srgbClr val="1D3AFF"/>
                </a:solidFill>
                <a:latin typeface="Arial"/>
                <a:ea typeface="Arial"/>
                <a:cs typeface="Arial"/>
                <a:sym typeface="Arial"/>
              </a:rPr>
              <a:t> </a:t>
            </a:r>
            <a:r>
              <a:rPr b="1" lang="en" sz="2900">
                <a:solidFill>
                  <a:schemeClr val="lt1"/>
                </a:solidFill>
                <a:latin typeface="Arial"/>
                <a:ea typeface="Arial"/>
                <a:cs typeface="Arial"/>
                <a:sym typeface="Arial"/>
              </a:rPr>
              <a:t>through a digital platform</a:t>
            </a:r>
            <a:endParaRPr b="1" sz="2900">
              <a:solidFill>
                <a:schemeClr val="lt1"/>
              </a:solidFill>
              <a:latin typeface="Arial"/>
              <a:ea typeface="Arial"/>
              <a:cs typeface="Arial"/>
              <a:sym typeface="Arial"/>
            </a:endParaRPr>
          </a:p>
        </p:txBody>
      </p:sp>
      <p:pic>
        <p:nvPicPr>
          <p:cNvPr descr="A picture containing toy, table, computer, laptop&#10;&#10;Description automatically generated" id="463" name="Google Shape;463;p44"/>
          <p:cNvPicPr preferRelativeResize="0"/>
          <p:nvPr/>
        </p:nvPicPr>
        <p:blipFill rotWithShape="1">
          <a:blip r:embed="rId3">
            <a:alphaModFix/>
          </a:blip>
          <a:srcRect b="19442" l="12049" r="4852" t="31111"/>
          <a:stretch/>
        </p:blipFill>
        <p:spPr>
          <a:xfrm>
            <a:off x="1528650" y="1988184"/>
            <a:ext cx="3853935" cy="2347005"/>
          </a:xfrm>
          <a:prstGeom prst="rect">
            <a:avLst/>
          </a:prstGeom>
          <a:noFill/>
          <a:ln>
            <a:noFill/>
          </a:ln>
        </p:spPr>
      </p:pic>
      <p:grpSp>
        <p:nvGrpSpPr>
          <p:cNvPr id="464" name="Google Shape;464;p44"/>
          <p:cNvGrpSpPr/>
          <p:nvPr/>
        </p:nvGrpSpPr>
        <p:grpSpPr>
          <a:xfrm>
            <a:off x="5135955" y="1607429"/>
            <a:ext cx="1533235" cy="767978"/>
            <a:chOff x="9545708" y="2792473"/>
            <a:chExt cx="2590800" cy="1325700"/>
          </a:xfrm>
        </p:grpSpPr>
        <p:sp>
          <p:nvSpPr>
            <p:cNvPr id="465" name="Google Shape;465;p44"/>
            <p:cNvSpPr/>
            <p:nvPr/>
          </p:nvSpPr>
          <p:spPr>
            <a:xfrm>
              <a:off x="9545708" y="2792473"/>
              <a:ext cx="2590800" cy="1325700"/>
            </a:xfrm>
            <a:prstGeom prst="roundRect">
              <a:avLst>
                <a:gd fmla="val 16667" name="adj"/>
              </a:avLst>
            </a:prstGeom>
            <a:solidFill>
              <a:srgbClr val="FFB50E"/>
            </a:solidFill>
            <a:ln cap="flat" cmpd="sng" w="12700">
              <a:solidFill>
                <a:srgbClr val="FFB50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6" name="Google Shape;466;p44"/>
            <p:cNvSpPr txBox="1"/>
            <p:nvPr/>
          </p:nvSpPr>
          <p:spPr>
            <a:xfrm>
              <a:off x="9655043" y="2939552"/>
              <a:ext cx="2372100" cy="4428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Arial"/>
                <a:buNone/>
              </a:pPr>
              <a:r>
                <a:rPr b="1" lang="en" sz="1000">
                  <a:solidFill>
                    <a:srgbClr val="FFFFFF"/>
                  </a:solidFill>
                </a:rPr>
                <a:t>M</a:t>
              </a:r>
              <a:r>
                <a:rPr b="1" i="0" lang="en" sz="1000" u="none" cap="none" strike="noStrike">
                  <a:solidFill>
                    <a:srgbClr val="FFFFFF"/>
                  </a:solidFill>
                  <a:latin typeface="Arial"/>
                  <a:ea typeface="Arial"/>
                  <a:cs typeface="Arial"/>
                  <a:sym typeface="Arial"/>
                </a:rPr>
                <a:t>SMEs access funds</a:t>
              </a:r>
              <a:endParaRPr b="0" i="0" sz="1000" u="none" cap="none" strike="noStrike">
                <a:solidFill>
                  <a:srgbClr val="000000"/>
                </a:solidFill>
                <a:latin typeface="Arial"/>
                <a:ea typeface="Arial"/>
                <a:cs typeface="Arial"/>
                <a:sym typeface="Arial"/>
              </a:endParaRPr>
            </a:p>
          </p:txBody>
        </p:sp>
        <p:sp>
          <p:nvSpPr>
            <p:cNvPr id="467" name="Google Shape;467;p44"/>
            <p:cNvSpPr txBox="1"/>
            <p:nvPr/>
          </p:nvSpPr>
          <p:spPr>
            <a:xfrm>
              <a:off x="9647170" y="3382347"/>
              <a:ext cx="2441700" cy="708600"/>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400"/>
                <a:buFont typeface="Arial"/>
                <a:buNone/>
              </a:pPr>
              <a:r>
                <a:rPr b="0" i="0" lang="en" sz="1000" u="none" cap="none" strike="noStrike">
                  <a:solidFill>
                    <a:srgbClr val="FFFFFF"/>
                  </a:solidFill>
                  <a:latin typeface="Arial"/>
                  <a:ea typeface="Arial"/>
                  <a:cs typeface="Arial"/>
                  <a:sym typeface="Arial"/>
                </a:rPr>
                <a:t>Micro &amp; Small listed companies</a:t>
              </a:r>
              <a:endParaRPr b="0" i="0" sz="1000" u="none" cap="none" strike="noStrike">
                <a:solidFill>
                  <a:srgbClr val="FFFFFF"/>
                </a:solidFill>
                <a:latin typeface="Arial"/>
                <a:ea typeface="Arial"/>
                <a:cs typeface="Arial"/>
                <a:sym typeface="Arial"/>
              </a:endParaRPr>
            </a:p>
          </p:txBody>
        </p:sp>
      </p:grpSp>
      <p:sp>
        <p:nvSpPr>
          <p:cNvPr id="468" name="Google Shape;468;p44"/>
          <p:cNvSpPr txBox="1"/>
          <p:nvPr/>
        </p:nvSpPr>
        <p:spPr>
          <a:xfrm>
            <a:off x="5090930" y="2585985"/>
            <a:ext cx="1992900" cy="193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1" i="0" lang="en" sz="1200" u="none" cap="none" strike="noStrike">
                <a:solidFill>
                  <a:srgbClr val="06080A"/>
                </a:solidFill>
                <a:latin typeface="Arial"/>
                <a:ea typeface="Arial"/>
                <a:cs typeface="Arial"/>
                <a:sym typeface="Arial"/>
              </a:rPr>
              <a:t>Have financing requirement</a:t>
            </a:r>
            <a:endParaRPr b="0" i="0" sz="1200" u="none" cap="none" strike="noStrike">
              <a:solidFill>
                <a:srgbClr val="000000"/>
              </a:solidFill>
              <a:latin typeface="Arial"/>
              <a:ea typeface="Arial"/>
              <a:cs typeface="Arial"/>
              <a:sym typeface="Arial"/>
            </a:endParaRPr>
          </a:p>
          <a:p>
            <a:pPr indent="-163512" lvl="0" marL="182562" marR="0" rtl="0" algn="l">
              <a:lnSpc>
                <a:spcPct val="100000"/>
              </a:lnSpc>
              <a:spcBef>
                <a:spcPts val="0"/>
              </a:spcBef>
              <a:spcAft>
                <a:spcPts val="0"/>
              </a:spcAft>
              <a:buClr>
                <a:srgbClr val="06080A"/>
              </a:buClr>
              <a:buSzPts val="1200"/>
              <a:buFont typeface="Arial"/>
              <a:buChar char="•"/>
            </a:pPr>
            <a:r>
              <a:rPr b="0" i="0" lang="en" sz="1200" u="none" cap="none" strike="noStrike">
                <a:solidFill>
                  <a:srgbClr val="06080A"/>
                </a:solidFill>
                <a:latin typeface="Arial"/>
                <a:ea typeface="Arial"/>
                <a:cs typeface="Arial"/>
                <a:sym typeface="Arial"/>
              </a:rPr>
              <a:t>For expansion or working capital</a:t>
            </a:r>
            <a:endParaRPr b="0" i="0" sz="1200" u="none" cap="none" strike="noStrike">
              <a:solidFill>
                <a:srgbClr val="000000"/>
              </a:solidFill>
              <a:latin typeface="Arial"/>
              <a:ea typeface="Arial"/>
              <a:cs typeface="Arial"/>
              <a:sym typeface="Arial"/>
            </a:endParaRPr>
          </a:p>
          <a:p>
            <a:pPr indent="-163512" lvl="0" marL="182562" marR="0" rtl="0" algn="l">
              <a:lnSpc>
                <a:spcPct val="100000"/>
              </a:lnSpc>
              <a:spcBef>
                <a:spcPts val="0"/>
              </a:spcBef>
              <a:spcAft>
                <a:spcPts val="0"/>
              </a:spcAft>
              <a:buClr>
                <a:srgbClr val="06080A"/>
              </a:buClr>
              <a:buSzPts val="1200"/>
              <a:buFont typeface="Arial"/>
              <a:buChar char="•"/>
            </a:pPr>
            <a:r>
              <a:rPr b="0" i="0" lang="en" sz="1200" u="none" cap="none" strike="noStrike">
                <a:solidFill>
                  <a:srgbClr val="06080A"/>
                </a:solidFill>
                <a:latin typeface="Arial"/>
                <a:ea typeface="Arial"/>
                <a:cs typeface="Arial"/>
                <a:sym typeface="Arial"/>
              </a:rPr>
              <a:t>Lack track record to qualify for bank loans</a:t>
            </a:r>
            <a:endParaRPr b="0" i="0" sz="1200" u="none" cap="none" strike="noStrike">
              <a:solidFill>
                <a:srgbClr val="000000"/>
              </a:solidFill>
              <a:latin typeface="Arial"/>
              <a:ea typeface="Arial"/>
              <a:cs typeface="Arial"/>
              <a:sym typeface="Arial"/>
            </a:endParaRPr>
          </a:p>
          <a:p>
            <a:pPr indent="-163512" lvl="0" marL="182562" marR="0" rtl="0" algn="l">
              <a:lnSpc>
                <a:spcPct val="100000"/>
              </a:lnSpc>
              <a:spcBef>
                <a:spcPts val="0"/>
              </a:spcBef>
              <a:spcAft>
                <a:spcPts val="0"/>
              </a:spcAft>
              <a:buClr>
                <a:srgbClr val="06080A"/>
              </a:buClr>
              <a:buSzPts val="1200"/>
              <a:buFont typeface="Arial"/>
              <a:buChar char="•"/>
            </a:pPr>
            <a:r>
              <a:rPr b="0" i="0" lang="en" sz="1200" u="none" cap="none" strike="noStrike">
                <a:solidFill>
                  <a:srgbClr val="06080A"/>
                </a:solidFill>
                <a:latin typeface="Arial"/>
                <a:ea typeface="Arial"/>
                <a:cs typeface="Arial"/>
                <a:sym typeface="Arial"/>
              </a:rPr>
              <a:t>Want to top up bank loans</a:t>
            </a:r>
            <a:endParaRPr b="0" i="0" sz="1200" u="none" cap="none" strike="noStrike">
              <a:solidFill>
                <a:srgbClr val="000000"/>
              </a:solidFill>
              <a:latin typeface="Arial"/>
              <a:ea typeface="Arial"/>
              <a:cs typeface="Arial"/>
              <a:sym typeface="Arial"/>
            </a:endParaRPr>
          </a:p>
          <a:p>
            <a:pPr indent="-163512" lvl="0" marL="182562" marR="0" rtl="0" algn="l">
              <a:lnSpc>
                <a:spcPct val="100000"/>
              </a:lnSpc>
              <a:spcBef>
                <a:spcPts val="0"/>
              </a:spcBef>
              <a:spcAft>
                <a:spcPts val="0"/>
              </a:spcAft>
              <a:buClr>
                <a:srgbClr val="06080A"/>
              </a:buClr>
              <a:buSzPts val="1200"/>
              <a:buFont typeface="Arial"/>
              <a:buChar char="•"/>
            </a:pPr>
            <a:r>
              <a:rPr b="0" i="0" lang="en" sz="1200" u="none" cap="none" strike="noStrike">
                <a:solidFill>
                  <a:srgbClr val="06080A"/>
                </a:solidFill>
                <a:latin typeface="Arial"/>
                <a:ea typeface="Arial"/>
                <a:cs typeface="Arial"/>
                <a:sym typeface="Arial"/>
              </a:rPr>
              <a:t>Need funds fast, short-term</a:t>
            </a:r>
            <a:endParaRPr b="0" i="0" sz="1200" u="none" cap="none" strike="noStrike">
              <a:solidFill>
                <a:srgbClr val="000000"/>
              </a:solidFill>
              <a:latin typeface="Arial"/>
              <a:ea typeface="Arial"/>
              <a:cs typeface="Arial"/>
              <a:sym typeface="Arial"/>
            </a:endParaRPr>
          </a:p>
        </p:txBody>
      </p:sp>
      <p:grpSp>
        <p:nvGrpSpPr>
          <p:cNvPr id="469" name="Google Shape;469;p44"/>
          <p:cNvGrpSpPr/>
          <p:nvPr/>
        </p:nvGrpSpPr>
        <p:grpSpPr>
          <a:xfrm>
            <a:off x="235994" y="1587343"/>
            <a:ext cx="1790761" cy="767978"/>
            <a:chOff x="521747" y="1663145"/>
            <a:chExt cx="2590800" cy="1325700"/>
          </a:xfrm>
        </p:grpSpPr>
        <p:sp>
          <p:nvSpPr>
            <p:cNvPr id="470" name="Google Shape;470;p44"/>
            <p:cNvSpPr/>
            <p:nvPr/>
          </p:nvSpPr>
          <p:spPr>
            <a:xfrm>
              <a:off x="521747" y="1663145"/>
              <a:ext cx="2590800" cy="1325700"/>
            </a:xfrm>
            <a:prstGeom prst="roundRect">
              <a:avLst>
                <a:gd fmla="val 16667" name="adj"/>
              </a:avLst>
            </a:prstGeom>
            <a:solidFill>
              <a:srgbClr val="1D3AFF"/>
            </a:solidFill>
            <a:ln cap="flat" cmpd="sng" w="12700">
              <a:solidFill>
                <a:srgbClr val="1D3A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71" name="Google Shape;471;p44"/>
            <p:cNvSpPr txBox="1"/>
            <p:nvPr/>
          </p:nvSpPr>
          <p:spPr>
            <a:xfrm>
              <a:off x="561128" y="1809745"/>
              <a:ext cx="2539200" cy="4428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000000"/>
                </a:buClr>
                <a:buSzPts val="1800"/>
                <a:buFont typeface="Arial"/>
                <a:buNone/>
              </a:pPr>
              <a:r>
                <a:rPr b="1" i="0" lang="en" sz="1000" u="none" cap="none" strike="noStrike">
                  <a:solidFill>
                    <a:srgbClr val="FFFFFF"/>
                  </a:solidFill>
                  <a:latin typeface="Arial"/>
                  <a:ea typeface="Arial"/>
                  <a:cs typeface="Arial"/>
                  <a:sym typeface="Arial"/>
                </a:rPr>
                <a:t>Investors earn returns</a:t>
              </a:r>
              <a:endParaRPr b="0" i="0" sz="1000" u="none" cap="none" strike="noStrike">
                <a:solidFill>
                  <a:srgbClr val="000000"/>
                </a:solidFill>
                <a:latin typeface="Arial"/>
                <a:ea typeface="Arial"/>
                <a:cs typeface="Arial"/>
                <a:sym typeface="Arial"/>
              </a:endParaRPr>
            </a:p>
          </p:txBody>
        </p:sp>
        <p:sp>
          <p:nvSpPr>
            <p:cNvPr id="472" name="Google Shape;472;p44"/>
            <p:cNvSpPr txBox="1"/>
            <p:nvPr/>
          </p:nvSpPr>
          <p:spPr>
            <a:xfrm>
              <a:off x="609881" y="2188021"/>
              <a:ext cx="2441700" cy="708600"/>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000000"/>
                </a:buClr>
                <a:buSzPts val="1400"/>
                <a:buFont typeface="Arial"/>
                <a:buNone/>
              </a:pPr>
              <a:r>
                <a:rPr b="0" i="0" lang="en" sz="1000" u="none" cap="none" strike="noStrike">
                  <a:solidFill>
                    <a:srgbClr val="FFFFFF"/>
                  </a:solidFill>
                  <a:latin typeface="Arial"/>
                  <a:ea typeface="Arial"/>
                  <a:cs typeface="Arial"/>
                  <a:sym typeface="Arial"/>
                </a:rPr>
                <a:t>Retail &amp;</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 sz="1000" u="none" cap="none" strike="noStrike">
                  <a:solidFill>
                    <a:srgbClr val="FFFFFF"/>
                  </a:solidFill>
                  <a:latin typeface="Arial"/>
                  <a:ea typeface="Arial"/>
                  <a:cs typeface="Arial"/>
                  <a:sym typeface="Arial"/>
                </a:rPr>
                <a:t> Institutional investors</a:t>
              </a:r>
              <a:endParaRPr b="0" i="0" sz="1000" u="none" cap="none" strike="noStrike">
                <a:solidFill>
                  <a:srgbClr val="000000"/>
                </a:solidFill>
                <a:latin typeface="Arial"/>
                <a:ea typeface="Arial"/>
                <a:cs typeface="Arial"/>
                <a:sym typeface="Arial"/>
              </a:endParaRPr>
            </a:p>
          </p:txBody>
        </p:sp>
      </p:grpSp>
      <p:sp>
        <p:nvSpPr>
          <p:cNvPr id="473" name="Google Shape;473;p44"/>
          <p:cNvSpPr txBox="1"/>
          <p:nvPr/>
        </p:nvSpPr>
        <p:spPr>
          <a:xfrm>
            <a:off x="281630" y="2571750"/>
            <a:ext cx="16995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1" i="0" lang="en" sz="1200" u="none" cap="none" strike="noStrike">
                <a:solidFill>
                  <a:srgbClr val="06080A"/>
                </a:solidFill>
                <a:latin typeface="Arial"/>
                <a:ea typeface="Arial"/>
                <a:cs typeface="Arial"/>
                <a:sym typeface="Arial"/>
              </a:rPr>
              <a:t>Want new opportunities</a:t>
            </a:r>
            <a:endParaRPr b="0" i="0" sz="1200" u="none" cap="none" strike="noStrike">
              <a:solidFill>
                <a:srgbClr val="000000"/>
              </a:solidFill>
              <a:latin typeface="Arial"/>
              <a:ea typeface="Arial"/>
              <a:cs typeface="Arial"/>
              <a:sym typeface="Arial"/>
            </a:endParaRPr>
          </a:p>
          <a:p>
            <a:pPr indent="-163512" lvl="0" marL="182562" marR="0" rtl="0" algn="l">
              <a:lnSpc>
                <a:spcPct val="100000"/>
              </a:lnSpc>
              <a:spcBef>
                <a:spcPts val="0"/>
              </a:spcBef>
              <a:spcAft>
                <a:spcPts val="0"/>
              </a:spcAft>
              <a:buClr>
                <a:srgbClr val="06080A"/>
              </a:buClr>
              <a:buSzPts val="1200"/>
              <a:buFont typeface="Arial"/>
              <a:buChar char="•"/>
            </a:pPr>
            <a:r>
              <a:rPr b="0" i="0" lang="en" sz="1200" u="none" cap="none" strike="noStrike">
                <a:solidFill>
                  <a:srgbClr val="06080A"/>
                </a:solidFill>
                <a:latin typeface="Arial"/>
                <a:ea typeface="Arial"/>
                <a:cs typeface="Arial"/>
                <a:sym typeface="Arial"/>
              </a:rPr>
              <a:t>To diversify portfolio</a:t>
            </a:r>
            <a:endParaRPr b="0" i="0" sz="1200" u="none" cap="none" strike="noStrike">
              <a:solidFill>
                <a:srgbClr val="000000"/>
              </a:solidFill>
              <a:latin typeface="Arial"/>
              <a:ea typeface="Arial"/>
              <a:cs typeface="Arial"/>
              <a:sym typeface="Arial"/>
            </a:endParaRPr>
          </a:p>
          <a:p>
            <a:pPr indent="-163512" lvl="0" marL="182562" marR="0" rtl="0" algn="l">
              <a:lnSpc>
                <a:spcPct val="100000"/>
              </a:lnSpc>
              <a:spcBef>
                <a:spcPts val="0"/>
              </a:spcBef>
              <a:spcAft>
                <a:spcPts val="0"/>
              </a:spcAft>
              <a:buClr>
                <a:srgbClr val="06080A"/>
              </a:buClr>
              <a:buSzPts val="1200"/>
              <a:buFont typeface="Arial"/>
              <a:buChar char="•"/>
            </a:pPr>
            <a:r>
              <a:rPr b="0" i="0" lang="en" sz="1200" u="none" cap="none" strike="noStrike">
                <a:solidFill>
                  <a:srgbClr val="06080A"/>
                </a:solidFill>
                <a:latin typeface="Arial"/>
                <a:ea typeface="Arial"/>
                <a:cs typeface="Arial"/>
                <a:sym typeface="Arial"/>
              </a:rPr>
              <a:t>Start with smaller investments</a:t>
            </a:r>
            <a:endParaRPr b="0" i="0" sz="1200" u="none" cap="none" strike="noStrike">
              <a:solidFill>
                <a:srgbClr val="000000"/>
              </a:solidFill>
              <a:latin typeface="Arial"/>
              <a:ea typeface="Arial"/>
              <a:cs typeface="Arial"/>
              <a:sym typeface="Arial"/>
            </a:endParaRPr>
          </a:p>
          <a:p>
            <a:pPr indent="-163512" lvl="0" marL="182562" marR="0" rtl="0" algn="l">
              <a:lnSpc>
                <a:spcPct val="100000"/>
              </a:lnSpc>
              <a:spcBef>
                <a:spcPts val="0"/>
              </a:spcBef>
              <a:spcAft>
                <a:spcPts val="0"/>
              </a:spcAft>
              <a:buClr>
                <a:srgbClr val="06080A"/>
              </a:buClr>
              <a:buSzPts val="1200"/>
              <a:buFont typeface="Arial"/>
              <a:buChar char="•"/>
            </a:pPr>
            <a:r>
              <a:rPr b="0" i="0" lang="en" sz="1200" u="none" cap="none" strike="noStrike">
                <a:solidFill>
                  <a:srgbClr val="06080A"/>
                </a:solidFill>
                <a:latin typeface="Arial"/>
                <a:ea typeface="Arial"/>
                <a:cs typeface="Arial"/>
                <a:sym typeface="Arial"/>
              </a:rPr>
              <a:t>Prefer short-term investments</a:t>
            </a:r>
            <a:endParaRPr b="0" i="0" sz="1200" u="none" cap="none" strike="noStrike">
              <a:solidFill>
                <a:srgbClr val="000000"/>
              </a:solidFill>
              <a:latin typeface="Arial"/>
              <a:ea typeface="Arial"/>
              <a:cs typeface="Arial"/>
              <a:sym typeface="Arial"/>
            </a:endParaRPr>
          </a:p>
        </p:txBody>
      </p:sp>
      <p:pic>
        <p:nvPicPr>
          <p:cNvPr id="474" name="Google Shape;474;p44"/>
          <p:cNvPicPr preferRelativeResize="0"/>
          <p:nvPr/>
        </p:nvPicPr>
        <p:blipFill>
          <a:blip r:embed="rId4">
            <a:alphaModFix/>
          </a:blip>
          <a:stretch>
            <a:fillRect/>
          </a:stretch>
        </p:blipFill>
        <p:spPr>
          <a:xfrm>
            <a:off x="6761430" y="1244152"/>
            <a:ext cx="2477124" cy="3787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45"/>
          <p:cNvSpPr txBox="1"/>
          <p:nvPr/>
        </p:nvSpPr>
        <p:spPr>
          <a:xfrm>
            <a:off x="248141" y="277276"/>
            <a:ext cx="7541100" cy="507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900">
                <a:solidFill>
                  <a:srgbClr val="23DEC5"/>
                </a:solidFill>
                <a:latin typeface="Arial"/>
                <a:ea typeface="Arial"/>
                <a:cs typeface="Arial"/>
                <a:sym typeface="Arial"/>
              </a:rPr>
              <a:t>Awards and recognition</a:t>
            </a:r>
            <a:r>
              <a:rPr b="1" lang="en" sz="2900">
                <a:solidFill>
                  <a:schemeClr val="dk1"/>
                </a:solidFill>
                <a:latin typeface="Arial"/>
                <a:ea typeface="Arial"/>
                <a:cs typeface="Arial"/>
                <a:sym typeface="Arial"/>
              </a:rPr>
              <a:t> </a:t>
            </a:r>
            <a:r>
              <a:rPr b="1" lang="en" sz="2900">
                <a:solidFill>
                  <a:schemeClr val="lt1"/>
                </a:solidFill>
                <a:latin typeface="Arial"/>
                <a:ea typeface="Arial"/>
                <a:cs typeface="Arial"/>
                <a:sym typeface="Arial"/>
              </a:rPr>
              <a:t>locally &amp; globally</a:t>
            </a:r>
            <a:endParaRPr b="1" sz="2900">
              <a:solidFill>
                <a:schemeClr val="lt1"/>
              </a:solidFill>
              <a:latin typeface="Arial"/>
              <a:ea typeface="Arial"/>
              <a:cs typeface="Arial"/>
              <a:sym typeface="Arial"/>
            </a:endParaRPr>
          </a:p>
        </p:txBody>
      </p:sp>
      <p:sp>
        <p:nvSpPr>
          <p:cNvPr id="481" name="Google Shape;481;p45"/>
          <p:cNvSpPr txBox="1"/>
          <p:nvPr/>
        </p:nvSpPr>
        <p:spPr>
          <a:xfrm>
            <a:off x="248141" y="783916"/>
            <a:ext cx="6580800" cy="3924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Thought leader in the Fintech industry</a:t>
            </a:r>
            <a:endParaRPr sz="1200">
              <a:solidFill>
                <a:schemeClr val="lt1"/>
              </a:solidFill>
            </a:endParaRPr>
          </a:p>
        </p:txBody>
      </p:sp>
      <p:sp>
        <p:nvSpPr>
          <p:cNvPr id="482" name="Google Shape;482;p45"/>
          <p:cNvSpPr txBox="1"/>
          <p:nvPr/>
        </p:nvSpPr>
        <p:spPr>
          <a:xfrm>
            <a:off x="648663" y="4002515"/>
            <a:ext cx="4640700" cy="461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200">
                <a:solidFill>
                  <a:schemeClr val="dk1"/>
                </a:solidFill>
                <a:latin typeface="Arial"/>
                <a:ea typeface="Arial"/>
                <a:cs typeface="Arial"/>
                <a:sym typeface="Arial"/>
              </a:rPr>
              <a:t>Amongst Top 100 FinTechs globally</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 sz="800">
                <a:solidFill>
                  <a:schemeClr val="dk1"/>
                </a:solidFill>
                <a:latin typeface="Arial"/>
                <a:ea typeface="Arial"/>
                <a:cs typeface="Arial"/>
                <a:sym typeface="Arial"/>
              </a:rPr>
              <a:t>Recognised by KPMG and H2 Ventures</a:t>
            </a:r>
            <a:endParaRPr sz="800">
              <a:solidFill>
                <a:schemeClr val="dk1"/>
              </a:solidFill>
              <a:latin typeface="Arial"/>
              <a:ea typeface="Arial"/>
              <a:cs typeface="Arial"/>
              <a:sym typeface="Arial"/>
            </a:endParaRPr>
          </a:p>
        </p:txBody>
      </p:sp>
      <p:pic>
        <p:nvPicPr>
          <p:cNvPr id="483" name="Google Shape;483;p45"/>
          <p:cNvPicPr preferRelativeResize="0"/>
          <p:nvPr/>
        </p:nvPicPr>
        <p:blipFill rotWithShape="1">
          <a:blip r:embed="rId3">
            <a:alphaModFix/>
          </a:blip>
          <a:srcRect b="0" l="0" r="0" t="0"/>
          <a:stretch/>
        </p:blipFill>
        <p:spPr>
          <a:xfrm>
            <a:off x="353440" y="3323061"/>
            <a:ext cx="237520" cy="237520"/>
          </a:xfrm>
          <a:prstGeom prst="rect">
            <a:avLst/>
          </a:prstGeom>
          <a:noFill/>
          <a:ln>
            <a:noFill/>
          </a:ln>
        </p:spPr>
      </p:pic>
      <p:pic>
        <p:nvPicPr>
          <p:cNvPr id="484" name="Google Shape;484;p45"/>
          <p:cNvPicPr preferRelativeResize="0"/>
          <p:nvPr/>
        </p:nvPicPr>
        <p:blipFill rotWithShape="1">
          <a:blip r:embed="rId3">
            <a:alphaModFix/>
          </a:blip>
          <a:srcRect b="0" l="0" r="0" t="0"/>
          <a:stretch/>
        </p:blipFill>
        <p:spPr>
          <a:xfrm>
            <a:off x="347784" y="3685146"/>
            <a:ext cx="237520" cy="237520"/>
          </a:xfrm>
          <a:prstGeom prst="rect">
            <a:avLst/>
          </a:prstGeom>
          <a:noFill/>
          <a:ln>
            <a:noFill/>
          </a:ln>
        </p:spPr>
      </p:pic>
      <p:sp>
        <p:nvSpPr>
          <p:cNvPr id="485" name="Google Shape;485;p45"/>
          <p:cNvSpPr txBox="1"/>
          <p:nvPr/>
        </p:nvSpPr>
        <p:spPr>
          <a:xfrm>
            <a:off x="648663" y="3624591"/>
            <a:ext cx="4281000" cy="461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200">
                <a:solidFill>
                  <a:schemeClr val="dk1"/>
                </a:solidFill>
                <a:latin typeface="Arial"/>
                <a:ea typeface="Arial"/>
                <a:cs typeface="Arial"/>
                <a:sym typeface="Arial"/>
              </a:rPr>
              <a:t>Winner of Microenterprise Challenge 2018</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 sz="800">
                <a:solidFill>
                  <a:schemeClr val="dk1"/>
                </a:solidFill>
                <a:latin typeface="Arial"/>
                <a:ea typeface="Arial"/>
                <a:cs typeface="Arial"/>
                <a:sym typeface="Arial"/>
              </a:rPr>
              <a:t>By United Nations CDF, for positive social impact with microloans</a:t>
            </a:r>
            <a:endParaRPr sz="800">
              <a:solidFill>
                <a:schemeClr val="dk1"/>
              </a:solidFill>
              <a:latin typeface="Arial"/>
              <a:ea typeface="Arial"/>
              <a:cs typeface="Arial"/>
              <a:sym typeface="Arial"/>
            </a:endParaRPr>
          </a:p>
        </p:txBody>
      </p:sp>
      <p:pic>
        <p:nvPicPr>
          <p:cNvPr id="486" name="Google Shape;486;p45"/>
          <p:cNvPicPr preferRelativeResize="0"/>
          <p:nvPr/>
        </p:nvPicPr>
        <p:blipFill rotWithShape="1">
          <a:blip r:embed="rId3">
            <a:alphaModFix/>
          </a:blip>
          <a:srcRect b="0" l="0" r="0" t="0"/>
          <a:stretch/>
        </p:blipFill>
        <p:spPr>
          <a:xfrm>
            <a:off x="345467" y="4063866"/>
            <a:ext cx="237520" cy="237520"/>
          </a:xfrm>
          <a:prstGeom prst="rect">
            <a:avLst/>
          </a:prstGeom>
          <a:noFill/>
          <a:ln>
            <a:noFill/>
          </a:ln>
        </p:spPr>
      </p:pic>
      <p:sp>
        <p:nvSpPr>
          <p:cNvPr id="487" name="Google Shape;487;p45"/>
          <p:cNvSpPr txBox="1"/>
          <p:nvPr/>
        </p:nvSpPr>
        <p:spPr>
          <a:xfrm>
            <a:off x="648663" y="3242636"/>
            <a:ext cx="4640700" cy="461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200">
                <a:solidFill>
                  <a:schemeClr val="dk1"/>
                </a:solidFill>
                <a:latin typeface="Arial"/>
                <a:ea typeface="Arial"/>
                <a:cs typeface="Arial"/>
                <a:sym typeface="Arial"/>
              </a:rPr>
              <a:t>Brands for Good 2019 winner in 2 categories</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 sz="800">
                <a:solidFill>
                  <a:schemeClr val="dk1"/>
                </a:solidFill>
                <a:latin typeface="Arial"/>
                <a:ea typeface="Arial"/>
                <a:cs typeface="Arial"/>
                <a:sym typeface="Arial"/>
              </a:rPr>
              <a:t>Recognised for business model for positive social impact</a:t>
            </a:r>
            <a:endParaRPr sz="800">
              <a:solidFill>
                <a:schemeClr val="dk1"/>
              </a:solidFill>
              <a:latin typeface="Calibri"/>
              <a:ea typeface="Calibri"/>
              <a:cs typeface="Calibri"/>
              <a:sym typeface="Calibri"/>
            </a:endParaRPr>
          </a:p>
        </p:txBody>
      </p:sp>
      <p:pic>
        <p:nvPicPr>
          <p:cNvPr id="488" name="Google Shape;488;p45"/>
          <p:cNvPicPr preferRelativeResize="0"/>
          <p:nvPr/>
        </p:nvPicPr>
        <p:blipFill rotWithShape="1">
          <a:blip r:embed="rId3">
            <a:alphaModFix/>
          </a:blip>
          <a:srcRect b="0" l="0" r="0" t="0"/>
          <a:stretch/>
        </p:blipFill>
        <p:spPr>
          <a:xfrm>
            <a:off x="342813" y="4436120"/>
            <a:ext cx="237520" cy="237520"/>
          </a:xfrm>
          <a:prstGeom prst="rect">
            <a:avLst/>
          </a:prstGeom>
          <a:noFill/>
          <a:ln>
            <a:noFill/>
          </a:ln>
        </p:spPr>
      </p:pic>
      <p:sp>
        <p:nvSpPr>
          <p:cNvPr id="489" name="Google Shape;489;p45"/>
          <p:cNvSpPr txBox="1"/>
          <p:nvPr/>
        </p:nvSpPr>
        <p:spPr>
          <a:xfrm>
            <a:off x="648675" y="4374495"/>
            <a:ext cx="4640700" cy="461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200">
                <a:solidFill>
                  <a:schemeClr val="dk1"/>
                </a:solidFill>
                <a:latin typeface="Arial"/>
                <a:ea typeface="Arial"/>
                <a:cs typeface="Arial"/>
                <a:sym typeface="Arial"/>
              </a:rPr>
              <a:t>MAS Fintech Awards (Singapore SME)</a:t>
            </a:r>
            <a:endParaRPr b="1" sz="1200">
              <a:solidFill>
                <a:schemeClr val="dk1"/>
              </a:solidFill>
              <a:latin typeface="Arial"/>
              <a:ea typeface="Arial"/>
              <a:cs typeface="Arial"/>
              <a:sym typeface="Arial"/>
            </a:endParaRPr>
          </a:p>
          <a:p>
            <a:pPr indent="0" lvl="0" marL="0" marR="0" rtl="0" algn="l">
              <a:spcBef>
                <a:spcPts val="0"/>
              </a:spcBef>
              <a:spcAft>
                <a:spcPts val="0"/>
              </a:spcAft>
              <a:buNone/>
            </a:pPr>
            <a:r>
              <a:rPr lang="en" sz="800">
                <a:solidFill>
                  <a:schemeClr val="dk1"/>
                </a:solidFill>
                <a:latin typeface="Arial"/>
                <a:ea typeface="Arial"/>
                <a:cs typeface="Arial"/>
                <a:sym typeface="Arial"/>
              </a:rPr>
              <a:t>Awarded at Singapore Fintech Festival 2016</a:t>
            </a:r>
            <a:endParaRPr sz="800">
              <a:solidFill>
                <a:schemeClr val="dk1"/>
              </a:solidFill>
              <a:latin typeface="Arial"/>
              <a:ea typeface="Arial"/>
              <a:cs typeface="Arial"/>
              <a:sym typeface="Arial"/>
            </a:endParaRPr>
          </a:p>
        </p:txBody>
      </p:sp>
      <p:pic>
        <p:nvPicPr>
          <p:cNvPr id="490" name="Google Shape;490;p45"/>
          <p:cNvPicPr preferRelativeResize="0"/>
          <p:nvPr/>
        </p:nvPicPr>
        <p:blipFill rotWithShape="1">
          <a:blip r:embed="rId3">
            <a:alphaModFix/>
          </a:blip>
          <a:srcRect b="0" l="0" r="0" t="0"/>
          <a:stretch/>
        </p:blipFill>
        <p:spPr>
          <a:xfrm>
            <a:off x="345467" y="2900565"/>
            <a:ext cx="237520" cy="237520"/>
          </a:xfrm>
          <a:prstGeom prst="rect">
            <a:avLst/>
          </a:prstGeom>
          <a:noFill/>
          <a:ln>
            <a:noFill/>
          </a:ln>
        </p:spPr>
      </p:pic>
      <p:sp>
        <p:nvSpPr>
          <p:cNvPr id="491" name="Google Shape;491;p45"/>
          <p:cNvSpPr txBox="1"/>
          <p:nvPr/>
        </p:nvSpPr>
        <p:spPr>
          <a:xfrm>
            <a:off x="648663" y="2836788"/>
            <a:ext cx="4640700" cy="461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200">
                <a:solidFill>
                  <a:schemeClr val="dk1"/>
                </a:solidFill>
                <a:latin typeface="Arial"/>
                <a:ea typeface="Arial"/>
                <a:cs typeface="Arial"/>
                <a:sym typeface="Arial"/>
              </a:rPr>
              <a:t>Top 5 FinTechs in Singapore </a:t>
            </a:r>
            <a:endParaRPr sz="1100"/>
          </a:p>
          <a:p>
            <a:pPr indent="0" lvl="0" marL="0" marR="0" rtl="0" algn="l">
              <a:spcBef>
                <a:spcPts val="0"/>
              </a:spcBef>
              <a:spcAft>
                <a:spcPts val="0"/>
              </a:spcAft>
              <a:buNone/>
            </a:pPr>
            <a:r>
              <a:rPr lang="en" sz="800">
                <a:solidFill>
                  <a:schemeClr val="dk1"/>
                </a:solidFill>
                <a:latin typeface="Arial"/>
                <a:ea typeface="Arial"/>
                <a:cs typeface="Arial"/>
                <a:sym typeface="Arial"/>
              </a:rPr>
              <a:t>Recognised in IDC Financial Insights’ FinTech Fast 101 research 2020</a:t>
            </a:r>
            <a:endParaRPr sz="800">
              <a:solidFill>
                <a:schemeClr val="dk1"/>
              </a:solidFill>
              <a:latin typeface="Calibri"/>
              <a:ea typeface="Calibri"/>
              <a:cs typeface="Calibri"/>
              <a:sym typeface="Calibri"/>
            </a:endParaRPr>
          </a:p>
        </p:txBody>
      </p:sp>
      <p:pic>
        <p:nvPicPr>
          <p:cNvPr id="492" name="Google Shape;492;p45"/>
          <p:cNvPicPr preferRelativeResize="0"/>
          <p:nvPr/>
        </p:nvPicPr>
        <p:blipFill rotWithShape="1">
          <a:blip r:embed="rId3">
            <a:alphaModFix/>
          </a:blip>
          <a:srcRect b="0" l="0" r="0" t="0"/>
          <a:stretch/>
        </p:blipFill>
        <p:spPr>
          <a:xfrm>
            <a:off x="345466" y="2513517"/>
            <a:ext cx="237520" cy="237520"/>
          </a:xfrm>
          <a:prstGeom prst="rect">
            <a:avLst/>
          </a:prstGeom>
          <a:noFill/>
          <a:ln>
            <a:noFill/>
          </a:ln>
        </p:spPr>
      </p:pic>
      <p:sp>
        <p:nvSpPr>
          <p:cNvPr id="493" name="Google Shape;493;p45"/>
          <p:cNvSpPr txBox="1"/>
          <p:nvPr/>
        </p:nvSpPr>
        <p:spPr>
          <a:xfrm>
            <a:off x="648675" y="2455634"/>
            <a:ext cx="4640700" cy="461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200">
                <a:solidFill>
                  <a:schemeClr val="dk1"/>
                </a:solidFill>
                <a:latin typeface="Arial"/>
                <a:ea typeface="Arial"/>
                <a:cs typeface="Arial"/>
                <a:sym typeface="Arial"/>
              </a:rPr>
              <a:t>Stevie</a:t>
            </a:r>
            <a:r>
              <a:rPr b="1" i="0" lang="en" sz="1200" u="none" strike="noStrike">
                <a:solidFill>
                  <a:schemeClr val="dk1"/>
                </a:solidFill>
                <a:latin typeface="Arial"/>
                <a:ea typeface="Arial"/>
                <a:cs typeface="Arial"/>
                <a:sym typeface="Arial"/>
              </a:rPr>
              <a:t>®</a:t>
            </a:r>
            <a:r>
              <a:rPr b="0" i="0" lang="en" sz="1200" u="none" strike="noStrike">
                <a:solidFill>
                  <a:schemeClr val="dk1"/>
                </a:solidFill>
                <a:latin typeface="Arial"/>
                <a:ea typeface="Arial"/>
                <a:cs typeface="Arial"/>
                <a:sym typeface="Arial"/>
              </a:rPr>
              <a:t> </a:t>
            </a:r>
            <a:r>
              <a:rPr b="1" lang="en" sz="1200">
                <a:solidFill>
                  <a:schemeClr val="dk1"/>
                </a:solidFill>
                <a:latin typeface="Arial"/>
                <a:ea typeface="Arial"/>
                <a:cs typeface="Arial"/>
                <a:sym typeface="Arial"/>
              </a:rPr>
              <a:t>Award</a:t>
            </a:r>
            <a:endParaRPr sz="1100"/>
          </a:p>
          <a:p>
            <a:pPr indent="0" lvl="0" marL="0" marR="0" rtl="0" algn="l">
              <a:spcBef>
                <a:spcPts val="0"/>
              </a:spcBef>
              <a:spcAft>
                <a:spcPts val="0"/>
              </a:spcAft>
              <a:buNone/>
            </a:pPr>
            <a:r>
              <a:rPr lang="en" sz="800">
                <a:solidFill>
                  <a:schemeClr val="dk1"/>
                </a:solidFill>
                <a:latin typeface="Arial"/>
                <a:ea typeface="Arial"/>
                <a:cs typeface="Arial"/>
                <a:sym typeface="Arial"/>
              </a:rPr>
              <a:t>Silver medal for Innovation in Technology</a:t>
            </a:r>
            <a:endParaRPr sz="800">
              <a:solidFill>
                <a:schemeClr val="dk1"/>
              </a:solidFill>
              <a:latin typeface="Calibri"/>
              <a:ea typeface="Calibri"/>
              <a:cs typeface="Calibri"/>
              <a:sym typeface="Calibri"/>
            </a:endParaRPr>
          </a:p>
        </p:txBody>
      </p:sp>
      <p:pic>
        <p:nvPicPr>
          <p:cNvPr id="494" name="Google Shape;494;p45"/>
          <p:cNvPicPr preferRelativeResize="0"/>
          <p:nvPr/>
        </p:nvPicPr>
        <p:blipFill rotWithShape="1">
          <a:blip r:embed="rId3">
            <a:alphaModFix/>
          </a:blip>
          <a:srcRect b="0" l="0" r="0" t="0"/>
          <a:stretch/>
        </p:blipFill>
        <p:spPr>
          <a:xfrm>
            <a:off x="342063" y="1873327"/>
            <a:ext cx="237520" cy="237520"/>
          </a:xfrm>
          <a:prstGeom prst="rect">
            <a:avLst/>
          </a:prstGeom>
          <a:noFill/>
          <a:ln>
            <a:noFill/>
          </a:ln>
        </p:spPr>
      </p:pic>
      <p:sp>
        <p:nvSpPr>
          <p:cNvPr id="495" name="Google Shape;495;p45"/>
          <p:cNvSpPr txBox="1"/>
          <p:nvPr/>
        </p:nvSpPr>
        <p:spPr>
          <a:xfrm>
            <a:off x="645281" y="1790648"/>
            <a:ext cx="3891000" cy="461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200">
                <a:solidFill>
                  <a:schemeClr val="dk1"/>
                </a:solidFill>
              </a:rPr>
              <a:t>Driving Figure of Fintech in Supporting the National Economic Recovery Programme - Indonesia</a:t>
            </a:r>
            <a:endParaRPr sz="1100"/>
          </a:p>
          <a:p>
            <a:pPr indent="0" lvl="0" marL="0" marR="0" rtl="0" algn="l">
              <a:spcBef>
                <a:spcPts val="0"/>
              </a:spcBef>
              <a:spcAft>
                <a:spcPts val="0"/>
              </a:spcAft>
              <a:buNone/>
            </a:pPr>
            <a:r>
              <a:rPr lang="en" sz="800">
                <a:solidFill>
                  <a:schemeClr val="dk1"/>
                </a:solidFill>
              </a:rPr>
              <a:t>Recognition by OJK at the Inclusive National Economic Reform Momentum, expressed in front of President Joko Widodo</a:t>
            </a:r>
            <a:endParaRPr sz="800">
              <a:solidFill>
                <a:schemeClr val="dk1"/>
              </a:solidFill>
            </a:endParaRPr>
          </a:p>
        </p:txBody>
      </p:sp>
      <p:pic>
        <p:nvPicPr>
          <p:cNvPr id="496" name="Google Shape;496;p45"/>
          <p:cNvPicPr preferRelativeResize="0"/>
          <p:nvPr/>
        </p:nvPicPr>
        <p:blipFill rotWithShape="1">
          <a:blip r:embed="rId3">
            <a:alphaModFix/>
          </a:blip>
          <a:srcRect b="0" l="0" r="0" t="0"/>
          <a:stretch/>
        </p:blipFill>
        <p:spPr>
          <a:xfrm>
            <a:off x="342063" y="1491934"/>
            <a:ext cx="237520" cy="237520"/>
          </a:xfrm>
          <a:prstGeom prst="rect">
            <a:avLst/>
          </a:prstGeom>
          <a:noFill/>
          <a:ln>
            <a:noFill/>
          </a:ln>
        </p:spPr>
      </p:pic>
      <p:sp>
        <p:nvSpPr>
          <p:cNvPr id="497" name="Google Shape;497;p45"/>
          <p:cNvSpPr txBox="1"/>
          <p:nvPr/>
        </p:nvSpPr>
        <p:spPr>
          <a:xfrm>
            <a:off x="645281" y="1409262"/>
            <a:ext cx="5807400" cy="461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200">
                <a:solidFill>
                  <a:schemeClr val="dk1"/>
                </a:solidFill>
              </a:rPr>
              <a:t>ASEAN Startup Awards 2020 winner in 2 categories</a:t>
            </a:r>
            <a:endParaRPr sz="1100"/>
          </a:p>
          <a:p>
            <a:pPr indent="0" lvl="0" marL="0" marR="0" rtl="0" algn="l">
              <a:spcBef>
                <a:spcPts val="0"/>
              </a:spcBef>
              <a:spcAft>
                <a:spcPts val="0"/>
              </a:spcAft>
              <a:buNone/>
            </a:pPr>
            <a:r>
              <a:rPr lang="en" sz="800">
                <a:solidFill>
                  <a:schemeClr val="dk1"/>
                </a:solidFill>
              </a:rPr>
              <a:t>Awarded Startup of the Year and Founder of the Year</a:t>
            </a:r>
            <a:endParaRPr sz="800">
              <a:solidFill>
                <a:schemeClr val="dk1"/>
              </a:solidFill>
            </a:endParaRPr>
          </a:p>
        </p:txBody>
      </p:sp>
      <p:grpSp>
        <p:nvGrpSpPr>
          <p:cNvPr id="498" name="Google Shape;498;p45"/>
          <p:cNvGrpSpPr/>
          <p:nvPr/>
        </p:nvGrpSpPr>
        <p:grpSpPr>
          <a:xfrm>
            <a:off x="4683086" y="1275058"/>
            <a:ext cx="4180803" cy="3695345"/>
            <a:chOff x="6240525" y="994063"/>
            <a:chExt cx="5667348" cy="5149588"/>
          </a:xfrm>
        </p:grpSpPr>
        <p:pic>
          <p:nvPicPr>
            <p:cNvPr id="499" name="Google Shape;499;p45"/>
            <p:cNvPicPr preferRelativeResize="0"/>
            <p:nvPr/>
          </p:nvPicPr>
          <p:blipFill rotWithShape="1">
            <a:blip r:embed="rId4">
              <a:alphaModFix/>
            </a:blip>
            <a:srcRect b="0" l="0" r="0" t="0"/>
            <a:stretch/>
          </p:blipFill>
          <p:spPr>
            <a:xfrm>
              <a:off x="8965667" y="2686298"/>
              <a:ext cx="2942200" cy="1962650"/>
            </a:xfrm>
            <a:prstGeom prst="rect">
              <a:avLst/>
            </a:prstGeom>
            <a:noFill/>
            <a:ln>
              <a:noFill/>
            </a:ln>
          </p:spPr>
        </p:pic>
        <p:pic>
          <p:nvPicPr>
            <p:cNvPr id="500" name="Google Shape;500;p45"/>
            <p:cNvPicPr preferRelativeResize="0"/>
            <p:nvPr/>
          </p:nvPicPr>
          <p:blipFill rotWithShape="1">
            <a:blip r:embed="rId5">
              <a:alphaModFix/>
            </a:blip>
            <a:srcRect b="11707" l="0" r="0" t="0"/>
            <a:stretch/>
          </p:blipFill>
          <p:spPr>
            <a:xfrm>
              <a:off x="8406725" y="4423025"/>
              <a:ext cx="1710675" cy="1720626"/>
            </a:xfrm>
            <a:prstGeom prst="rect">
              <a:avLst/>
            </a:prstGeom>
            <a:noFill/>
            <a:ln>
              <a:noFill/>
            </a:ln>
          </p:spPr>
        </p:pic>
        <p:pic>
          <p:nvPicPr>
            <p:cNvPr descr="Image result for nexticorn modalku" id="501" name="Google Shape;501;p45"/>
            <p:cNvPicPr preferRelativeResize="0"/>
            <p:nvPr/>
          </p:nvPicPr>
          <p:blipFill rotWithShape="1">
            <a:blip r:embed="rId6">
              <a:alphaModFix/>
            </a:blip>
            <a:srcRect b="0" l="14387" r="10638" t="0"/>
            <a:stretch/>
          </p:blipFill>
          <p:spPr>
            <a:xfrm>
              <a:off x="6653919" y="4416892"/>
              <a:ext cx="1771192" cy="1720628"/>
            </a:xfrm>
            <a:prstGeom prst="rect">
              <a:avLst/>
            </a:prstGeom>
            <a:noFill/>
            <a:ln>
              <a:noFill/>
            </a:ln>
          </p:spPr>
        </p:pic>
        <p:pic>
          <p:nvPicPr>
            <p:cNvPr id="502" name="Google Shape;502;p45"/>
            <p:cNvPicPr preferRelativeResize="0"/>
            <p:nvPr/>
          </p:nvPicPr>
          <p:blipFill rotWithShape="1">
            <a:blip r:embed="rId7">
              <a:alphaModFix/>
            </a:blip>
            <a:srcRect b="0" l="0" r="0" t="0"/>
            <a:stretch/>
          </p:blipFill>
          <p:spPr>
            <a:xfrm>
              <a:off x="9989693" y="4415617"/>
              <a:ext cx="1918180" cy="1720628"/>
            </a:xfrm>
            <a:prstGeom prst="rect">
              <a:avLst/>
            </a:prstGeom>
            <a:noFill/>
            <a:ln>
              <a:noFill/>
            </a:ln>
          </p:spPr>
        </p:pic>
        <p:pic>
          <p:nvPicPr>
            <p:cNvPr descr="Text, logo, company name&#10;&#10;Description automatically generated" id="503" name="Google Shape;503;p45"/>
            <p:cNvPicPr preferRelativeResize="0"/>
            <p:nvPr/>
          </p:nvPicPr>
          <p:blipFill rotWithShape="1">
            <a:blip r:embed="rId8">
              <a:alphaModFix/>
            </a:blip>
            <a:srcRect b="0" l="0" r="0" t="0"/>
            <a:stretch/>
          </p:blipFill>
          <p:spPr>
            <a:xfrm>
              <a:off x="6987071" y="2702400"/>
              <a:ext cx="1978605" cy="1720625"/>
            </a:xfrm>
            <a:prstGeom prst="rect">
              <a:avLst/>
            </a:prstGeom>
            <a:noFill/>
            <a:ln>
              <a:noFill/>
            </a:ln>
          </p:spPr>
        </p:pic>
        <p:pic>
          <p:nvPicPr>
            <p:cNvPr id="504" name="Google Shape;504;p45"/>
            <p:cNvPicPr preferRelativeResize="0"/>
            <p:nvPr/>
          </p:nvPicPr>
          <p:blipFill>
            <a:blip r:embed="rId9">
              <a:alphaModFix/>
            </a:blip>
            <a:stretch>
              <a:fillRect/>
            </a:stretch>
          </p:blipFill>
          <p:spPr>
            <a:xfrm>
              <a:off x="8965672" y="1022458"/>
              <a:ext cx="2942198" cy="1663845"/>
            </a:xfrm>
            <a:prstGeom prst="rect">
              <a:avLst/>
            </a:prstGeom>
            <a:noFill/>
            <a:ln>
              <a:noFill/>
            </a:ln>
          </p:spPr>
        </p:pic>
        <p:pic>
          <p:nvPicPr>
            <p:cNvPr id="505" name="Google Shape;505;p45"/>
            <p:cNvPicPr preferRelativeResize="0"/>
            <p:nvPr/>
          </p:nvPicPr>
          <p:blipFill rotWithShape="1">
            <a:blip r:embed="rId10">
              <a:alphaModFix/>
            </a:blip>
            <a:srcRect b="0" l="0" r="17019" t="0"/>
            <a:stretch/>
          </p:blipFill>
          <p:spPr>
            <a:xfrm>
              <a:off x="6240525" y="994063"/>
              <a:ext cx="2725151" cy="1720625"/>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pic>
        <p:nvPicPr>
          <p:cNvPr id="511" name="Google Shape;511;p46"/>
          <p:cNvPicPr preferRelativeResize="0"/>
          <p:nvPr/>
        </p:nvPicPr>
        <p:blipFill rotWithShape="1">
          <a:blip r:embed="rId3">
            <a:alphaModFix/>
          </a:blip>
          <a:srcRect b="0" l="0" r="0" t="0"/>
          <a:stretch/>
        </p:blipFill>
        <p:spPr>
          <a:xfrm>
            <a:off x="4959775" y="2424294"/>
            <a:ext cx="2129383" cy="1733513"/>
          </a:xfrm>
          <a:prstGeom prst="rect">
            <a:avLst/>
          </a:prstGeom>
          <a:noFill/>
          <a:ln>
            <a:noFill/>
          </a:ln>
        </p:spPr>
      </p:pic>
      <p:sp>
        <p:nvSpPr>
          <p:cNvPr id="512" name="Google Shape;512;p46"/>
          <p:cNvSpPr txBox="1"/>
          <p:nvPr/>
        </p:nvSpPr>
        <p:spPr>
          <a:xfrm>
            <a:off x="248141" y="227854"/>
            <a:ext cx="7541100" cy="507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900">
                <a:solidFill>
                  <a:schemeClr val="lt1"/>
                </a:solidFill>
                <a:latin typeface="Arial"/>
                <a:ea typeface="Arial"/>
                <a:cs typeface="Arial"/>
                <a:sym typeface="Arial"/>
              </a:rPr>
              <a:t>Coverage by</a:t>
            </a:r>
            <a:r>
              <a:rPr b="1" lang="en" sz="2900">
                <a:solidFill>
                  <a:schemeClr val="dk1"/>
                </a:solidFill>
                <a:latin typeface="Arial"/>
                <a:ea typeface="Arial"/>
                <a:cs typeface="Arial"/>
                <a:sym typeface="Arial"/>
              </a:rPr>
              <a:t> </a:t>
            </a:r>
            <a:r>
              <a:rPr b="1" lang="en" sz="2900">
                <a:solidFill>
                  <a:srgbClr val="23DEC5"/>
                </a:solidFill>
                <a:latin typeface="Arial"/>
                <a:ea typeface="Arial"/>
                <a:cs typeface="Arial"/>
                <a:sym typeface="Arial"/>
              </a:rPr>
              <a:t>mainstream media</a:t>
            </a:r>
            <a:endParaRPr b="1" sz="2900">
              <a:solidFill>
                <a:srgbClr val="23DEC5"/>
              </a:solidFill>
              <a:latin typeface="Arial"/>
              <a:ea typeface="Arial"/>
              <a:cs typeface="Arial"/>
              <a:sym typeface="Arial"/>
            </a:endParaRPr>
          </a:p>
        </p:txBody>
      </p:sp>
      <p:sp>
        <p:nvSpPr>
          <p:cNvPr id="513" name="Google Shape;513;p46"/>
          <p:cNvSpPr txBox="1"/>
          <p:nvPr/>
        </p:nvSpPr>
        <p:spPr>
          <a:xfrm>
            <a:off x="248142" y="768920"/>
            <a:ext cx="6580800" cy="3924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Strong presence in local &amp; global media</a:t>
            </a:r>
            <a:endParaRPr sz="1200">
              <a:solidFill>
                <a:schemeClr val="lt1"/>
              </a:solidFill>
            </a:endParaRPr>
          </a:p>
        </p:txBody>
      </p:sp>
      <p:pic>
        <p:nvPicPr>
          <p:cNvPr id="514" name="Google Shape;514;p46"/>
          <p:cNvPicPr preferRelativeResize="0"/>
          <p:nvPr/>
        </p:nvPicPr>
        <p:blipFill rotWithShape="1">
          <a:blip r:embed="rId4">
            <a:alphaModFix/>
          </a:blip>
          <a:srcRect b="0" l="0" r="0" t="0"/>
          <a:stretch/>
        </p:blipFill>
        <p:spPr>
          <a:xfrm>
            <a:off x="148049" y="3510516"/>
            <a:ext cx="569934" cy="1640100"/>
          </a:xfrm>
          <a:prstGeom prst="rect">
            <a:avLst/>
          </a:prstGeom>
          <a:noFill/>
          <a:ln>
            <a:noFill/>
          </a:ln>
        </p:spPr>
      </p:pic>
      <p:sp>
        <p:nvSpPr>
          <p:cNvPr id="515" name="Google Shape;515;p46"/>
          <p:cNvSpPr txBox="1"/>
          <p:nvPr/>
        </p:nvSpPr>
        <p:spPr>
          <a:xfrm>
            <a:off x="1074675" y="1527750"/>
            <a:ext cx="4140900" cy="615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500">
                <a:solidFill>
                  <a:schemeClr val="dk1"/>
                </a:solidFill>
                <a:latin typeface="Arial"/>
                <a:ea typeface="Arial"/>
                <a:cs typeface="Arial"/>
                <a:sym typeface="Arial"/>
              </a:rPr>
              <a:t>Local – Straits Times, Business Times, Zaobao</a:t>
            </a:r>
            <a:endParaRPr b="1" sz="1500">
              <a:solidFill>
                <a:schemeClr val="dk1"/>
              </a:solidFill>
              <a:latin typeface="Arial"/>
              <a:ea typeface="Arial"/>
              <a:cs typeface="Arial"/>
              <a:sym typeface="Arial"/>
            </a:endParaRPr>
          </a:p>
          <a:p>
            <a:pPr indent="0" lvl="0" marL="0" marR="0" rtl="0" algn="l">
              <a:spcBef>
                <a:spcPts val="0"/>
              </a:spcBef>
              <a:spcAft>
                <a:spcPts val="0"/>
              </a:spcAft>
              <a:buNone/>
            </a:pPr>
            <a:r>
              <a:rPr lang="en" sz="1100">
                <a:solidFill>
                  <a:schemeClr val="dk1"/>
                </a:solidFill>
                <a:latin typeface="Arial"/>
                <a:ea typeface="Arial"/>
                <a:cs typeface="Arial"/>
                <a:sym typeface="Arial"/>
              </a:rPr>
              <a:t>SME stories on crowdfunding, Women in Tech, Ex</a:t>
            </a:r>
            <a:r>
              <a:rPr lang="en" sz="1100">
                <a:solidFill>
                  <a:schemeClr val="dk1"/>
                </a:solidFill>
              </a:rPr>
              <a:t>pansion to Thailand, Partnerships</a:t>
            </a:r>
            <a:endParaRPr sz="1100">
              <a:solidFill>
                <a:schemeClr val="dk1"/>
              </a:solidFill>
              <a:latin typeface="Arial"/>
              <a:ea typeface="Arial"/>
              <a:cs typeface="Arial"/>
              <a:sym typeface="Arial"/>
            </a:endParaRPr>
          </a:p>
        </p:txBody>
      </p:sp>
      <p:pic>
        <p:nvPicPr>
          <p:cNvPr id="516" name="Google Shape;516;p46"/>
          <p:cNvPicPr preferRelativeResize="0"/>
          <p:nvPr/>
        </p:nvPicPr>
        <p:blipFill rotWithShape="1">
          <a:blip r:embed="rId5">
            <a:alphaModFix/>
          </a:blip>
          <a:srcRect b="0" l="0" r="0" t="0"/>
          <a:stretch/>
        </p:blipFill>
        <p:spPr>
          <a:xfrm>
            <a:off x="804150" y="1639821"/>
            <a:ext cx="211940" cy="237522"/>
          </a:xfrm>
          <a:prstGeom prst="rect">
            <a:avLst/>
          </a:prstGeom>
          <a:noFill/>
          <a:ln>
            <a:noFill/>
          </a:ln>
        </p:spPr>
      </p:pic>
      <p:sp>
        <p:nvSpPr>
          <p:cNvPr id="517" name="Google Shape;517;p46"/>
          <p:cNvSpPr txBox="1"/>
          <p:nvPr/>
        </p:nvSpPr>
        <p:spPr>
          <a:xfrm>
            <a:off x="1074675" y="2585485"/>
            <a:ext cx="4140900" cy="615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500">
                <a:solidFill>
                  <a:schemeClr val="dk1"/>
                </a:solidFill>
                <a:latin typeface="Arial"/>
                <a:ea typeface="Arial"/>
                <a:cs typeface="Arial"/>
                <a:sym typeface="Arial"/>
              </a:rPr>
              <a:t>Global – Bloomberg, TechCrunch, BBC </a:t>
            </a:r>
            <a:endParaRPr sz="1100"/>
          </a:p>
          <a:p>
            <a:pPr indent="0" lvl="0" marL="0" marR="0" rtl="0" algn="l">
              <a:spcBef>
                <a:spcPts val="0"/>
              </a:spcBef>
              <a:spcAft>
                <a:spcPts val="0"/>
              </a:spcAft>
              <a:buNone/>
            </a:pPr>
            <a:r>
              <a:rPr lang="en" sz="1100">
                <a:solidFill>
                  <a:schemeClr val="dk1"/>
                </a:solidFill>
                <a:latin typeface="Arial"/>
                <a:ea typeface="Arial"/>
                <a:cs typeface="Arial"/>
                <a:sym typeface="Arial"/>
              </a:rPr>
              <a:t>Series B News, SME Financing</a:t>
            </a:r>
            <a:endParaRPr sz="1100">
              <a:solidFill>
                <a:schemeClr val="dk1"/>
              </a:solidFill>
              <a:latin typeface="Arial"/>
              <a:ea typeface="Arial"/>
              <a:cs typeface="Arial"/>
              <a:sym typeface="Arial"/>
            </a:endParaRPr>
          </a:p>
        </p:txBody>
      </p:sp>
      <p:pic>
        <p:nvPicPr>
          <p:cNvPr id="518" name="Google Shape;518;p46"/>
          <p:cNvPicPr preferRelativeResize="0"/>
          <p:nvPr/>
        </p:nvPicPr>
        <p:blipFill rotWithShape="1">
          <a:blip r:embed="rId5">
            <a:alphaModFix/>
          </a:blip>
          <a:srcRect b="0" l="0" r="0" t="0"/>
          <a:stretch/>
        </p:blipFill>
        <p:spPr>
          <a:xfrm>
            <a:off x="804150" y="2714637"/>
            <a:ext cx="211940" cy="237522"/>
          </a:xfrm>
          <a:prstGeom prst="rect">
            <a:avLst/>
          </a:prstGeom>
          <a:noFill/>
          <a:ln>
            <a:noFill/>
          </a:ln>
        </p:spPr>
      </p:pic>
      <p:sp>
        <p:nvSpPr>
          <p:cNvPr id="519" name="Google Shape;519;p46"/>
          <p:cNvSpPr txBox="1"/>
          <p:nvPr/>
        </p:nvSpPr>
        <p:spPr>
          <a:xfrm>
            <a:off x="1074675" y="3409763"/>
            <a:ext cx="3579900" cy="615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500">
                <a:solidFill>
                  <a:schemeClr val="dk1"/>
                </a:solidFill>
                <a:latin typeface="Arial"/>
                <a:ea typeface="Arial"/>
                <a:cs typeface="Arial"/>
                <a:sym typeface="Arial"/>
              </a:rPr>
              <a:t>Technology – Tech in Asia, e27 </a:t>
            </a:r>
            <a:endParaRPr b="1" sz="1100">
              <a:solidFill>
                <a:schemeClr val="dk1"/>
              </a:solidFill>
              <a:latin typeface="Arial"/>
              <a:ea typeface="Arial"/>
              <a:cs typeface="Arial"/>
              <a:sym typeface="Arial"/>
            </a:endParaRPr>
          </a:p>
          <a:p>
            <a:pPr indent="0" lvl="0" marL="0" marR="0" rtl="0" algn="l">
              <a:spcBef>
                <a:spcPts val="0"/>
              </a:spcBef>
              <a:spcAft>
                <a:spcPts val="0"/>
              </a:spcAft>
              <a:buNone/>
            </a:pPr>
            <a:r>
              <a:rPr lang="en" sz="1100">
                <a:solidFill>
                  <a:schemeClr val="dk1"/>
                </a:solidFill>
                <a:latin typeface="Arial"/>
                <a:ea typeface="Arial"/>
                <a:cs typeface="Arial"/>
                <a:sym typeface="Arial"/>
              </a:rPr>
              <a:t> Key people interviews, SME financing the tech way</a:t>
            </a:r>
            <a:endParaRPr sz="1100">
              <a:solidFill>
                <a:schemeClr val="dk1"/>
              </a:solidFill>
              <a:latin typeface="Arial"/>
              <a:ea typeface="Arial"/>
              <a:cs typeface="Arial"/>
              <a:sym typeface="Arial"/>
            </a:endParaRPr>
          </a:p>
        </p:txBody>
      </p:sp>
      <p:pic>
        <p:nvPicPr>
          <p:cNvPr id="520" name="Google Shape;520;p46"/>
          <p:cNvPicPr preferRelativeResize="0"/>
          <p:nvPr/>
        </p:nvPicPr>
        <p:blipFill rotWithShape="1">
          <a:blip r:embed="rId5">
            <a:alphaModFix/>
          </a:blip>
          <a:srcRect b="0" l="0" r="0" t="0"/>
          <a:stretch/>
        </p:blipFill>
        <p:spPr>
          <a:xfrm>
            <a:off x="795500" y="3535879"/>
            <a:ext cx="211940" cy="237522"/>
          </a:xfrm>
          <a:prstGeom prst="rect">
            <a:avLst/>
          </a:prstGeom>
          <a:noFill/>
          <a:ln>
            <a:noFill/>
          </a:ln>
        </p:spPr>
      </p:pic>
      <p:sp>
        <p:nvSpPr>
          <p:cNvPr id="521" name="Google Shape;521;p46"/>
          <p:cNvSpPr txBox="1"/>
          <p:nvPr/>
        </p:nvSpPr>
        <p:spPr>
          <a:xfrm>
            <a:off x="1096313" y="4234008"/>
            <a:ext cx="4140900" cy="615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500">
                <a:solidFill>
                  <a:schemeClr val="dk1"/>
                </a:solidFill>
                <a:latin typeface="Arial"/>
                <a:ea typeface="Arial"/>
                <a:cs typeface="Arial"/>
                <a:sym typeface="Arial"/>
              </a:rPr>
              <a:t>Broadcast – CNBC, Channel 8</a:t>
            </a:r>
            <a:endParaRPr sz="1100"/>
          </a:p>
          <a:p>
            <a:pPr indent="0" lvl="0" marL="0" marR="0" rtl="0" algn="l">
              <a:spcBef>
                <a:spcPts val="0"/>
              </a:spcBef>
              <a:spcAft>
                <a:spcPts val="0"/>
              </a:spcAft>
              <a:buNone/>
            </a:pPr>
            <a:r>
              <a:rPr lang="en" sz="1100">
                <a:solidFill>
                  <a:schemeClr val="dk1"/>
                </a:solidFill>
                <a:latin typeface="Arial"/>
                <a:ea typeface="Arial"/>
                <a:cs typeface="Arial"/>
                <a:sym typeface="Arial"/>
              </a:rPr>
              <a:t>About FS, GovTech</a:t>
            </a:r>
            <a:endParaRPr sz="1100">
              <a:solidFill>
                <a:schemeClr val="dk1"/>
              </a:solidFill>
              <a:latin typeface="Arial"/>
              <a:ea typeface="Arial"/>
              <a:cs typeface="Arial"/>
              <a:sym typeface="Arial"/>
            </a:endParaRPr>
          </a:p>
        </p:txBody>
      </p:sp>
      <p:pic>
        <p:nvPicPr>
          <p:cNvPr id="522" name="Google Shape;522;p46"/>
          <p:cNvPicPr preferRelativeResize="0"/>
          <p:nvPr/>
        </p:nvPicPr>
        <p:blipFill rotWithShape="1">
          <a:blip r:embed="rId5">
            <a:alphaModFix/>
          </a:blip>
          <a:srcRect b="0" l="0" r="0" t="0"/>
          <a:stretch/>
        </p:blipFill>
        <p:spPr>
          <a:xfrm>
            <a:off x="806325" y="4357133"/>
            <a:ext cx="211940" cy="237522"/>
          </a:xfrm>
          <a:prstGeom prst="rect">
            <a:avLst/>
          </a:prstGeom>
          <a:noFill/>
          <a:ln>
            <a:noFill/>
          </a:ln>
        </p:spPr>
      </p:pic>
      <p:pic>
        <p:nvPicPr>
          <p:cNvPr id="523" name="Google Shape;523;p46"/>
          <p:cNvPicPr preferRelativeResize="0"/>
          <p:nvPr/>
        </p:nvPicPr>
        <p:blipFill rotWithShape="1">
          <a:blip r:embed="rId6">
            <a:alphaModFix/>
          </a:blip>
          <a:srcRect b="0" l="0" r="0" t="0"/>
          <a:stretch/>
        </p:blipFill>
        <p:spPr>
          <a:xfrm>
            <a:off x="5367965" y="4006155"/>
            <a:ext cx="1904277" cy="1134512"/>
          </a:xfrm>
          <a:prstGeom prst="rect">
            <a:avLst/>
          </a:prstGeom>
          <a:noFill/>
          <a:ln>
            <a:noFill/>
          </a:ln>
        </p:spPr>
      </p:pic>
      <p:grpSp>
        <p:nvGrpSpPr>
          <p:cNvPr id="524" name="Google Shape;524;p46"/>
          <p:cNvGrpSpPr/>
          <p:nvPr/>
        </p:nvGrpSpPr>
        <p:grpSpPr>
          <a:xfrm>
            <a:off x="7191867" y="3803693"/>
            <a:ext cx="1931063" cy="1323824"/>
            <a:chOff x="5830853" y="4201549"/>
            <a:chExt cx="2574751" cy="1765098"/>
          </a:xfrm>
        </p:grpSpPr>
        <p:pic>
          <p:nvPicPr>
            <p:cNvPr id="525" name="Google Shape;525;p46"/>
            <p:cNvPicPr preferRelativeResize="0"/>
            <p:nvPr/>
          </p:nvPicPr>
          <p:blipFill rotWithShape="1">
            <a:blip r:embed="rId7">
              <a:alphaModFix/>
            </a:blip>
            <a:srcRect b="72326" l="0" r="0" t="0"/>
            <a:stretch/>
          </p:blipFill>
          <p:spPr>
            <a:xfrm>
              <a:off x="5830854" y="4201549"/>
              <a:ext cx="2574750" cy="794198"/>
            </a:xfrm>
            <a:prstGeom prst="rect">
              <a:avLst/>
            </a:prstGeom>
            <a:noFill/>
            <a:ln>
              <a:noFill/>
            </a:ln>
          </p:spPr>
        </p:pic>
        <p:pic>
          <p:nvPicPr>
            <p:cNvPr id="526" name="Google Shape;526;p46"/>
            <p:cNvPicPr preferRelativeResize="0"/>
            <p:nvPr/>
          </p:nvPicPr>
          <p:blipFill rotWithShape="1">
            <a:blip r:embed="rId7">
              <a:alphaModFix/>
            </a:blip>
            <a:srcRect b="22885" l="0" r="0" t="38495"/>
            <a:stretch/>
          </p:blipFill>
          <p:spPr>
            <a:xfrm>
              <a:off x="5830853" y="4858352"/>
              <a:ext cx="2574750" cy="1108295"/>
            </a:xfrm>
            <a:prstGeom prst="rect">
              <a:avLst/>
            </a:prstGeom>
            <a:noFill/>
            <a:ln>
              <a:noFill/>
            </a:ln>
          </p:spPr>
        </p:pic>
      </p:grpSp>
      <p:pic>
        <p:nvPicPr>
          <p:cNvPr id="527" name="Google Shape;527;p46"/>
          <p:cNvPicPr preferRelativeResize="0"/>
          <p:nvPr/>
        </p:nvPicPr>
        <p:blipFill>
          <a:blip r:embed="rId8">
            <a:alphaModFix/>
          </a:blip>
          <a:stretch>
            <a:fillRect/>
          </a:stretch>
        </p:blipFill>
        <p:spPr>
          <a:xfrm>
            <a:off x="5081493" y="1084036"/>
            <a:ext cx="2972221" cy="1464339"/>
          </a:xfrm>
          <a:prstGeom prst="rect">
            <a:avLst/>
          </a:prstGeom>
          <a:noFill/>
          <a:ln>
            <a:noFill/>
          </a:ln>
        </p:spPr>
      </p:pic>
      <p:pic>
        <p:nvPicPr>
          <p:cNvPr id="528" name="Google Shape;528;p46"/>
          <p:cNvPicPr preferRelativeResize="0"/>
          <p:nvPr/>
        </p:nvPicPr>
        <p:blipFill rotWithShape="1">
          <a:blip r:embed="rId9">
            <a:alphaModFix/>
          </a:blip>
          <a:srcRect b="41096" l="4558" r="5342" t="0"/>
          <a:stretch/>
        </p:blipFill>
        <p:spPr>
          <a:xfrm>
            <a:off x="7270417" y="1449667"/>
            <a:ext cx="1773949" cy="1640110"/>
          </a:xfrm>
          <a:prstGeom prst="rect">
            <a:avLst/>
          </a:prstGeom>
          <a:noFill/>
          <a:ln>
            <a:noFill/>
          </a:ln>
        </p:spPr>
      </p:pic>
      <p:pic>
        <p:nvPicPr>
          <p:cNvPr id="529" name="Google Shape;529;p46"/>
          <p:cNvPicPr preferRelativeResize="0"/>
          <p:nvPr/>
        </p:nvPicPr>
        <p:blipFill rotWithShape="1">
          <a:blip r:embed="rId10">
            <a:alphaModFix/>
          </a:blip>
          <a:srcRect b="0" l="0" r="0" t="0"/>
          <a:stretch/>
        </p:blipFill>
        <p:spPr>
          <a:xfrm>
            <a:off x="7046757" y="2876369"/>
            <a:ext cx="1534628" cy="11297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47"/>
          <p:cNvSpPr txBox="1"/>
          <p:nvPr/>
        </p:nvSpPr>
        <p:spPr>
          <a:xfrm>
            <a:off x="276572" y="375784"/>
            <a:ext cx="8250000" cy="507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900">
                <a:solidFill>
                  <a:srgbClr val="23DEC5"/>
                </a:solidFill>
                <a:latin typeface="Arial"/>
                <a:ea typeface="Arial"/>
                <a:cs typeface="Arial"/>
                <a:sym typeface="Arial"/>
              </a:rPr>
              <a:t>Who are the MSMEs</a:t>
            </a:r>
            <a:r>
              <a:rPr b="1" lang="en" sz="2900">
                <a:solidFill>
                  <a:srgbClr val="1D3AFF"/>
                </a:solidFill>
                <a:latin typeface="Arial"/>
                <a:ea typeface="Arial"/>
                <a:cs typeface="Arial"/>
                <a:sym typeface="Arial"/>
              </a:rPr>
              <a:t> </a:t>
            </a:r>
            <a:r>
              <a:rPr b="1" lang="en" sz="2900">
                <a:solidFill>
                  <a:schemeClr val="lt1"/>
                </a:solidFill>
              </a:rPr>
              <a:t>we are</a:t>
            </a:r>
            <a:r>
              <a:rPr b="1" lang="en" sz="2900">
                <a:solidFill>
                  <a:schemeClr val="lt1"/>
                </a:solidFill>
                <a:latin typeface="Arial"/>
                <a:ea typeface="Arial"/>
                <a:cs typeface="Arial"/>
                <a:sym typeface="Arial"/>
              </a:rPr>
              <a:t> supporting</a:t>
            </a:r>
            <a:endParaRPr b="1" sz="2900">
              <a:solidFill>
                <a:schemeClr val="lt1"/>
              </a:solidFill>
              <a:latin typeface="Arial"/>
              <a:ea typeface="Arial"/>
              <a:cs typeface="Arial"/>
              <a:sym typeface="Arial"/>
            </a:endParaRPr>
          </a:p>
        </p:txBody>
      </p:sp>
      <p:pic>
        <p:nvPicPr>
          <p:cNvPr id="536" name="Google Shape;536;p47"/>
          <p:cNvPicPr preferRelativeResize="0"/>
          <p:nvPr/>
        </p:nvPicPr>
        <p:blipFill rotWithShape="1">
          <a:blip r:embed="rId3">
            <a:alphaModFix/>
          </a:blip>
          <a:srcRect b="0" l="28067" r="25247" t="0"/>
          <a:stretch/>
        </p:blipFill>
        <p:spPr>
          <a:xfrm>
            <a:off x="0" y="1076250"/>
            <a:ext cx="2848150" cy="4067250"/>
          </a:xfrm>
          <a:prstGeom prst="rect">
            <a:avLst/>
          </a:prstGeom>
          <a:noFill/>
          <a:ln>
            <a:noFill/>
          </a:ln>
        </p:spPr>
      </p:pic>
      <p:sp>
        <p:nvSpPr>
          <p:cNvPr id="537" name="Google Shape;537;p47"/>
          <p:cNvSpPr txBox="1"/>
          <p:nvPr/>
        </p:nvSpPr>
        <p:spPr>
          <a:xfrm>
            <a:off x="6222642" y="1960036"/>
            <a:ext cx="25911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What they’re looking for</a:t>
            </a:r>
            <a:br>
              <a:rPr b="1" lang="en"/>
            </a:br>
            <a:endParaRPr b="1"/>
          </a:p>
          <a:p>
            <a:pPr indent="-317500" lvl="0" marL="457200" rtl="0" algn="l">
              <a:spcBef>
                <a:spcPts val="0"/>
              </a:spcBef>
              <a:spcAft>
                <a:spcPts val="0"/>
              </a:spcAft>
              <a:buSzPts val="1400"/>
              <a:buChar char="●"/>
            </a:pPr>
            <a:r>
              <a:rPr lang="en"/>
              <a:t>First-time loan</a:t>
            </a:r>
            <a:endParaRPr/>
          </a:p>
          <a:p>
            <a:pPr indent="-317500" lvl="0" marL="457200" rtl="0" algn="l">
              <a:spcBef>
                <a:spcPts val="0"/>
              </a:spcBef>
              <a:spcAft>
                <a:spcPts val="0"/>
              </a:spcAft>
              <a:buSzPts val="1400"/>
              <a:buChar char="●"/>
            </a:pPr>
            <a:r>
              <a:rPr lang="en"/>
              <a:t>Short-term financing for bridging purposes</a:t>
            </a:r>
            <a:endParaRPr/>
          </a:p>
          <a:p>
            <a:pPr indent="-317500" lvl="0" marL="457200" rtl="0" algn="l">
              <a:spcBef>
                <a:spcPts val="0"/>
              </a:spcBef>
              <a:spcAft>
                <a:spcPts val="0"/>
              </a:spcAft>
              <a:buSzPts val="1400"/>
              <a:buChar char="●"/>
            </a:pPr>
            <a:r>
              <a:rPr lang="en"/>
              <a:t>Quick access of funds</a:t>
            </a:r>
            <a:endParaRPr/>
          </a:p>
          <a:p>
            <a:pPr indent="-317500" lvl="0" marL="457200" rtl="0" algn="l">
              <a:spcBef>
                <a:spcPts val="0"/>
              </a:spcBef>
              <a:spcAft>
                <a:spcPts val="0"/>
              </a:spcAft>
              <a:buSzPts val="1400"/>
              <a:buChar char="●"/>
            </a:pPr>
            <a:r>
              <a:rPr lang="en"/>
              <a:t>Top up existing bank loans</a:t>
            </a:r>
            <a:endParaRPr/>
          </a:p>
          <a:p>
            <a:pPr indent="-317500" lvl="0" marL="457200" rtl="0" algn="l">
              <a:spcBef>
                <a:spcPts val="0"/>
              </a:spcBef>
              <a:spcAft>
                <a:spcPts val="0"/>
              </a:spcAft>
              <a:buSzPts val="1400"/>
              <a:buChar char="●"/>
            </a:pPr>
            <a:r>
              <a:rPr lang="en"/>
              <a:t>Additional line of credit</a:t>
            </a:r>
            <a:endParaRPr/>
          </a:p>
        </p:txBody>
      </p:sp>
      <p:pic>
        <p:nvPicPr>
          <p:cNvPr id="538" name="Google Shape;538;p47"/>
          <p:cNvPicPr preferRelativeResize="0"/>
          <p:nvPr/>
        </p:nvPicPr>
        <p:blipFill>
          <a:blip r:embed="rId4">
            <a:alphaModFix/>
          </a:blip>
          <a:stretch>
            <a:fillRect/>
          </a:stretch>
        </p:blipFill>
        <p:spPr>
          <a:xfrm>
            <a:off x="2848150" y="1076250"/>
            <a:ext cx="3118488" cy="2079000"/>
          </a:xfrm>
          <a:prstGeom prst="rect">
            <a:avLst/>
          </a:prstGeom>
          <a:noFill/>
          <a:ln>
            <a:noFill/>
          </a:ln>
        </p:spPr>
      </p:pic>
      <p:pic>
        <p:nvPicPr>
          <p:cNvPr id="539" name="Google Shape;539;p47"/>
          <p:cNvPicPr preferRelativeResize="0"/>
          <p:nvPr/>
        </p:nvPicPr>
        <p:blipFill rotWithShape="1">
          <a:blip r:embed="rId5">
            <a:alphaModFix/>
          </a:blip>
          <a:srcRect b="0" l="0" r="0" t="4306"/>
          <a:stretch/>
        </p:blipFill>
        <p:spPr>
          <a:xfrm>
            <a:off x="2848150" y="3156507"/>
            <a:ext cx="3118500" cy="19895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graphicFrame>
        <p:nvGraphicFramePr>
          <p:cNvPr id="545" name="Google Shape;545;p48"/>
          <p:cNvGraphicFramePr/>
          <p:nvPr/>
        </p:nvGraphicFramePr>
        <p:xfrm>
          <a:off x="365167" y="1856790"/>
          <a:ext cx="3000000" cy="3000000"/>
        </p:xfrm>
        <a:graphic>
          <a:graphicData uri="http://schemas.openxmlformats.org/drawingml/2006/table">
            <a:tbl>
              <a:tblPr bandRow="1" firstRow="1">
                <a:noFill/>
                <a:tableStyleId>{FAA4A9FB-125D-4EE1-91A4-2E9F18208589}</a:tableStyleId>
              </a:tblPr>
              <a:tblGrid>
                <a:gridCol w="1888175"/>
                <a:gridCol w="2928275"/>
                <a:gridCol w="370100"/>
                <a:gridCol w="3135100"/>
              </a:tblGrid>
              <a:tr h="365750">
                <a:tc>
                  <a:txBody>
                    <a:bodyPr/>
                    <a:lstStyle/>
                    <a:p>
                      <a:pPr indent="0" lvl="0" marL="0" marR="0" rtl="0" algn="l">
                        <a:spcBef>
                          <a:spcPts val="0"/>
                        </a:spcBef>
                        <a:spcAft>
                          <a:spcPts val="0"/>
                        </a:spcAft>
                        <a:buNone/>
                      </a:pPr>
                      <a:r>
                        <a:rPr lang="en" sz="1700" u="none" cap="none" strike="noStrike">
                          <a:solidFill>
                            <a:srgbClr val="FFFFFF"/>
                          </a:solidFill>
                          <a:latin typeface="Arial"/>
                          <a:ea typeface="Arial"/>
                          <a:cs typeface="Arial"/>
                          <a:sym typeface="Arial"/>
                        </a:rPr>
                        <a:t>Key differences</a:t>
                      </a:r>
                      <a:endParaRPr sz="1700">
                        <a:solidFill>
                          <a:srgbClr val="FFFFFF"/>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8296B0"/>
                      </a:solidFill>
                      <a:prstDash val="solid"/>
                      <a:round/>
                      <a:headEnd len="sm" w="sm" type="none"/>
                      <a:tailEnd len="sm" w="sm" type="none"/>
                    </a:lnB>
                  </a:tcPr>
                </a:tc>
                <a:tc>
                  <a:txBody>
                    <a:bodyPr/>
                    <a:lstStyle/>
                    <a:p>
                      <a:pPr indent="0" lvl="0" marL="0" marR="0" rtl="0" algn="ctr">
                        <a:spcBef>
                          <a:spcPts val="0"/>
                        </a:spcBef>
                        <a:spcAft>
                          <a:spcPts val="0"/>
                        </a:spcAft>
                        <a:buNone/>
                      </a:pPr>
                      <a:r>
                        <a:rPr lang="en" sz="1700">
                          <a:solidFill>
                            <a:srgbClr val="FFFFFF"/>
                          </a:solidFill>
                          <a:latin typeface="Arial"/>
                          <a:ea typeface="Arial"/>
                          <a:cs typeface="Arial"/>
                          <a:sym typeface="Arial"/>
                        </a:rPr>
                        <a:t>Traditiona</a:t>
                      </a:r>
                      <a:r>
                        <a:rPr lang="en" sz="1700">
                          <a:solidFill>
                            <a:srgbClr val="FFFFFF"/>
                          </a:solidFill>
                          <a:latin typeface="Arial"/>
                          <a:ea typeface="Arial"/>
                          <a:cs typeface="Arial"/>
                          <a:sym typeface="Arial"/>
                        </a:rPr>
                        <a:t>l FIs</a:t>
                      </a:r>
                      <a:endParaRPr sz="1700">
                        <a:solidFill>
                          <a:srgbClr val="FFFFFF"/>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8296B0"/>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700">
                        <a:solidFill>
                          <a:schemeClr val="dk2"/>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8296B0"/>
                      </a:solidFill>
                      <a:prstDash val="solid"/>
                      <a:round/>
                      <a:headEnd len="sm" w="sm" type="none"/>
                      <a:tailEnd len="sm" w="sm" type="none"/>
                    </a:lnB>
                  </a:tcPr>
                </a:tc>
                <a:tc>
                  <a:txBody>
                    <a:bodyPr/>
                    <a:lstStyle/>
                    <a:p>
                      <a:pPr indent="0" lvl="0" marL="0" marR="0" rtl="0" algn="ctr">
                        <a:spcBef>
                          <a:spcPts val="0"/>
                        </a:spcBef>
                        <a:spcAft>
                          <a:spcPts val="0"/>
                        </a:spcAft>
                        <a:buNone/>
                      </a:pPr>
                      <a:r>
                        <a:rPr lang="en" sz="1700">
                          <a:solidFill>
                            <a:schemeClr val="lt1"/>
                          </a:solidFill>
                          <a:latin typeface="Arial"/>
                          <a:ea typeface="Arial"/>
                          <a:cs typeface="Arial"/>
                          <a:sym typeface="Arial"/>
                        </a:rPr>
                        <a:t>Funding Societies</a:t>
                      </a:r>
                      <a:endParaRPr sz="1700">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8296B0"/>
                      </a:solidFill>
                      <a:prstDash val="solid"/>
                      <a:round/>
                      <a:headEnd len="sm" w="sm" type="none"/>
                      <a:tailEnd len="sm" w="sm" type="none"/>
                    </a:lnB>
                  </a:tcPr>
                </a:tc>
              </a:tr>
              <a:tr h="654450">
                <a:tc>
                  <a:txBody>
                    <a:bodyPr/>
                    <a:lstStyle/>
                    <a:p>
                      <a:pPr indent="0" lvl="0" marL="0" marR="0" rtl="0" algn="l">
                        <a:spcBef>
                          <a:spcPts val="0"/>
                        </a:spcBef>
                        <a:spcAft>
                          <a:spcPts val="0"/>
                        </a:spcAft>
                        <a:buNone/>
                      </a:pPr>
                      <a:r>
                        <a:rPr b="1" lang="en" sz="1700">
                          <a:solidFill>
                            <a:srgbClr val="1D3AFF"/>
                          </a:solidFill>
                          <a:latin typeface="Arial"/>
                          <a:ea typeface="Arial"/>
                          <a:cs typeface="Arial"/>
                          <a:sym typeface="Arial"/>
                        </a:rPr>
                        <a:t>Target</a:t>
                      </a:r>
                      <a:r>
                        <a:rPr b="1" lang="en" sz="1700">
                          <a:solidFill>
                            <a:srgbClr val="1D3AFF"/>
                          </a:solidFill>
                          <a:latin typeface="Arial"/>
                          <a:ea typeface="Arial"/>
                          <a:cs typeface="Arial"/>
                          <a:sym typeface="Arial"/>
                        </a:rPr>
                        <a:t> segment</a:t>
                      </a:r>
                      <a:endParaRPr b="1" sz="1700">
                        <a:solidFill>
                          <a:srgbClr val="1D3AFF"/>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rPr lang="en" sz="1700">
                          <a:solidFill>
                            <a:schemeClr val="dk1"/>
                          </a:solidFill>
                          <a:latin typeface="Arial"/>
                          <a:ea typeface="Arial"/>
                          <a:cs typeface="Arial"/>
                          <a:sym typeface="Arial"/>
                        </a:rPr>
                        <a:t>Prime</a:t>
                      </a:r>
                      <a:r>
                        <a:rPr lang="en" sz="1700">
                          <a:solidFill>
                            <a:schemeClr val="dk1"/>
                          </a:solidFill>
                          <a:latin typeface="Arial"/>
                          <a:ea typeface="Arial"/>
                          <a:cs typeface="Arial"/>
                          <a:sym typeface="Arial"/>
                        </a:rPr>
                        <a:t> SMEs </a:t>
                      </a:r>
                      <a:br>
                        <a:rPr lang="en" sz="1700">
                          <a:solidFill>
                            <a:schemeClr val="dk1"/>
                          </a:solidFill>
                          <a:latin typeface="Arial"/>
                          <a:ea typeface="Arial"/>
                          <a:cs typeface="Arial"/>
                          <a:sym typeface="Arial"/>
                        </a:rPr>
                      </a:br>
                      <a:r>
                        <a:rPr lang="en" sz="1700">
                          <a:solidFill>
                            <a:schemeClr val="dk1"/>
                          </a:solidFill>
                          <a:latin typeface="Arial"/>
                          <a:ea typeface="Arial"/>
                          <a:cs typeface="Arial"/>
                          <a:sym typeface="Arial"/>
                        </a:rPr>
                        <a:t>(l</a:t>
                      </a:r>
                      <a:r>
                        <a:rPr lang="en" sz="1700">
                          <a:solidFill>
                            <a:schemeClr val="dk1"/>
                          </a:solidFill>
                          <a:latin typeface="Arial"/>
                          <a:ea typeface="Arial"/>
                          <a:cs typeface="Arial"/>
                          <a:sym typeface="Arial"/>
                        </a:rPr>
                        <a:t>arger SMEs with collateral)</a:t>
                      </a:r>
                      <a:endParaRPr sz="1700">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t/>
                      </a:r>
                      <a:endParaRPr sz="1700">
                        <a:solidFill>
                          <a:schemeClr val="dk1"/>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rPr b="1" lang="en" sz="1700">
                          <a:solidFill>
                            <a:srgbClr val="000000"/>
                          </a:solidFill>
                          <a:latin typeface="Arial"/>
                          <a:ea typeface="Arial"/>
                          <a:cs typeface="Arial"/>
                          <a:sym typeface="Arial"/>
                        </a:rPr>
                        <a:t>Micro</a:t>
                      </a:r>
                      <a:r>
                        <a:rPr b="1" lang="en" sz="1700">
                          <a:solidFill>
                            <a:srgbClr val="000000"/>
                          </a:solidFill>
                          <a:latin typeface="Arial"/>
                          <a:ea typeface="Arial"/>
                          <a:cs typeface="Arial"/>
                          <a:sym typeface="Arial"/>
                        </a:rPr>
                        <a:t> to medium SMEs</a:t>
                      </a:r>
                      <a:endParaRPr b="1" sz="1700">
                        <a:solidFill>
                          <a:srgbClr val="000000"/>
                        </a:solidFill>
                        <a:latin typeface="Arial"/>
                        <a:ea typeface="Arial"/>
                        <a:cs typeface="Arial"/>
                        <a:sym typeface="Arial"/>
                      </a:endParaRPr>
                    </a:p>
                    <a:p>
                      <a:pPr indent="0" lvl="0" marL="0" marR="0" rtl="0" algn="ctr">
                        <a:spcBef>
                          <a:spcPts val="0"/>
                        </a:spcBef>
                        <a:spcAft>
                          <a:spcPts val="0"/>
                        </a:spcAft>
                        <a:buNone/>
                      </a:pPr>
                      <a:r>
                        <a:rPr b="1" lang="en" sz="1700">
                          <a:solidFill>
                            <a:srgbClr val="000000"/>
                          </a:solidFill>
                          <a:latin typeface="Arial"/>
                          <a:ea typeface="Arial"/>
                          <a:cs typeface="Arial"/>
                          <a:sym typeface="Arial"/>
                        </a:rPr>
                        <a:t>(Asset-light or with collateral)</a:t>
                      </a:r>
                      <a:endParaRPr b="1" sz="1700">
                        <a:solidFill>
                          <a:srgbClr val="000000"/>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r>
              <a:tr h="449300">
                <a:tc>
                  <a:txBody>
                    <a:bodyPr/>
                    <a:lstStyle/>
                    <a:p>
                      <a:pPr indent="0" lvl="0" marL="0" marR="0" rtl="0" algn="l">
                        <a:spcBef>
                          <a:spcPts val="0"/>
                        </a:spcBef>
                        <a:spcAft>
                          <a:spcPts val="0"/>
                        </a:spcAft>
                        <a:buNone/>
                      </a:pPr>
                      <a:r>
                        <a:rPr b="1" lang="en" sz="1700">
                          <a:solidFill>
                            <a:srgbClr val="1D3AFF"/>
                          </a:solidFill>
                          <a:latin typeface="Arial"/>
                          <a:ea typeface="Arial"/>
                          <a:cs typeface="Arial"/>
                          <a:sym typeface="Arial"/>
                        </a:rPr>
                        <a:t>Products</a:t>
                      </a:r>
                      <a:endParaRPr b="1" sz="1700">
                        <a:solidFill>
                          <a:srgbClr val="1D3AFF"/>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rPr lang="en" sz="1700">
                          <a:solidFill>
                            <a:schemeClr val="dk1"/>
                          </a:solidFill>
                          <a:latin typeface="Arial"/>
                          <a:ea typeface="Arial"/>
                          <a:cs typeface="Arial"/>
                          <a:sym typeface="Arial"/>
                        </a:rPr>
                        <a:t>Secured, Conventional</a:t>
                      </a:r>
                      <a:endParaRPr sz="1700">
                        <a:solidFill>
                          <a:schemeClr val="dk1"/>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t/>
                      </a:r>
                      <a:endParaRPr sz="1700">
                        <a:solidFill>
                          <a:schemeClr val="dk1"/>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rPr b="1" lang="en" sz="1700">
                          <a:solidFill>
                            <a:srgbClr val="000000"/>
                          </a:solidFill>
                          <a:latin typeface="Arial"/>
                          <a:ea typeface="Arial"/>
                          <a:cs typeface="Arial"/>
                          <a:sym typeface="Arial"/>
                        </a:rPr>
                        <a:t>Secured and Unsecured</a:t>
                      </a:r>
                      <a:endParaRPr b="1" sz="1700">
                        <a:solidFill>
                          <a:srgbClr val="000000"/>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r>
              <a:tr h="535175">
                <a:tc>
                  <a:txBody>
                    <a:bodyPr/>
                    <a:lstStyle/>
                    <a:p>
                      <a:pPr indent="0" lvl="0" marL="0" marR="0" rtl="0" algn="l">
                        <a:spcBef>
                          <a:spcPts val="0"/>
                        </a:spcBef>
                        <a:spcAft>
                          <a:spcPts val="0"/>
                        </a:spcAft>
                        <a:buNone/>
                      </a:pPr>
                      <a:r>
                        <a:rPr b="1" lang="en" sz="1700">
                          <a:solidFill>
                            <a:srgbClr val="1D3AFF"/>
                          </a:solidFill>
                          <a:latin typeface="Arial"/>
                          <a:ea typeface="Arial"/>
                          <a:cs typeface="Arial"/>
                          <a:sym typeface="Arial"/>
                        </a:rPr>
                        <a:t>Duration</a:t>
                      </a:r>
                      <a:endParaRPr sz="1700">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rPr lang="en" sz="1700">
                          <a:solidFill>
                            <a:schemeClr val="dk1"/>
                          </a:solidFill>
                          <a:latin typeface="Arial"/>
                          <a:ea typeface="Arial"/>
                          <a:cs typeface="Arial"/>
                          <a:sym typeface="Arial"/>
                        </a:rPr>
                        <a:t>Long (2-5 years)</a:t>
                      </a:r>
                      <a:endParaRPr sz="1700">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t/>
                      </a:r>
                      <a:endParaRPr sz="1700">
                        <a:solidFill>
                          <a:schemeClr val="dk1"/>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rPr b="1" lang="en" sz="1700">
                          <a:solidFill>
                            <a:srgbClr val="000000"/>
                          </a:solidFill>
                          <a:latin typeface="Arial"/>
                          <a:ea typeface="Arial"/>
                          <a:cs typeface="Arial"/>
                          <a:sym typeface="Arial"/>
                        </a:rPr>
                        <a:t>Short (up to 12 months)</a:t>
                      </a:r>
                      <a:endParaRPr b="1" sz="1700">
                        <a:solidFill>
                          <a:srgbClr val="000000"/>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12700">
                      <a:solidFill>
                        <a:srgbClr val="8296B0"/>
                      </a:solidFill>
                      <a:prstDash val="solid"/>
                      <a:round/>
                      <a:headEnd len="sm" w="sm" type="none"/>
                      <a:tailEnd len="sm" w="sm" type="none"/>
                    </a:lnB>
                    <a:solidFill>
                      <a:srgbClr val="E8EBF5"/>
                    </a:solidFill>
                  </a:tcPr>
                </a:tc>
              </a:tr>
              <a:tr h="634275">
                <a:tc>
                  <a:txBody>
                    <a:bodyPr/>
                    <a:lstStyle/>
                    <a:p>
                      <a:pPr indent="0" lvl="0" marL="0" marR="0" rtl="0" algn="l">
                        <a:spcBef>
                          <a:spcPts val="0"/>
                        </a:spcBef>
                        <a:spcAft>
                          <a:spcPts val="0"/>
                        </a:spcAft>
                        <a:buNone/>
                      </a:pPr>
                      <a:r>
                        <a:rPr b="1" lang="en" sz="1700">
                          <a:solidFill>
                            <a:srgbClr val="1D3AFF"/>
                          </a:solidFill>
                          <a:latin typeface="Arial"/>
                          <a:ea typeface="Arial"/>
                          <a:cs typeface="Arial"/>
                          <a:sym typeface="Arial"/>
                        </a:rPr>
                        <a:t>Value proposition</a:t>
                      </a:r>
                      <a:endParaRPr sz="1700">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rPr lang="en" sz="1700">
                          <a:solidFill>
                            <a:schemeClr val="dk1"/>
                          </a:solidFill>
                          <a:latin typeface="Arial"/>
                          <a:ea typeface="Arial"/>
                          <a:cs typeface="Arial"/>
                          <a:sym typeface="Arial"/>
                        </a:rPr>
                        <a:t>Offline,</a:t>
                      </a:r>
                      <a:r>
                        <a:rPr lang="en" sz="1700">
                          <a:solidFill>
                            <a:schemeClr val="dk1"/>
                          </a:solidFill>
                          <a:latin typeface="Arial"/>
                          <a:ea typeface="Arial"/>
                          <a:cs typeface="Arial"/>
                          <a:sym typeface="Arial"/>
                        </a:rPr>
                        <a:t> larger and cheaper</a:t>
                      </a:r>
                      <a:endParaRPr sz="1700">
                        <a:solidFill>
                          <a:schemeClr val="dk1"/>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t/>
                      </a:r>
                      <a:endParaRPr sz="1700">
                        <a:solidFill>
                          <a:schemeClr val="dk1"/>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8EBF5"/>
                    </a:solidFill>
                  </a:tcPr>
                </a:tc>
                <a:tc>
                  <a:txBody>
                    <a:bodyPr/>
                    <a:lstStyle/>
                    <a:p>
                      <a:pPr indent="0" lvl="0" marL="0" marR="0" rtl="0" algn="ctr">
                        <a:spcBef>
                          <a:spcPts val="0"/>
                        </a:spcBef>
                        <a:spcAft>
                          <a:spcPts val="0"/>
                        </a:spcAft>
                        <a:buNone/>
                      </a:pPr>
                      <a:r>
                        <a:rPr b="1" lang="en" sz="1700">
                          <a:solidFill>
                            <a:srgbClr val="000000"/>
                          </a:solidFill>
                          <a:latin typeface="Arial"/>
                          <a:ea typeface="Arial"/>
                          <a:cs typeface="Arial"/>
                          <a:sym typeface="Arial"/>
                        </a:rPr>
                        <a:t>Digital,</a:t>
                      </a:r>
                      <a:r>
                        <a:rPr b="1" lang="en" sz="1700">
                          <a:solidFill>
                            <a:srgbClr val="000000"/>
                          </a:solidFill>
                          <a:latin typeface="Arial"/>
                          <a:ea typeface="Arial"/>
                          <a:cs typeface="Arial"/>
                          <a:sym typeface="Arial"/>
                        </a:rPr>
                        <a:t> faster and customised</a:t>
                      </a:r>
                      <a:endParaRPr b="1" sz="1700">
                        <a:solidFill>
                          <a:srgbClr val="000000"/>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8296B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8EBF5"/>
                    </a:solidFill>
                  </a:tcPr>
                </a:tc>
              </a:tr>
            </a:tbl>
          </a:graphicData>
        </a:graphic>
      </p:graphicFrame>
      <p:pic>
        <p:nvPicPr>
          <p:cNvPr id="546" name="Google Shape;546;p48"/>
          <p:cNvPicPr preferRelativeResize="0"/>
          <p:nvPr/>
        </p:nvPicPr>
        <p:blipFill rotWithShape="1">
          <a:blip r:embed="rId3">
            <a:alphaModFix/>
          </a:blip>
          <a:srcRect b="0" l="0" r="0" t="0"/>
          <a:stretch/>
        </p:blipFill>
        <p:spPr>
          <a:xfrm>
            <a:off x="3390557" y="1182388"/>
            <a:ext cx="643389" cy="643389"/>
          </a:xfrm>
          <a:prstGeom prst="rect">
            <a:avLst/>
          </a:prstGeom>
          <a:noFill/>
          <a:ln>
            <a:noFill/>
          </a:ln>
        </p:spPr>
      </p:pic>
      <p:pic>
        <p:nvPicPr>
          <p:cNvPr id="547" name="Google Shape;547;p48"/>
          <p:cNvPicPr preferRelativeResize="0"/>
          <p:nvPr/>
        </p:nvPicPr>
        <p:blipFill rotWithShape="1">
          <a:blip r:embed="rId4">
            <a:alphaModFix/>
          </a:blip>
          <a:srcRect b="0" l="0" r="0" t="0"/>
          <a:stretch/>
        </p:blipFill>
        <p:spPr>
          <a:xfrm>
            <a:off x="6726916" y="1182388"/>
            <a:ext cx="544741" cy="528065"/>
          </a:xfrm>
          <a:prstGeom prst="rect">
            <a:avLst/>
          </a:prstGeom>
          <a:noFill/>
          <a:ln>
            <a:noFill/>
          </a:ln>
        </p:spPr>
      </p:pic>
      <p:sp>
        <p:nvSpPr>
          <p:cNvPr id="548" name="Google Shape;548;p48"/>
          <p:cNvSpPr txBox="1"/>
          <p:nvPr/>
        </p:nvSpPr>
        <p:spPr>
          <a:xfrm>
            <a:off x="294750" y="418675"/>
            <a:ext cx="8849400" cy="507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900">
                <a:solidFill>
                  <a:schemeClr val="lt1"/>
                </a:solidFill>
                <a:latin typeface="Arial"/>
                <a:ea typeface="Arial"/>
                <a:cs typeface="Arial"/>
                <a:sym typeface="Arial"/>
              </a:rPr>
              <a:t>Providing </a:t>
            </a:r>
            <a:r>
              <a:rPr b="1" lang="en" sz="2900">
                <a:solidFill>
                  <a:schemeClr val="lt1"/>
                </a:solidFill>
              </a:rPr>
              <a:t>M</a:t>
            </a:r>
            <a:r>
              <a:rPr b="1" lang="en" sz="2900">
                <a:solidFill>
                  <a:schemeClr val="lt1"/>
                </a:solidFill>
                <a:latin typeface="Arial"/>
                <a:ea typeface="Arial"/>
                <a:cs typeface="Arial"/>
                <a:sym typeface="Arial"/>
              </a:rPr>
              <a:t>SMEs with</a:t>
            </a:r>
            <a:r>
              <a:rPr b="1" lang="en" sz="2900">
                <a:solidFill>
                  <a:schemeClr val="dk1"/>
                </a:solidFill>
                <a:latin typeface="Arial"/>
                <a:ea typeface="Arial"/>
                <a:cs typeface="Arial"/>
                <a:sym typeface="Arial"/>
              </a:rPr>
              <a:t> </a:t>
            </a:r>
            <a:r>
              <a:rPr b="1" lang="en" sz="2900">
                <a:solidFill>
                  <a:srgbClr val="23DEC5"/>
                </a:solidFill>
                <a:latin typeface="Arial"/>
                <a:ea typeface="Arial"/>
                <a:cs typeface="Arial"/>
                <a:sym typeface="Arial"/>
              </a:rPr>
              <a:t>more access to financing</a:t>
            </a:r>
            <a:endParaRPr b="1" sz="2900">
              <a:solidFill>
                <a:srgbClr val="23DEC5"/>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cxnSp>
        <p:nvCxnSpPr>
          <p:cNvPr id="553" name="Google Shape;553;p49"/>
          <p:cNvCxnSpPr/>
          <p:nvPr/>
        </p:nvCxnSpPr>
        <p:spPr>
          <a:xfrm flipH="1" rot="10800000">
            <a:off x="482621" y="2679022"/>
            <a:ext cx="8295600" cy="33000"/>
          </a:xfrm>
          <a:prstGeom prst="straightConnector1">
            <a:avLst/>
          </a:prstGeom>
          <a:noFill/>
          <a:ln cap="flat" cmpd="sng" w="76200">
            <a:solidFill>
              <a:srgbClr val="B3C6E7"/>
            </a:solidFill>
            <a:prstDash val="solid"/>
            <a:round/>
            <a:headEnd len="sm" w="sm" type="none"/>
            <a:tailEnd len="med" w="med" type="triangle"/>
          </a:ln>
        </p:spPr>
      </p:cxnSp>
      <p:sp>
        <p:nvSpPr>
          <p:cNvPr id="554" name="Google Shape;554;p49"/>
          <p:cNvSpPr/>
          <p:nvPr/>
        </p:nvSpPr>
        <p:spPr>
          <a:xfrm>
            <a:off x="999366" y="2342896"/>
            <a:ext cx="695700" cy="7383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2015</a:t>
            </a:r>
            <a:endParaRPr b="1" sz="1200">
              <a:solidFill>
                <a:srgbClr val="FFFFFF"/>
              </a:solidFill>
              <a:latin typeface="Arial"/>
              <a:ea typeface="Arial"/>
              <a:cs typeface="Arial"/>
              <a:sym typeface="Arial"/>
            </a:endParaRPr>
          </a:p>
        </p:txBody>
      </p:sp>
      <p:sp>
        <p:nvSpPr>
          <p:cNvPr id="555" name="Google Shape;555;p49"/>
          <p:cNvSpPr/>
          <p:nvPr/>
        </p:nvSpPr>
        <p:spPr>
          <a:xfrm>
            <a:off x="2577624" y="2342861"/>
            <a:ext cx="695700" cy="7383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2016</a:t>
            </a:r>
            <a:endParaRPr b="1" sz="1200">
              <a:solidFill>
                <a:srgbClr val="FFFFFF"/>
              </a:solidFill>
              <a:latin typeface="Arial"/>
              <a:ea typeface="Arial"/>
              <a:cs typeface="Arial"/>
              <a:sym typeface="Arial"/>
            </a:endParaRPr>
          </a:p>
        </p:txBody>
      </p:sp>
      <p:sp>
        <p:nvSpPr>
          <p:cNvPr id="556" name="Google Shape;556;p49"/>
          <p:cNvSpPr/>
          <p:nvPr/>
        </p:nvSpPr>
        <p:spPr>
          <a:xfrm>
            <a:off x="4155881" y="2342861"/>
            <a:ext cx="695700" cy="7383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2018</a:t>
            </a:r>
            <a:endParaRPr b="1" sz="1200">
              <a:solidFill>
                <a:srgbClr val="FFFFFF"/>
              </a:solidFill>
              <a:latin typeface="Arial"/>
              <a:ea typeface="Arial"/>
              <a:cs typeface="Arial"/>
              <a:sym typeface="Arial"/>
            </a:endParaRPr>
          </a:p>
        </p:txBody>
      </p:sp>
      <p:sp>
        <p:nvSpPr>
          <p:cNvPr id="557" name="Google Shape;557;p49"/>
          <p:cNvSpPr/>
          <p:nvPr/>
        </p:nvSpPr>
        <p:spPr>
          <a:xfrm>
            <a:off x="5758730" y="2342861"/>
            <a:ext cx="695700" cy="7383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2019</a:t>
            </a:r>
            <a:endParaRPr b="1" sz="1200">
              <a:solidFill>
                <a:srgbClr val="FFFFFF"/>
              </a:solidFill>
              <a:latin typeface="Arial"/>
              <a:ea typeface="Arial"/>
              <a:cs typeface="Arial"/>
              <a:sym typeface="Arial"/>
            </a:endParaRPr>
          </a:p>
        </p:txBody>
      </p:sp>
      <p:sp>
        <p:nvSpPr>
          <p:cNvPr id="558" name="Google Shape;558;p49"/>
          <p:cNvSpPr/>
          <p:nvPr/>
        </p:nvSpPr>
        <p:spPr>
          <a:xfrm>
            <a:off x="7199841" y="2342861"/>
            <a:ext cx="695700" cy="738300"/>
          </a:xfrm>
          <a:prstGeom prst="ellipse">
            <a:avLst/>
          </a:prstGeom>
          <a:solidFill>
            <a:srgbClr val="8DA9DB"/>
          </a:solidFill>
          <a:ln>
            <a:noFill/>
          </a:ln>
        </p:spPr>
        <p:txBody>
          <a:bodyPr anchorCtr="0" anchor="ctr" bIns="68575" lIns="40500" spcFirstLastPara="1" rIns="40500" wrap="square" tIns="68575">
            <a:noAutofit/>
          </a:bodyPr>
          <a:lstStyle/>
          <a:p>
            <a:pPr indent="0" lvl="0" marL="0" marR="0" rtl="0" algn="ctr">
              <a:spcBef>
                <a:spcPts val="0"/>
              </a:spcBef>
              <a:spcAft>
                <a:spcPts val="0"/>
              </a:spcAft>
              <a:buNone/>
            </a:pPr>
            <a:r>
              <a:rPr b="1" lang="en" sz="1200">
                <a:solidFill>
                  <a:srgbClr val="FFFFFF"/>
                </a:solidFill>
                <a:latin typeface="Arial"/>
                <a:ea typeface="Arial"/>
                <a:cs typeface="Arial"/>
                <a:sym typeface="Arial"/>
              </a:rPr>
              <a:t>2020</a:t>
            </a:r>
            <a:endParaRPr b="1" sz="1200">
              <a:solidFill>
                <a:srgbClr val="FFFFFF"/>
              </a:solidFill>
              <a:latin typeface="Arial"/>
              <a:ea typeface="Arial"/>
              <a:cs typeface="Arial"/>
              <a:sym typeface="Arial"/>
            </a:endParaRPr>
          </a:p>
        </p:txBody>
      </p:sp>
      <p:cxnSp>
        <p:nvCxnSpPr>
          <p:cNvPr id="559" name="Google Shape;559;p49"/>
          <p:cNvCxnSpPr/>
          <p:nvPr/>
        </p:nvCxnSpPr>
        <p:spPr>
          <a:xfrm rot="10800000">
            <a:off x="1338485" y="2089996"/>
            <a:ext cx="0" cy="252900"/>
          </a:xfrm>
          <a:prstGeom prst="straightConnector1">
            <a:avLst/>
          </a:prstGeom>
          <a:noFill/>
          <a:ln cap="flat" cmpd="sng" w="28575">
            <a:solidFill>
              <a:srgbClr val="2F5496"/>
            </a:solidFill>
            <a:prstDash val="solid"/>
            <a:round/>
            <a:headEnd len="sm" w="sm" type="none"/>
            <a:tailEnd len="sm" w="sm" type="none"/>
          </a:ln>
        </p:spPr>
      </p:cxnSp>
      <p:cxnSp>
        <p:nvCxnSpPr>
          <p:cNvPr id="560" name="Google Shape;560;p49"/>
          <p:cNvCxnSpPr/>
          <p:nvPr/>
        </p:nvCxnSpPr>
        <p:spPr>
          <a:xfrm rot="10800000">
            <a:off x="2929111" y="3081083"/>
            <a:ext cx="0" cy="252900"/>
          </a:xfrm>
          <a:prstGeom prst="straightConnector1">
            <a:avLst/>
          </a:prstGeom>
          <a:noFill/>
          <a:ln cap="flat" cmpd="sng" w="28575">
            <a:solidFill>
              <a:srgbClr val="2F5496"/>
            </a:solidFill>
            <a:prstDash val="solid"/>
            <a:round/>
            <a:headEnd len="sm" w="sm" type="none"/>
            <a:tailEnd len="sm" w="sm" type="none"/>
          </a:ln>
        </p:spPr>
      </p:cxnSp>
      <p:cxnSp>
        <p:nvCxnSpPr>
          <p:cNvPr id="561" name="Google Shape;561;p49"/>
          <p:cNvCxnSpPr/>
          <p:nvPr/>
        </p:nvCxnSpPr>
        <p:spPr>
          <a:xfrm rot="10800000">
            <a:off x="4493635" y="2089996"/>
            <a:ext cx="0" cy="252900"/>
          </a:xfrm>
          <a:prstGeom prst="straightConnector1">
            <a:avLst/>
          </a:prstGeom>
          <a:noFill/>
          <a:ln cap="flat" cmpd="sng" w="28575">
            <a:solidFill>
              <a:srgbClr val="2F5496"/>
            </a:solidFill>
            <a:prstDash val="solid"/>
            <a:round/>
            <a:headEnd len="sm" w="sm" type="none"/>
            <a:tailEnd len="sm" w="sm" type="none"/>
          </a:ln>
        </p:spPr>
      </p:cxnSp>
      <p:cxnSp>
        <p:nvCxnSpPr>
          <p:cNvPr id="562" name="Google Shape;562;p49"/>
          <p:cNvCxnSpPr/>
          <p:nvPr/>
        </p:nvCxnSpPr>
        <p:spPr>
          <a:xfrm rot="10800000">
            <a:off x="6126033" y="3081084"/>
            <a:ext cx="0" cy="252900"/>
          </a:xfrm>
          <a:prstGeom prst="straightConnector1">
            <a:avLst/>
          </a:prstGeom>
          <a:noFill/>
          <a:ln cap="flat" cmpd="sng" w="28575">
            <a:solidFill>
              <a:srgbClr val="2F5496"/>
            </a:solidFill>
            <a:prstDash val="solid"/>
            <a:round/>
            <a:headEnd len="sm" w="sm" type="none"/>
            <a:tailEnd len="sm" w="sm" type="none"/>
          </a:ln>
        </p:spPr>
      </p:cxnSp>
      <p:cxnSp>
        <p:nvCxnSpPr>
          <p:cNvPr id="563" name="Google Shape;563;p49"/>
          <p:cNvCxnSpPr/>
          <p:nvPr/>
        </p:nvCxnSpPr>
        <p:spPr>
          <a:xfrm rot="10800000">
            <a:off x="7536441" y="2089961"/>
            <a:ext cx="0" cy="252900"/>
          </a:xfrm>
          <a:prstGeom prst="straightConnector1">
            <a:avLst/>
          </a:prstGeom>
          <a:noFill/>
          <a:ln cap="flat" cmpd="sng" w="28575">
            <a:solidFill>
              <a:srgbClr val="2F5496"/>
            </a:solidFill>
            <a:prstDash val="solid"/>
            <a:round/>
            <a:headEnd len="sm" w="sm" type="none"/>
            <a:tailEnd len="sm" w="sm" type="none"/>
          </a:ln>
        </p:spPr>
      </p:cxnSp>
      <p:sp>
        <p:nvSpPr>
          <p:cNvPr id="564" name="Google Shape;564;p49"/>
          <p:cNvSpPr txBox="1"/>
          <p:nvPr/>
        </p:nvSpPr>
        <p:spPr>
          <a:xfrm>
            <a:off x="256312" y="387963"/>
            <a:ext cx="8334600" cy="507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900">
                <a:solidFill>
                  <a:srgbClr val="23DEC5"/>
                </a:solidFill>
                <a:latin typeface="Arial"/>
                <a:ea typeface="Arial"/>
                <a:cs typeface="Arial"/>
                <a:sym typeface="Arial"/>
              </a:rPr>
              <a:t>Continuous Innovation</a:t>
            </a:r>
            <a:r>
              <a:rPr b="1" lang="en" sz="2900">
                <a:solidFill>
                  <a:srgbClr val="1D3AFF"/>
                </a:solidFill>
                <a:latin typeface="Arial"/>
                <a:ea typeface="Arial"/>
                <a:cs typeface="Arial"/>
                <a:sym typeface="Arial"/>
              </a:rPr>
              <a:t> </a:t>
            </a:r>
            <a:r>
              <a:rPr b="1" lang="en" sz="2900">
                <a:solidFill>
                  <a:schemeClr val="lt1"/>
                </a:solidFill>
                <a:latin typeface="Arial"/>
                <a:ea typeface="Arial"/>
                <a:cs typeface="Arial"/>
                <a:sym typeface="Arial"/>
              </a:rPr>
              <a:t>for our retail investors</a:t>
            </a:r>
            <a:endParaRPr sz="1100">
              <a:solidFill>
                <a:schemeClr val="lt1"/>
              </a:solidFill>
            </a:endParaRPr>
          </a:p>
        </p:txBody>
      </p:sp>
      <p:pic>
        <p:nvPicPr>
          <p:cNvPr id="565" name="Google Shape;565;p49"/>
          <p:cNvPicPr preferRelativeResize="0"/>
          <p:nvPr/>
        </p:nvPicPr>
        <p:blipFill rotWithShape="1">
          <a:blip r:embed="rId3">
            <a:alphaModFix/>
          </a:blip>
          <a:srcRect b="0" l="0" r="0" t="0"/>
          <a:stretch/>
        </p:blipFill>
        <p:spPr>
          <a:xfrm rot="6652822">
            <a:off x="8236385" y="4298392"/>
            <a:ext cx="496762" cy="704478"/>
          </a:xfrm>
          <a:prstGeom prst="rect">
            <a:avLst/>
          </a:prstGeom>
          <a:noFill/>
          <a:ln>
            <a:noFill/>
          </a:ln>
        </p:spPr>
      </p:pic>
      <p:sp>
        <p:nvSpPr>
          <p:cNvPr id="566" name="Google Shape;566;p49"/>
          <p:cNvSpPr/>
          <p:nvPr/>
        </p:nvSpPr>
        <p:spPr>
          <a:xfrm>
            <a:off x="137075" y="1693366"/>
            <a:ext cx="2526900" cy="322200"/>
          </a:xfrm>
          <a:prstGeom prst="rect">
            <a:avLst/>
          </a:prstGeom>
          <a:solidFill>
            <a:srgbClr val="FFB50E"/>
          </a:solidFill>
          <a:ln cap="flat" cmpd="sng" w="12700">
            <a:solidFill>
              <a:srgbClr val="FFB50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en" sz="1100">
                <a:solidFill>
                  <a:srgbClr val="002060"/>
                </a:solidFill>
                <a:latin typeface="Arial"/>
                <a:ea typeface="Arial"/>
                <a:cs typeface="Arial"/>
                <a:sym typeface="Arial"/>
              </a:rPr>
              <a:t>Business Term Investment (BTI)</a:t>
            </a:r>
            <a:endParaRPr sz="1100"/>
          </a:p>
        </p:txBody>
      </p:sp>
      <p:sp>
        <p:nvSpPr>
          <p:cNvPr id="567" name="Google Shape;567;p49"/>
          <p:cNvSpPr/>
          <p:nvPr/>
        </p:nvSpPr>
        <p:spPr>
          <a:xfrm>
            <a:off x="1694980" y="3398667"/>
            <a:ext cx="2663400" cy="322200"/>
          </a:xfrm>
          <a:prstGeom prst="rect">
            <a:avLst/>
          </a:prstGeom>
          <a:solidFill>
            <a:srgbClr val="FFB50E"/>
          </a:solidFill>
          <a:ln cap="flat" cmpd="sng" w="12700">
            <a:solidFill>
              <a:srgbClr val="FFB50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en" sz="1100">
                <a:solidFill>
                  <a:srgbClr val="002060"/>
                </a:solidFill>
                <a:latin typeface="Arial"/>
                <a:ea typeface="Arial"/>
                <a:cs typeface="Arial"/>
                <a:sym typeface="Arial"/>
              </a:rPr>
              <a:t>Invoice Financing Investment (IFI)</a:t>
            </a:r>
            <a:endParaRPr sz="1100"/>
          </a:p>
        </p:txBody>
      </p:sp>
      <p:sp>
        <p:nvSpPr>
          <p:cNvPr id="568" name="Google Shape;568;p49"/>
          <p:cNvSpPr/>
          <p:nvPr/>
        </p:nvSpPr>
        <p:spPr>
          <a:xfrm>
            <a:off x="4740292" y="3887372"/>
            <a:ext cx="3036600" cy="322200"/>
          </a:xfrm>
          <a:prstGeom prst="rect">
            <a:avLst/>
          </a:prstGeom>
          <a:solidFill>
            <a:srgbClr val="FFB50E"/>
          </a:solidFill>
          <a:ln cap="flat" cmpd="sng" w="12700">
            <a:solidFill>
              <a:srgbClr val="FFB50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en" sz="1100">
                <a:solidFill>
                  <a:srgbClr val="002060"/>
                </a:solidFill>
                <a:latin typeface="Arial"/>
                <a:ea typeface="Arial"/>
                <a:cs typeface="Arial"/>
                <a:sym typeface="Arial"/>
              </a:rPr>
              <a:t>Revolving Credit Investment (RCI)</a:t>
            </a:r>
            <a:endParaRPr sz="1100"/>
          </a:p>
        </p:txBody>
      </p:sp>
      <p:sp>
        <p:nvSpPr>
          <p:cNvPr id="569" name="Google Shape;569;p49"/>
          <p:cNvSpPr/>
          <p:nvPr/>
        </p:nvSpPr>
        <p:spPr>
          <a:xfrm>
            <a:off x="3120824" y="1600700"/>
            <a:ext cx="2807100" cy="405300"/>
          </a:xfrm>
          <a:prstGeom prst="rect">
            <a:avLst/>
          </a:prstGeom>
          <a:solidFill>
            <a:srgbClr val="FFB50E"/>
          </a:solidFill>
          <a:ln cap="flat" cmpd="sng" w="12700">
            <a:solidFill>
              <a:srgbClr val="FFB50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en" sz="1100">
                <a:solidFill>
                  <a:srgbClr val="002060"/>
                </a:solidFill>
                <a:latin typeface="Arial"/>
                <a:ea typeface="Arial"/>
                <a:cs typeface="Arial"/>
                <a:sym typeface="Arial"/>
              </a:rPr>
              <a:t>Property-backed Secured Investment (PBSI)</a:t>
            </a:r>
            <a:endParaRPr sz="1100"/>
          </a:p>
        </p:txBody>
      </p:sp>
      <p:sp>
        <p:nvSpPr>
          <p:cNvPr id="570" name="Google Shape;570;p49"/>
          <p:cNvSpPr/>
          <p:nvPr/>
        </p:nvSpPr>
        <p:spPr>
          <a:xfrm>
            <a:off x="4740319" y="3396368"/>
            <a:ext cx="3036600" cy="348000"/>
          </a:xfrm>
          <a:prstGeom prst="rect">
            <a:avLst/>
          </a:prstGeom>
          <a:solidFill>
            <a:srgbClr val="FFB50E"/>
          </a:solidFill>
          <a:ln cap="flat" cmpd="sng" w="12700">
            <a:solidFill>
              <a:srgbClr val="FFB50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en" sz="1100">
                <a:solidFill>
                  <a:srgbClr val="1D3AFF"/>
                </a:solidFill>
                <a:latin typeface="Arial"/>
                <a:ea typeface="Arial"/>
                <a:cs typeface="Arial"/>
                <a:sym typeface="Arial"/>
              </a:rPr>
              <a:t>Guaranteed</a:t>
            </a:r>
            <a:r>
              <a:rPr b="1" lang="en" sz="1100">
                <a:solidFill>
                  <a:srgbClr val="002060"/>
                </a:solidFill>
                <a:latin typeface="Arial"/>
                <a:ea typeface="Arial"/>
                <a:cs typeface="Arial"/>
                <a:sym typeface="Arial"/>
              </a:rPr>
              <a:t> Returns Investment (GRI)</a:t>
            </a:r>
            <a:endParaRPr sz="1100"/>
          </a:p>
        </p:txBody>
      </p:sp>
      <p:sp>
        <p:nvSpPr>
          <p:cNvPr id="571" name="Google Shape;571;p49"/>
          <p:cNvSpPr/>
          <p:nvPr/>
        </p:nvSpPr>
        <p:spPr>
          <a:xfrm>
            <a:off x="6150022" y="1600700"/>
            <a:ext cx="2807100" cy="405300"/>
          </a:xfrm>
          <a:prstGeom prst="rect">
            <a:avLst/>
          </a:prstGeom>
          <a:solidFill>
            <a:srgbClr val="FFB50E"/>
          </a:solidFill>
          <a:ln cap="flat" cmpd="sng" w="12700">
            <a:solidFill>
              <a:srgbClr val="FFB50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en" sz="1100">
                <a:solidFill>
                  <a:srgbClr val="1D3AFF"/>
                </a:solidFill>
                <a:latin typeface="Arial"/>
                <a:ea typeface="Arial"/>
                <a:cs typeface="Arial"/>
                <a:sym typeface="Arial"/>
              </a:rPr>
              <a:t>Guaranteed</a:t>
            </a:r>
            <a:r>
              <a:rPr b="1" lang="en" sz="1100">
                <a:solidFill>
                  <a:srgbClr val="002060"/>
                </a:solidFill>
                <a:latin typeface="Arial"/>
                <a:ea typeface="Arial"/>
                <a:cs typeface="Arial"/>
                <a:sym typeface="Arial"/>
              </a:rPr>
              <a:t> Property-backed Investment (GPI)</a:t>
            </a:r>
            <a:endParaRPr sz="1100"/>
          </a:p>
        </p:txBody>
      </p:sp>
      <p:pic>
        <p:nvPicPr>
          <p:cNvPr descr="A sign on a pole&#10;&#10;Description automatically generated" id="572" name="Google Shape;572;p49"/>
          <p:cNvPicPr preferRelativeResize="0"/>
          <p:nvPr/>
        </p:nvPicPr>
        <p:blipFill rotWithShape="1">
          <a:blip r:embed="rId4">
            <a:alphaModFix/>
          </a:blip>
          <a:srcRect b="0" l="0" r="0" t="0"/>
          <a:stretch/>
        </p:blipFill>
        <p:spPr>
          <a:xfrm>
            <a:off x="8561466" y="1581150"/>
            <a:ext cx="407616" cy="432599"/>
          </a:xfrm>
          <a:prstGeom prst="rect">
            <a:avLst/>
          </a:prstGeom>
          <a:noFill/>
          <a:ln>
            <a:noFill/>
          </a:ln>
        </p:spPr>
      </p:pic>
      <p:pic>
        <p:nvPicPr>
          <p:cNvPr id="573" name="Google Shape;573;p49"/>
          <p:cNvPicPr preferRelativeResize="0"/>
          <p:nvPr/>
        </p:nvPicPr>
        <p:blipFill rotWithShape="1">
          <a:blip r:embed="rId5">
            <a:alphaModFix/>
          </a:blip>
          <a:srcRect b="0" l="0" r="0" t="0"/>
          <a:stretch/>
        </p:blipFill>
        <p:spPr>
          <a:xfrm>
            <a:off x="372826" y="4310172"/>
            <a:ext cx="167808" cy="167810"/>
          </a:xfrm>
          <a:prstGeom prst="rect">
            <a:avLst/>
          </a:prstGeom>
          <a:noFill/>
          <a:ln>
            <a:noFill/>
          </a:ln>
        </p:spPr>
      </p:pic>
      <p:pic>
        <p:nvPicPr>
          <p:cNvPr id="574" name="Google Shape;574;p49"/>
          <p:cNvPicPr preferRelativeResize="0"/>
          <p:nvPr/>
        </p:nvPicPr>
        <p:blipFill rotWithShape="1">
          <a:blip r:embed="rId6">
            <a:alphaModFix/>
          </a:blip>
          <a:srcRect b="0" l="0" r="0" t="0"/>
          <a:stretch/>
        </p:blipFill>
        <p:spPr>
          <a:xfrm>
            <a:off x="909219" y="4469776"/>
            <a:ext cx="135445" cy="13544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50"/>
          <p:cNvSpPr txBox="1"/>
          <p:nvPr/>
        </p:nvSpPr>
        <p:spPr>
          <a:xfrm>
            <a:off x="345375" y="410825"/>
            <a:ext cx="9015600" cy="615600"/>
          </a:xfrm>
          <a:prstGeom prst="rect">
            <a:avLst/>
          </a:prstGeom>
          <a:noFill/>
          <a:ln>
            <a:noFill/>
          </a:ln>
        </p:spPr>
        <p:txBody>
          <a:bodyPr anchorCtr="0" anchor="t" bIns="34275" lIns="34275" spcFirstLastPara="1" rIns="34275" wrap="square" tIns="34275">
            <a:noAutofit/>
          </a:bodyPr>
          <a:lstStyle/>
          <a:p>
            <a:pPr indent="0" lvl="0" marL="0" rtl="0" algn="l">
              <a:spcBef>
                <a:spcPts val="0"/>
              </a:spcBef>
              <a:spcAft>
                <a:spcPts val="0"/>
              </a:spcAft>
              <a:buClr>
                <a:schemeClr val="lt1"/>
              </a:buClr>
              <a:buSzPts val="2000"/>
              <a:buFont typeface="Arial"/>
              <a:buNone/>
            </a:pPr>
            <a:r>
              <a:rPr b="1" lang="en" sz="2900">
                <a:solidFill>
                  <a:srgbClr val="23DEC5"/>
                </a:solidFill>
              </a:rPr>
              <a:t>Measuring Our Impact </a:t>
            </a:r>
            <a:r>
              <a:rPr b="1" lang="en">
                <a:solidFill>
                  <a:schemeClr val="lt1"/>
                </a:solidFill>
              </a:rPr>
              <a:t>(A Study conducted with a regional development bank)</a:t>
            </a:r>
            <a:r>
              <a:rPr b="1" lang="en" sz="2900">
                <a:solidFill>
                  <a:srgbClr val="23DEC5"/>
                </a:solidFill>
              </a:rPr>
              <a:t> </a:t>
            </a:r>
            <a:endParaRPr b="1" sz="2900">
              <a:solidFill>
                <a:srgbClr val="23DEC5"/>
              </a:solidFill>
            </a:endParaRPr>
          </a:p>
          <a:p>
            <a:pPr indent="0" lvl="0" marL="0" marR="0" rtl="0" algn="l">
              <a:lnSpc>
                <a:spcPct val="100000"/>
              </a:lnSpc>
              <a:spcBef>
                <a:spcPts val="0"/>
              </a:spcBef>
              <a:spcAft>
                <a:spcPts val="0"/>
              </a:spcAft>
              <a:buClr>
                <a:srgbClr val="FFFFFF"/>
              </a:buClr>
              <a:buSzPts val="2000"/>
              <a:buFont typeface="Arial"/>
              <a:buNone/>
            </a:pPr>
            <a:r>
              <a:t/>
            </a:r>
            <a:endParaRPr sz="500">
              <a:solidFill>
                <a:srgbClr val="23DEC5"/>
              </a:solidFill>
              <a:latin typeface="Poppins SemiBold"/>
              <a:ea typeface="Poppins SemiBold"/>
              <a:cs typeface="Poppins SemiBold"/>
              <a:sym typeface="Poppins SemiBold"/>
            </a:endParaRPr>
          </a:p>
        </p:txBody>
      </p:sp>
      <p:sp>
        <p:nvSpPr>
          <p:cNvPr id="580" name="Google Shape;580;p50"/>
          <p:cNvSpPr txBox="1"/>
          <p:nvPr/>
        </p:nvSpPr>
        <p:spPr>
          <a:xfrm>
            <a:off x="335225" y="1481425"/>
            <a:ext cx="3661800" cy="2839800"/>
          </a:xfrm>
          <a:prstGeom prst="rect">
            <a:avLst/>
          </a:prstGeom>
          <a:noFill/>
          <a:ln>
            <a:noFill/>
          </a:ln>
        </p:spPr>
        <p:txBody>
          <a:bodyPr anchorCtr="0" anchor="t" bIns="34275" lIns="34275" spcFirstLastPara="1" rIns="34275" wrap="square" tIns="34275">
            <a:spAutoFit/>
          </a:bodyPr>
          <a:lstStyle/>
          <a:p>
            <a:pPr indent="0" lvl="0" marL="0" rtl="0" algn="l">
              <a:spcBef>
                <a:spcPts val="0"/>
              </a:spcBef>
              <a:spcAft>
                <a:spcPts val="0"/>
              </a:spcAft>
              <a:buNone/>
            </a:pPr>
            <a:r>
              <a:rPr b="1" lang="en" sz="1200"/>
              <a:t>Scope</a:t>
            </a:r>
            <a:endParaRPr b="1" sz="1200"/>
          </a:p>
          <a:p>
            <a:pPr indent="0" lvl="0" marL="0" rtl="0" algn="l">
              <a:spcBef>
                <a:spcPts val="0"/>
              </a:spcBef>
              <a:spcAft>
                <a:spcPts val="0"/>
              </a:spcAft>
              <a:buNone/>
            </a:pPr>
            <a:r>
              <a:rPr lang="en" sz="1200"/>
              <a:t>Collaboration between Funding Societies (FS) and a regional development bank to conduct a study on the economic and social impact of FS’ lending in</a:t>
            </a:r>
            <a:r>
              <a:rPr lang="en" sz="1200">
                <a:solidFill>
                  <a:srgbClr val="FF0000"/>
                </a:solidFill>
              </a:rPr>
              <a:t> </a:t>
            </a:r>
            <a:r>
              <a:rPr lang="en" sz="1200">
                <a:solidFill>
                  <a:schemeClr val="dk1"/>
                </a:solidFill>
              </a:rPr>
              <a:t>Singapore,</a:t>
            </a:r>
            <a:r>
              <a:rPr lang="en" sz="1200">
                <a:solidFill>
                  <a:srgbClr val="FF0000"/>
                </a:solidFill>
              </a:rPr>
              <a:t> </a:t>
            </a:r>
            <a:r>
              <a:rPr lang="en" sz="1200"/>
              <a:t>Indonesia, and Malaysia.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200"/>
              <a:t>Method</a:t>
            </a:r>
            <a:endParaRPr b="1" sz="1200"/>
          </a:p>
          <a:p>
            <a:pPr indent="0" lvl="0" marL="0" rtl="0" algn="l">
              <a:spcBef>
                <a:spcPts val="0"/>
              </a:spcBef>
              <a:spcAft>
                <a:spcPts val="0"/>
              </a:spcAft>
              <a:buNone/>
            </a:pPr>
            <a:r>
              <a:rPr lang="en" sz="1200"/>
              <a:t>Using national and multi-regional input output tables, and data collected from </a:t>
            </a:r>
            <a:r>
              <a:rPr lang="en" sz="1200">
                <a:solidFill>
                  <a:schemeClr val="dk1"/>
                </a:solidFill>
              </a:rPr>
              <a:t>FS’</a:t>
            </a:r>
            <a:r>
              <a:rPr lang="en" sz="1200"/>
              <a:t> internal systems and user research, the Bank uses a hypothetical extraction method to simulate the impact to the local economies from </a:t>
            </a:r>
            <a:r>
              <a:rPr lang="en" sz="1200">
                <a:solidFill>
                  <a:schemeClr val="dk1"/>
                </a:solidFill>
              </a:rPr>
              <a:t>FS-</a:t>
            </a:r>
            <a:r>
              <a:rPr lang="en" sz="1200"/>
              <a:t>linked MSMEs in 2018 and 2019. Sector, revenue, expense, depreciation, employee numbers plus many more data points are factored into the program that creates the outputs. </a:t>
            </a:r>
            <a:endParaRPr sz="1200"/>
          </a:p>
        </p:txBody>
      </p:sp>
      <p:sp>
        <p:nvSpPr>
          <p:cNvPr id="581" name="Google Shape;581;p50"/>
          <p:cNvSpPr txBox="1"/>
          <p:nvPr/>
        </p:nvSpPr>
        <p:spPr>
          <a:xfrm>
            <a:off x="4316869" y="4181944"/>
            <a:ext cx="4566000" cy="808200"/>
          </a:xfrm>
          <a:prstGeom prst="rect">
            <a:avLst/>
          </a:prstGeom>
          <a:noFill/>
          <a:ln>
            <a:noFill/>
          </a:ln>
        </p:spPr>
        <p:txBody>
          <a:bodyPr anchorCtr="0" anchor="t" bIns="34275" lIns="34275" spcFirstLastPara="1" rIns="34275" wrap="square" tIns="34275">
            <a:spAutoFit/>
          </a:bodyPr>
          <a:lstStyle/>
          <a:p>
            <a:pPr indent="0" lvl="0" marL="0" rtl="0" algn="l">
              <a:spcBef>
                <a:spcPts val="0"/>
              </a:spcBef>
              <a:spcAft>
                <a:spcPts val="0"/>
              </a:spcAft>
              <a:buNone/>
            </a:pPr>
            <a:r>
              <a:rPr lang="en" sz="1200"/>
              <a:t>Scatter plot supplied by the Bank showing revenue growth for </a:t>
            </a:r>
            <a:r>
              <a:rPr lang="en" sz="1200">
                <a:solidFill>
                  <a:schemeClr val="dk1"/>
                </a:solidFill>
              </a:rPr>
              <a:t>Funding Societies</a:t>
            </a:r>
            <a:r>
              <a:rPr lang="en" sz="1200"/>
              <a:t> backed MSMEs from 2018 and 2019.</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i="1" lang="en" sz="1200"/>
              <a:t>Dots above the line show YoY revenue growth. </a:t>
            </a:r>
            <a:endParaRPr i="1" sz="1200"/>
          </a:p>
        </p:txBody>
      </p:sp>
      <p:pic>
        <p:nvPicPr>
          <p:cNvPr id="582" name="Google Shape;582;p50"/>
          <p:cNvPicPr preferRelativeResize="0"/>
          <p:nvPr/>
        </p:nvPicPr>
        <p:blipFill>
          <a:blip r:embed="rId3">
            <a:alphaModFix/>
          </a:blip>
          <a:stretch>
            <a:fillRect/>
          </a:stretch>
        </p:blipFill>
        <p:spPr>
          <a:xfrm>
            <a:off x="4316869" y="1603059"/>
            <a:ext cx="4566150" cy="242342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51"/>
          <p:cNvSpPr txBox="1"/>
          <p:nvPr/>
        </p:nvSpPr>
        <p:spPr>
          <a:xfrm>
            <a:off x="325072" y="1221666"/>
            <a:ext cx="4297500" cy="1731600"/>
          </a:xfrm>
          <a:prstGeom prst="rect">
            <a:avLst/>
          </a:prstGeom>
          <a:noFill/>
          <a:ln>
            <a:noFill/>
          </a:ln>
        </p:spPr>
        <p:txBody>
          <a:bodyPr anchorCtr="0" anchor="t" bIns="34275" lIns="34275" spcFirstLastPara="1" rIns="34275" wrap="square" tIns="34275">
            <a:spAutoFit/>
          </a:bodyPr>
          <a:lstStyle/>
          <a:p>
            <a:pPr indent="0" lvl="0" marL="0" rtl="0" algn="l">
              <a:spcBef>
                <a:spcPts val="0"/>
              </a:spcBef>
              <a:spcAft>
                <a:spcPts val="0"/>
              </a:spcAft>
              <a:buClr>
                <a:schemeClr val="dk1"/>
              </a:buClr>
              <a:buSzPts val="400"/>
              <a:buFont typeface="Arial"/>
              <a:buNone/>
            </a:pPr>
            <a:r>
              <a:rPr b="1" lang="en" sz="1200">
                <a:solidFill>
                  <a:schemeClr val="dk1"/>
                </a:solidFill>
              </a:rPr>
              <a:t>Scope</a:t>
            </a:r>
            <a:endParaRPr b="1" sz="1200"/>
          </a:p>
          <a:p>
            <a:pPr indent="0" lvl="0" marL="0" rtl="0" algn="l">
              <a:spcBef>
                <a:spcPts val="0"/>
              </a:spcBef>
              <a:spcAft>
                <a:spcPts val="0"/>
              </a:spcAft>
              <a:buNone/>
            </a:pPr>
            <a:r>
              <a:rPr lang="en" sz="1200"/>
              <a:t>Working with Daily Social - Innovate to survey and study MSMEs that took funding from FS in 2018 and 2019 to give </a:t>
            </a:r>
            <a:r>
              <a:rPr lang="en" sz="1200">
                <a:solidFill>
                  <a:schemeClr val="dk1"/>
                </a:solidFill>
              </a:rPr>
              <a:t>demographic, economic and social </a:t>
            </a:r>
            <a:r>
              <a:rPr lang="en" sz="1200"/>
              <a:t>insights. </a:t>
            </a:r>
            <a:endParaRPr sz="1200"/>
          </a:p>
          <a:p>
            <a:pPr indent="0" lvl="0" marL="0" rtl="0" algn="l">
              <a:spcBef>
                <a:spcPts val="0"/>
              </a:spcBef>
              <a:spcAft>
                <a:spcPts val="0"/>
              </a:spcAft>
              <a:buNone/>
            </a:pPr>
            <a:r>
              <a:t/>
            </a:r>
            <a:endParaRPr b="1" sz="1200"/>
          </a:p>
          <a:p>
            <a:pPr indent="0" lvl="0" marL="0" rtl="0" algn="l">
              <a:spcBef>
                <a:spcPts val="0"/>
              </a:spcBef>
              <a:spcAft>
                <a:spcPts val="0"/>
              </a:spcAft>
              <a:buNone/>
            </a:pPr>
            <a:r>
              <a:rPr b="1" lang="en" sz="1200">
                <a:solidFill>
                  <a:schemeClr val="dk1"/>
                </a:solidFill>
              </a:rPr>
              <a:t>Method</a:t>
            </a:r>
            <a:br>
              <a:rPr b="1" lang="en" sz="1200">
                <a:solidFill>
                  <a:schemeClr val="dk1"/>
                </a:solidFill>
              </a:rPr>
            </a:br>
            <a:r>
              <a:rPr lang="en" sz="1200">
                <a:solidFill>
                  <a:schemeClr val="dk1"/>
                </a:solidFill>
              </a:rPr>
              <a:t>Online survey and telephone discussion to collect ~35 points of data including demographic, financial, business performance, opinion. </a:t>
            </a:r>
            <a:endParaRPr sz="1200"/>
          </a:p>
        </p:txBody>
      </p:sp>
      <p:sp>
        <p:nvSpPr>
          <p:cNvPr id="588" name="Google Shape;588;p51"/>
          <p:cNvSpPr txBox="1"/>
          <p:nvPr/>
        </p:nvSpPr>
        <p:spPr>
          <a:xfrm>
            <a:off x="325075" y="415775"/>
            <a:ext cx="7786200" cy="380700"/>
          </a:xfrm>
          <a:prstGeom prst="rect">
            <a:avLst/>
          </a:prstGeom>
          <a:noFill/>
          <a:ln>
            <a:noFill/>
          </a:ln>
        </p:spPr>
        <p:txBody>
          <a:bodyPr anchorCtr="0" anchor="t" bIns="34275" lIns="34275" spcFirstLastPara="1" rIns="34275" wrap="square" tIns="34275">
            <a:noAutofit/>
          </a:bodyPr>
          <a:lstStyle/>
          <a:p>
            <a:pPr indent="0" lvl="0" marL="0" rtl="0" algn="l">
              <a:spcBef>
                <a:spcPts val="0"/>
              </a:spcBef>
              <a:spcAft>
                <a:spcPts val="0"/>
              </a:spcAft>
              <a:buClr>
                <a:schemeClr val="lt1"/>
              </a:buClr>
              <a:buSzPts val="2000"/>
              <a:buFont typeface="Arial"/>
              <a:buNone/>
            </a:pPr>
            <a:r>
              <a:rPr b="1" lang="en" sz="2500">
                <a:solidFill>
                  <a:srgbClr val="23DEC5"/>
                </a:solidFill>
              </a:rPr>
              <a:t>Measuring Our Impact - The DS Innovate Study</a:t>
            </a:r>
            <a:endParaRPr b="1" sz="2500">
              <a:solidFill>
                <a:srgbClr val="23DEC5"/>
              </a:solidFill>
            </a:endParaRPr>
          </a:p>
        </p:txBody>
      </p:sp>
      <p:pic>
        <p:nvPicPr>
          <p:cNvPr id="589" name="Google Shape;589;p51"/>
          <p:cNvPicPr preferRelativeResize="0"/>
          <p:nvPr/>
        </p:nvPicPr>
        <p:blipFill>
          <a:blip r:embed="rId3">
            <a:alphaModFix/>
          </a:blip>
          <a:stretch>
            <a:fillRect/>
          </a:stretch>
        </p:blipFill>
        <p:spPr>
          <a:xfrm>
            <a:off x="5204208" y="3023995"/>
            <a:ext cx="3033610" cy="1750388"/>
          </a:xfrm>
          <a:prstGeom prst="rect">
            <a:avLst/>
          </a:prstGeom>
          <a:noFill/>
          <a:ln>
            <a:noFill/>
          </a:ln>
        </p:spPr>
      </p:pic>
      <p:sp>
        <p:nvSpPr>
          <p:cNvPr id="590" name="Google Shape;590;p51"/>
          <p:cNvSpPr txBox="1"/>
          <p:nvPr/>
        </p:nvSpPr>
        <p:spPr>
          <a:xfrm>
            <a:off x="4898361" y="1264950"/>
            <a:ext cx="3645300" cy="1362300"/>
          </a:xfrm>
          <a:prstGeom prst="rect">
            <a:avLst/>
          </a:prstGeom>
          <a:noFill/>
          <a:ln>
            <a:noFill/>
          </a:ln>
        </p:spPr>
        <p:txBody>
          <a:bodyPr anchorCtr="0" anchor="t" bIns="34275" lIns="34275" spcFirstLastPara="1" rIns="34275" wrap="square" tIns="34275">
            <a:spAutoFit/>
          </a:bodyPr>
          <a:lstStyle/>
          <a:p>
            <a:pPr indent="0" lvl="0" marL="0" rtl="0" algn="l">
              <a:spcBef>
                <a:spcPts val="0"/>
              </a:spcBef>
              <a:spcAft>
                <a:spcPts val="0"/>
              </a:spcAft>
              <a:buNone/>
            </a:pPr>
            <a:r>
              <a:rPr b="1" lang="en" sz="1200">
                <a:solidFill>
                  <a:schemeClr val="dk1"/>
                </a:solidFill>
              </a:rPr>
              <a:t>Output</a:t>
            </a:r>
            <a:endParaRPr b="1" sz="1200">
              <a:solidFill>
                <a:schemeClr val="dk1"/>
              </a:solidFill>
            </a:endParaRPr>
          </a:p>
          <a:p>
            <a:pPr indent="0" lvl="0" marL="0" rtl="0" algn="l">
              <a:spcBef>
                <a:spcPts val="0"/>
              </a:spcBef>
              <a:spcAft>
                <a:spcPts val="0"/>
              </a:spcAft>
              <a:buNone/>
            </a:pPr>
            <a:r>
              <a:rPr lang="en" sz="1200">
                <a:solidFill>
                  <a:schemeClr val="dk1"/>
                </a:solidFill>
              </a:rPr>
              <a:t>This study helps us establish MSME demographic profiles and information to show us the effects from better financial inclusion.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pic>
        <p:nvPicPr>
          <p:cNvPr id="591" name="Google Shape;591;p51"/>
          <p:cNvPicPr preferRelativeResize="0"/>
          <p:nvPr/>
        </p:nvPicPr>
        <p:blipFill rotWithShape="1">
          <a:blip r:embed="rId4">
            <a:alphaModFix/>
          </a:blip>
          <a:srcRect b="34904" l="0" r="0" t="0"/>
          <a:stretch/>
        </p:blipFill>
        <p:spPr>
          <a:xfrm>
            <a:off x="548163" y="3542038"/>
            <a:ext cx="3645414" cy="1265564"/>
          </a:xfrm>
          <a:prstGeom prst="rect">
            <a:avLst/>
          </a:prstGeom>
          <a:noFill/>
          <a:ln>
            <a:noFill/>
          </a:ln>
        </p:spPr>
      </p:pic>
      <p:sp>
        <p:nvSpPr>
          <p:cNvPr id="592" name="Google Shape;592;p51"/>
          <p:cNvSpPr txBox="1"/>
          <p:nvPr/>
        </p:nvSpPr>
        <p:spPr>
          <a:xfrm>
            <a:off x="1292953" y="3299597"/>
            <a:ext cx="2155800" cy="238500"/>
          </a:xfrm>
          <a:prstGeom prst="rect">
            <a:avLst/>
          </a:prstGeom>
          <a:noFill/>
          <a:ln>
            <a:noFill/>
          </a:ln>
        </p:spPr>
        <p:txBody>
          <a:bodyPr anchorCtr="0" anchor="t" bIns="34275" lIns="34275" spcFirstLastPara="1" rIns="34275" wrap="square" tIns="34275">
            <a:spAutoFit/>
          </a:bodyPr>
          <a:lstStyle/>
          <a:p>
            <a:pPr indent="0" lvl="0" marL="0" rtl="0" algn="l">
              <a:spcBef>
                <a:spcPts val="0"/>
              </a:spcBef>
              <a:spcAft>
                <a:spcPts val="0"/>
              </a:spcAft>
              <a:buClr>
                <a:schemeClr val="dk1"/>
              </a:buClr>
              <a:buSzPts val="400"/>
              <a:buFont typeface="Arial"/>
              <a:buNone/>
            </a:pPr>
            <a:r>
              <a:rPr b="1" lang="en" sz="1100">
                <a:solidFill>
                  <a:schemeClr val="dk1"/>
                </a:solidFill>
                <a:latin typeface="Helvetica Neue"/>
                <a:ea typeface="Helvetica Neue"/>
                <a:cs typeface="Helvetica Neue"/>
                <a:sym typeface="Helvetica Neue"/>
              </a:rPr>
              <a:t>Business establishment years</a:t>
            </a:r>
            <a:endParaRPr sz="500">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4"/>
          <p:cNvSpPr txBox="1"/>
          <p:nvPr/>
        </p:nvSpPr>
        <p:spPr>
          <a:xfrm>
            <a:off x="6942044" y="2018244"/>
            <a:ext cx="2115600" cy="10005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a:solidFill>
                  <a:schemeClr val="accent2"/>
                </a:solidFill>
              </a:rPr>
              <a:t>Funding </a:t>
            </a:r>
            <a:endParaRPr b="1">
              <a:solidFill>
                <a:schemeClr val="accent2"/>
              </a:solidFill>
            </a:endParaRPr>
          </a:p>
          <a:p>
            <a:pPr indent="0" lvl="0" marL="0" rtl="0" algn="l">
              <a:spcBef>
                <a:spcPts val="0"/>
              </a:spcBef>
              <a:spcAft>
                <a:spcPts val="0"/>
              </a:spcAft>
              <a:buNone/>
            </a:pPr>
            <a:r>
              <a:rPr b="1" lang="en">
                <a:solidFill>
                  <a:schemeClr val="accent2"/>
                </a:solidFill>
              </a:rPr>
              <a:t>Micro &amp; Small Enterprises (MSMEs) in Southeast Asia</a:t>
            </a:r>
            <a:endParaRPr b="1">
              <a:solidFill>
                <a:schemeClr val="accent2"/>
              </a:solidFill>
            </a:endParaRPr>
          </a:p>
        </p:txBody>
      </p:sp>
      <p:pic>
        <p:nvPicPr>
          <p:cNvPr id="213" name="Google Shape;213;p34"/>
          <p:cNvPicPr preferRelativeResize="0"/>
          <p:nvPr/>
        </p:nvPicPr>
        <p:blipFill rotWithShape="1">
          <a:blip r:embed="rId3">
            <a:alphaModFix/>
          </a:blip>
          <a:srcRect b="0" l="12990" r="0" t="0"/>
          <a:stretch/>
        </p:blipFill>
        <p:spPr>
          <a:xfrm>
            <a:off x="0" y="0"/>
            <a:ext cx="6713288"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52"/>
          <p:cNvSpPr txBox="1"/>
          <p:nvPr/>
        </p:nvSpPr>
        <p:spPr>
          <a:xfrm>
            <a:off x="222122" y="1374066"/>
            <a:ext cx="8647800" cy="207900"/>
          </a:xfrm>
          <a:prstGeom prst="rect">
            <a:avLst/>
          </a:prstGeom>
          <a:noFill/>
          <a:ln>
            <a:noFill/>
          </a:ln>
        </p:spPr>
        <p:txBody>
          <a:bodyPr anchorCtr="0" anchor="t" bIns="34275" lIns="34275" spcFirstLastPara="1" rIns="34275" wrap="square" tIns="34275">
            <a:spAutoFit/>
          </a:bodyPr>
          <a:lstStyle/>
          <a:p>
            <a:pPr indent="0" lvl="0" marL="0" rtl="0" algn="l">
              <a:spcBef>
                <a:spcPts val="0"/>
              </a:spcBef>
              <a:spcAft>
                <a:spcPts val="0"/>
              </a:spcAft>
              <a:buNone/>
            </a:pPr>
            <a:r>
              <a:t/>
            </a:r>
            <a:endParaRPr sz="900">
              <a:solidFill>
                <a:srgbClr val="FF0000"/>
              </a:solidFill>
              <a:latin typeface="Helvetica Neue"/>
              <a:ea typeface="Helvetica Neue"/>
              <a:cs typeface="Helvetica Neue"/>
              <a:sym typeface="Helvetica Neue"/>
            </a:endParaRPr>
          </a:p>
        </p:txBody>
      </p:sp>
      <p:sp>
        <p:nvSpPr>
          <p:cNvPr id="598" name="Google Shape;598;p52"/>
          <p:cNvSpPr/>
          <p:nvPr/>
        </p:nvSpPr>
        <p:spPr>
          <a:xfrm>
            <a:off x="176953" y="1662305"/>
            <a:ext cx="4572000" cy="450000"/>
          </a:xfrm>
          <a:prstGeom prst="rect">
            <a:avLst/>
          </a:prstGeom>
          <a:noFill/>
          <a:ln>
            <a:noFill/>
          </a:ln>
        </p:spPr>
        <p:txBody>
          <a:bodyPr anchorCtr="0" anchor="t" bIns="17150" lIns="34275" spcFirstLastPara="1" rIns="34275" wrap="square" tIns="17150">
            <a:noAutofit/>
          </a:bodyPr>
          <a:lstStyle/>
          <a:p>
            <a:pPr indent="0" lvl="0" marL="0" marR="0" rtl="0" algn="ctr">
              <a:lnSpc>
                <a:spcPct val="100000"/>
              </a:lnSpc>
              <a:spcBef>
                <a:spcPts val="0"/>
              </a:spcBef>
              <a:spcAft>
                <a:spcPts val="0"/>
              </a:spcAft>
              <a:buClr>
                <a:srgbClr val="FF0000"/>
              </a:buClr>
              <a:buSzPts val="1400"/>
              <a:buFont typeface="Arial"/>
              <a:buNone/>
            </a:pPr>
            <a:r>
              <a:rPr b="1" i="0" lang="en" sz="1400" u="none" cap="none" strike="noStrike"/>
              <a:t>Only 27% of MSMEs have applied for loans from conventional financial institutions</a:t>
            </a:r>
            <a:endParaRPr b="1" i="0" sz="1400" u="none" cap="none" strike="noStrike"/>
          </a:p>
        </p:txBody>
      </p:sp>
      <p:sp>
        <p:nvSpPr>
          <p:cNvPr id="599" name="Google Shape;599;p52"/>
          <p:cNvSpPr/>
          <p:nvPr/>
        </p:nvSpPr>
        <p:spPr>
          <a:xfrm>
            <a:off x="4983773" y="1662305"/>
            <a:ext cx="3607200" cy="450000"/>
          </a:xfrm>
          <a:prstGeom prst="rect">
            <a:avLst/>
          </a:prstGeom>
          <a:noFill/>
          <a:ln>
            <a:noFill/>
          </a:ln>
        </p:spPr>
        <p:txBody>
          <a:bodyPr anchorCtr="0" anchor="t" bIns="17150" lIns="34275" spcFirstLastPara="1" rIns="34275" wrap="square" tIns="17150">
            <a:noAutofit/>
          </a:bodyPr>
          <a:lstStyle/>
          <a:p>
            <a:pPr indent="0" lvl="0" marL="0" marR="0" rtl="0" algn="ctr">
              <a:lnSpc>
                <a:spcPct val="100000"/>
              </a:lnSpc>
              <a:spcBef>
                <a:spcPts val="0"/>
              </a:spcBef>
              <a:spcAft>
                <a:spcPts val="0"/>
              </a:spcAft>
              <a:buClr>
                <a:srgbClr val="000000"/>
              </a:buClr>
              <a:buSzPts val="1100"/>
              <a:buFont typeface="Arial"/>
              <a:buNone/>
            </a:pPr>
            <a:r>
              <a:rPr b="1" i="0" lang="en" sz="1400" u="none" cap="none" strike="noStrike"/>
              <a:t>Source of </a:t>
            </a:r>
            <a:r>
              <a:rPr b="1" lang="en" sz="1400"/>
              <a:t>r</a:t>
            </a:r>
            <a:r>
              <a:rPr b="1" i="0" lang="en" sz="1400" u="none" cap="none" strike="noStrike"/>
              <a:t>espondents' </a:t>
            </a:r>
            <a:r>
              <a:rPr b="1" lang="en" sz="1400"/>
              <a:t>b</a:t>
            </a:r>
            <a:r>
              <a:rPr b="1" i="0" lang="en" sz="1400" u="none" cap="none" strike="noStrike"/>
              <a:t>usiness </a:t>
            </a:r>
            <a:r>
              <a:rPr b="1" lang="en" sz="1400"/>
              <a:t>l</a:t>
            </a:r>
            <a:r>
              <a:rPr b="1" i="0" lang="en" sz="1400" u="none" cap="none" strike="noStrike"/>
              <a:t>oans</a:t>
            </a:r>
            <a:endParaRPr b="1" sz="1400"/>
          </a:p>
        </p:txBody>
      </p:sp>
      <p:sp>
        <p:nvSpPr>
          <p:cNvPr id="600" name="Google Shape;600;p52"/>
          <p:cNvSpPr/>
          <p:nvPr/>
        </p:nvSpPr>
        <p:spPr>
          <a:xfrm>
            <a:off x="4967925" y="3688116"/>
            <a:ext cx="3607200" cy="1251900"/>
          </a:xfrm>
          <a:prstGeom prst="rect">
            <a:avLst/>
          </a:prstGeom>
          <a:noFill/>
          <a:ln>
            <a:noFill/>
          </a:ln>
        </p:spPr>
        <p:txBody>
          <a:bodyPr anchorCtr="0" anchor="t" bIns="17150" lIns="34275" spcFirstLastPara="1" rIns="34275" wrap="square" tIns="17150">
            <a:noAutofit/>
          </a:bodyPr>
          <a:lstStyle/>
          <a:p>
            <a:pPr indent="0" lvl="0" marL="0" marR="0" rtl="0" algn="just">
              <a:lnSpc>
                <a:spcPct val="100000"/>
              </a:lnSpc>
              <a:spcBef>
                <a:spcPts val="0"/>
              </a:spcBef>
              <a:spcAft>
                <a:spcPts val="0"/>
              </a:spcAft>
              <a:buClr>
                <a:srgbClr val="000000"/>
              </a:buClr>
              <a:buSzPts val="900"/>
              <a:buFont typeface="Arial"/>
              <a:buNone/>
            </a:pPr>
            <a:r>
              <a:rPr i="0" lang="en" sz="1200" u="none" cap="none" strike="noStrike">
                <a:solidFill>
                  <a:srgbClr val="000000"/>
                </a:solidFill>
              </a:rPr>
              <a:t>25.7</a:t>
            </a:r>
            <a:r>
              <a:rPr lang="en" sz="1200"/>
              <a:t> percent of MSMEs said Digital </a:t>
            </a:r>
            <a:r>
              <a:rPr i="0" lang="en" sz="1200" u="none" cap="none" strike="noStrike">
                <a:solidFill>
                  <a:srgbClr val="000000"/>
                </a:solidFill>
              </a:rPr>
              <a:t>Lending </a:t>
            </a:r>
            <a:r>
              <a:rPr lang="en" sz="1200"/>
              <a:t>was their </a:t>
            </a:r>
            <a:r>
              <a:rPr i="0" lang="en" sz="1200" u="none" cap="none" strike="noStrike">
                <a:solidFill>
                  <a:srgbClr val="000000"/>
                </a:solidFill>
              </a:rPr>
              <a:t>top funding source among </a:t>
            </a:r>
            <a:r>
              <a:rPr lang="en" sz="1200"/>
              <a:t>all </a:t>
            </a:r>
            <a:r>
              <a:rPr i="0" lang="en" sz="1200" u="none" cap="none" strike="noStrike">
                <a:solidFill>
                  <a:srgbClr val="000000"/>
                </a:solidFill>
              </a:rPr>
              <a:t>sources. </a:t>
            </a:r>
            <a:endParaRPr sz="1200"/>
          </a:p>
        </p:txBody>
      </p:sp>
      <p:grpSp>
        <p:nvGrpSpPr>
          <p:cNvPr id="601" name="Google Shape;601;p52"/>
          <p:cNvGrpSpPr/>
          <p:nvPr/>
        </p:nvGrpSpPr>
        <p:grpSpPr>
          <a:xfrm>
            <a:off x="408985" y="2329314"/>
            <a:ext cx="3963488" cy="1982052"/>
            <a:chOff x="1120751" y="6357254"/>
            <a:chExt cx="10569300" cy="5285471"/>
          </a:xfrm>
        </p:grpSpPr>
        <p:pic>
          <p:nvPicPr>
            <p:cNvPr id="602" name="Google Shape;602;p52"/>
            <p:cNvPicPr preferRelativeResize="0"/>
            <p:nvPr/>
          </p:nvPicPr>
          <p:blipFill rotWithShape="1">
            <a:blip r:embed="rId3">
              <a:alphaModFix/>
            </a:blip>
            <a:srcRect b="28751" l="35754" r="21822" t="50001"/>
            <a:stretch/>
          </p:blipFill>
          <p:spPr>
            <a:xfrm>
              <a:off x="1386690" y="6357254"/>
              <a:ext cx="9418622" cy="2653306"/>
            </a:xfrm>
            <a:prstGeom prst="rect">
              <a:avLst/>
            </a:prstGeom>
            <a:noFill/>
            <a:ln>
              <a:noFill/>
            </a:ln>
          </p:spPr>
        </p:pic>
        <p:sp>
          <p:nvSpPr>
            <p:cNvPr id="603" name="Google Shape;603;p52"/>
            <p:cNvSpPr/>
            <p:nvPr/>
          </p:nvSpPr>
          <p:spPr>
            <a:xfrm>
              <a:off x="1120751" y="9980725"/>
              <a:ext cx="10569300" cy="1662000"/>
            </a:xfrm>
            <a:prstGeom prst="rect">
              <a:avLst/>
            </a:prstGeom>
            <a:solidFill>
              <a:srgbClr val="FFFFFF"/>
            </a:solidFill>
            <a:ln>
              <a:noFill/>
            </a:ln>
          </p:spPr>
          <p:txBody>
            <a:bodyPr anchorCtr="0" anchor="t" bIns="17150" lIns="34275" spcFirstLastPara="1" rIns="34275" wrap="square" tIns="17150">
              <a:noAutofit/>
            </a:bodyPr>
            <a:lstStyle/>
            <a:p>
              <a:pPr indent="0" lvl="0" marL="165100" marR="0" rtl="0" algn="just">
                <a:lnSpc>
                  <a:spcPct val="100000"/>
                </a:lnSpc>
                <a:spcBef>
                  <a:spcPts val="0"/>
                </a:spcBef>
                <a:spcAft>
                  <a:spcPts val="0"/>
                </a:spcAft>
                <a:buClr>
                  <a:srgbClr val="002060"/>
                </a:buClr>
                <a:buSzPts val="1300"/>
                <a:buFont typeface="Arial"/>
                <a:buNone/>
              </a:pPr>
              <a:r>
                <a:rPr lang="en" sz="1200"/>
                <a:t>Nearly 50 percent of micro businesses view business licensing as a barrier, while more than 50 percent of micro businesses view financial reporting as restrictive.</a:t>
              </a:r>
              <a:endParaRPr sz="1200"/>
            </a:p>
          </p:txBody>
        </p:sp>
        <p:sp>
          <p:nvSpPr>
            <p:cNvPr id="604" name="Google Shape;604;p52"/>
            <p:cNvSpPr txBox="1"/>
            <p:nvPr/>
          </p:nvSpPr>
          <p:spPr>
            <a:xfrm>
              <a:off x="4259655" y="6934203"/>
              <a:ext cx="1143000" cy="543900"/>
            </a:xfrm>
            <a:prstGeom prst="rect">
              <a:avLst/>
            </a:prstGeom>
            <a:solidFill>
              <a:srgbClr val="7000D6"/>
            </a:solidFill>
            <a:ln>
              <a:noFill/>
            </a:ln>
          </p:spPr>
          <p:txBody>
            <a:bodyPr anchorCtr="0" anchor="ctr" bIns="9525" lIns="9525" spcFirstLastPara="1" rIns="9525" wrap="square" tIns="9525">
              <a:spAutoFit/>
            </a:bodyPr>
            <a:lstStyle/>
            <a:p>
              <a:pPr indent="0" lvl="0" marL="0" marR="0" rtl="0" algn="ctr">
                <a:lnSpc>
                  <a:spcPct val="100000"/>
                </a:lnSpc>
                <a:spcBef>
                  <a:spcPts val="0"/>
                </a:spcBef>
                <a:spcAft>
                  <a:spcPts val="0"/>
                </a:spcAft>
                <a:buClr>
                  <a:srgbClr val="FFFFFF"/>
                </a:buClr>
                <a:buSzPts val="1200"/>
                <a:buFont typeface="Arial"/>
                <a:buNone/>
              </a:pPr>
              <a:r>
                <a:rPr b="1" i="0" lang="en" sz="1200" u="none" cap="none" strike="noStrike">
                  <a:solidFill>
                    <a:srgbClr val="FFFFFF"/>
                  </a:solidFill>
                  <a:latin typeface="Arial"/>
                  <a:ea typeface="Arial"/>
                  <a:cs typeface="Arial"/>
                  <a:sym typeface="Arial"/>
                </a:rPr>
                <a:t>No</a:t>
              </a:r>
              <a:endParaRPr b="1" i="0" sz="1200" u="none" cap="none" strike="noStrike">
                <a:solidFill>
                  <a:srgbClr val="FFFFFF"/>
                </a:solidFill>
                <a:latin typeface="Arial"/>
                <a:ea typeface="Arial"/>
                <a:cs typeface="Arial"/>
                <a:sym typeface="Arial"/>
              </a:endParaRPr>
            </a:p>
          </p:txBody>
        </p:sp>
        <p:sp>
          <p:nvSpPr>
            <p:cNvPr id="605" name="Google Shape;605;p52"/>
            <p:cNvSpPr/>
            <p:nvPr/>
          </p:nvSpPr>
          <p:spPr>
            <a:xfrm>
              <a:off x="8638551" y="6918925"/>
              <a:ext cx="966900" cy="523200"/>
            </a:xfrm>
            <a:prstGeom prst="rect">
              <a:avLst/>
            </a:prstGeom>
            <a:solidFill>
              <a:srgbClr val="FFC000"/>
            </a:solidFill>
            <a:ln>
              <a:noFill/>
            </a:ln>
          </p:spPr>
          <p:txBody>
            <a:bodyPr anchorCtr="0" anchor="t" bIns="17150" lIns="34275" spcFirstLastPara="1" rIns="34275" wrap="square" tIns="17150">
              <a:noAutofit/>
            </a:bodyPr>
            <a:lstStyle/>
            <a:p>
              <a:pPr indent="0" lvl="0" marL="0" marR="0" rtl="0" algn="ctr">
                <a:lnSpc>
                  <a:spcPct val="100000"/>
                </a:lnSpc>
                <a:spcBef>
                  <a:spcPts val="0"/>
                </a:spcBef>
                <a:spcAft>
                  <a:spcPts val="0"/>
                </a:spcAft>
                <a:buClr>
                  <a:srgbClr val="FFFFFF"/>
                </a:buClr>
                <a:buSzPts val="1100"/>
                <a:buFont typeface="Arial"/>
                <a:buNone/>
              </a:pPr>
              <a:r>
                <a:rPr b="1" i="0" lang="en" sz="1100" u="none" cap="none" strike="noStrike">
                  <a:solidFill>
                    <a:srgbClr val="FFFFFF"/>
                  </a:solidFill>
                  <a:latin typeface="Arial"/>
                  <a:ea typeface="Arial"/>
                  <a:cs typeface="Arial"/>
                  <a:sym typeface="Arial"/>
                </a:rPr>
                <a:t>Yes</a:t>
              </a:r>
              <a:endParaRPr b="1" i="0" sz="1100" u="none" cap="none" strike="noStrike">
                <a:solidFill>
                  <a:srgbClr val="FFFFFF"/>
                </a:solidFill>
                <a:latin typeface="Arial"/>
                <a:ea typeface="Arial"/>
                <a:cs typeface="Arial"/>
                <a:sym typeface="Arial"/>
              </a:endParaRPr>
            </a:p>
          </p:txBody>
        </p:sp>
      </p:grpSp>
      <p:pic>
        <p:nvPicPr>
          <p:cNvPr id="606" name="Google Shape;606;p52"/>
          <p:cNvPicPr preferRelativeResize="0"/>
          <p:nvPr/>
        </p:nvPicPr>
        <p:blipFill>
          <a:blip r:embed="rId4">
            <a:alphaModFix/>
          </a:blip>
          <a:stretch>
            <a:fillRect/>
          </a:stretch>
        </p:blipFill>
        <p:spPr>
          <a:xfrm>
            <a:off x="4999622" y="2422335"/>
            <a:ext cx="3575390" cy="1077078"/>
          </a:xfrm>
          <a:prstGeom prst="rect">
            <a:avLst/>
          </a:prstGeom>
          <a:noFill/>
          <a:ln>
            <a:noFill/>
          </a:ln>
        </p:spPr>
      </p:pic>
      <p:sp>
        <p:nvSpPr>
          <p:cNvPr id="607" name="Google Shape;607;p52"/>
          <p:cNvSpPr/>
          <p:nvPr/>
        </p:nvSpPr>
        <p:spPr>
          <a:xfrm>
            <a:off x="6760801" y="3164953"/>
            <a:ext cx="2202300" cy="219300"/>
          </a:xfrm>
          <a:prstGeom prst="rect">
            <a:avLst/>
          </a:prstGeom>
          <a:solidFill>
            <a:srgbClr val="FFFFFF"/>
          </a:solidFill>
          <a:ln>
            <a:noFill/>
          </a:ln>
        </p:spPr>
        <p:txBody>
          <a:bodyPr anchorCtr="0" anchor="t" bIns="17150" lIns="34275" spcFirstLastPara="1" rIns="34275" wrap="square" tIns="17150">
            <a:noAutofit/>
          </a:bodyPr>
          <a:lstStyle/>
          <a:p>
            <a:pPr indent="0" lvl="0" marL="0" marR="0" rtl="0" algn="l">
              <a:lnSpc>
                <a:spcPct val="100000"/>
              </a:lnSpc>
              <a:spcBef>
                <a:spcPts val="0"/>
              </a:spcBef>
              <a:spcAft>
                <a:spcPts val="0"/>
              </a:spcAft>
              <a:buClr>
                <a:srgbClr val="000000"/>
              </a:buClr>
              <a:buSzPts val="600"/>
              <a:buFont typeface="Arial"/>
              <a:buNone/>
            </a:pPr>
            <a:r>
              <a:rPr b="1" lang="en" sz="600">
                <a:latin typeface="Montserrat"/>
                <a:ea typeface="Montserrat"/>
                <a:cs typeface="Montserrat"/>
                <a:sym typeface="Montserrat"/>
              </a:rPr>
              <a:t>    </a:t>
            </a:r>
            <a:r>
              <a:rPr b="1" i="0" lang="en" sz="600" u="none" cap="none" strike="noStrike">
                <a:solidFill>
                  <a:srgbClr val="000000"/>
                </a:solidFill>
                <a:latin typeface="Montserrat"/>
                <a:ea typeface="Montserrat"/>
                <a:cs typeface="Montserrat"/>
                <a:sym typeface="Montserrat"/>
              </a:rPr>
              <a:t>Bank</a:t>
            </a:r>
            <a:r>
              <a:rPr b="1" lang="en" sz="600">
                <a:latin typeface="Montserrat"/>
                <a:ea typeface="Montserrat"/>
                <a:cs typeface="Montserrat"/>
                <a:sym typeface="Montserrat"/>
              </a:rPr>
              <a:t>  	</a:t>
            </a:r>
            <a:r>
              <a:rPr b="1" i="0" lang="en" sz="600" u="none" cap="none" strike="noStrike">
                <a:solidFill>
                  <a:srgbClr val="000000"/>
                </a:solidFill>
                <a:latin typeface="Montserrat"/>
                <a:ea typeface="Montserrat"/>
                <a:cs typeface="Montserrat"/>
                <a:sym typeface="Montserrat"/>
              </a:rPr>
              <a:t> Borrow from relatives</a:t>
            </a:r>
            <a:r>
              <a:rPr b="1" lang="en" sz="600">
                <a:latin typeface="Montserrat"/>
                <a:ea typeface="Montserrat"/>
                <a:cs typeface="Montserrat"/>
                <a:sym typeface="Montserrat"/>
              </a:rPr>
              <a:t>   </a:t>
            </a:r>
            <a:r>
              <a:rPr b="1" lang="en" sz="600">
                <a:solidFill>
                  <a:srgbClr val="000000"/>
                </a:solidFill>
                <a:latin typeface="Montserrat"/>
                <a:ea typeface="Montserrat"/>
                <a:cs typeface="Montserrat"/>
                <a:sym typeface="Montserrat"/>
              </a:rPr>
              <a:t>Moneylenders</a:t>
            </a:r>
            <a:endParaRPr b="1" sz="600">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600"/>
              <a:buFont typeface="Arial"/>
              <a:buNone/>
            </a:pPr>
            <a:r>
              <a:t/>
            </a:r>
            <a:endParaRPr b="1" sz="600">
              <a:latin typeface="Montserrat"/>
              <a:ea typeface="Montserrat"/>
              <a:cs typeface="Montserrat"/>
              <a:sym typeface="Montserrat"/>
            </a:endParaRPr>
          </a:p>
        </p:txBody>
      </p:sp>
      <p:sp>
        <p:nvSpPr>
          <p:cNvPr id="608" name="Google Shape;608;p52"/>
          <p:cNvSpPr/>
          <p:nvPr/>
        </p:nvSpPr>
        <p:spPr>
          <a:xfrm>
            <a:off x="4845402" y="3164957"/>
            <a:ext cx="1497900" cy="219300"/>
          </a:xfrm>
          <a:prstGeom prst="rect">
            <a:avLst/>
          </a:prstGeom>
          <a:solidFill>
            <a:srgbClr val="FFFFFF"/>
          </a:solidFill>
          <a:ln>
            <a:noFill/>
          </a:ln>
        </p:spPr>
        <p:txBody>
          <a:bodyPr anchorCtr="0" anchor="t" bIns="17150" lIns="34275" spcFirstLastPara="1" rIns="34275" wrap="square" tIns="17150">
            <a:noAutofit/>
          </a:bodyPr>
          <a:lstStyle/>
          <a:p>
            <a:pPr indent="0" lvl="0" marL="0" marR="0" rtl="0" algn="ctr">
              <a:lnSpc>
                <a:spcPct val="100000"/>
              </a:lnSpc>
              <a:spcBef>
                <a:spcPts val="0"/>
              </a:spcBef>
              <a:spcAft>
                <a:spcPts val="0"/>
              </a:spcAft>
              <a:buClr>
                <a:srgbClr val="000000"/>
              </a:buClr>
              <a:buSzPts val="600"/>
              <a:buFont typeface="Arial"/>
              <a:buNone/>
            </a:pPr>
            <a:r>
              <a:rPr b="1" i="0" lang="en" sz="600" u="none" cap="none" strike="noStrike">
                <a:solidFill>
                  <a:srgbClr val="000000"/>
                </a:solidFill>
                <a:latin typeface="Montserrat"/>
                <a:ea typeface="Montserrat"/>
                <a:cs typeface="Montserrat"/>
                <a:sym typeface="Montserrat"/>
              </a:rPr>
              <a:t>Credit Card		Unsecured </a:t>
            </a:r>
            <a:endParaRPr b="1" sz="500">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600"/>
              <a:buFont typeface="Arial"/>
              <a:buNone/>
            </a:pPr>
            <a:r>
              <a:rPr b="1" i="0" lang="en" sz="600" u="none" cap="none" strike="noStrike">
                <a:solidFill>
                  <a:srgbClr val="000000"/>
                </a:solidFill>
                <a:latin typeface="Montserrat"/>
                <a:ea typeface="Montserrat"/>
                <a:cs typeface="Montserrat"/>
                <a:sym typeface="Montserrat"/>
              </a:rPr>
              <a:t>                                    Credit Loans</a:t>
            </a:r>
            <a:endParaRPr b="1" i="0" sz="600" u="none" cap="none" strike="noStrike">
              <a:solidFill>
                <a:srgbClr val="000000"/>
              </a:solidFill>
              <a:latin typeface="Montserrat"/>
              <a:ea typeface="Montserrat"/>
              <a:cs typeface="Montserrat"/>
              <a:sym typeface="Montserrat"/>
            </a:endParaRPr>
          </a:p>
        </p:txBody>
      </p:sp>
      <p:sp>
        <p:nvSpPr>
          <p:cNvPr id="609" name="Google Shape;609;p52"/>
          <p:cNvSpPr txBox="1"/>
          <p:nvPr/>
        </p:nvSpPr>
        <p:spPr>
          <a:xfrm>
            <a:off x="325075" y="415775"/>
            <a:ext cx="7786200" cy="380700"/>
          </a:xfrm>
          <a:prstGeom prst="rect">
            <a:avLst/>
          </a:prstGeom>
          <a:noFill/>
          <a:ln>
            <a:noFill/>
          </a:ln>
        </p:spPr>
        <p:txBody>
          <a:bodyPr anchorCtr="0" anchor="t" bIns="34275" lIns="34275" spcFirstLastPara="1" rIns="34275" wrap="square" tIns="34275">
            <a:noAutofit/>
          </a:bodyPr>
          <a:lstStyle/>
          <a:p>
            <a:pPr indent="0" lvl="0" marL="0" rtl="0" algn="l">
              <a:spcBef>
                <a:spcPts val="0"/>
              </a:spcBef>
              <a:spcAft>
                <a:spcPts val="0"/>
              </a:spcAft>
              <a:buClr>
                <a:schemeClr val="lt1"/>
              </a:buClr>
              <a:buSzPts val="2000"/>
              <a:buFont typeface="Arial"/>
              <a:buNone/>
            </a:pPr>
            <a:r>
              <a:rPr b="1" lang="en" sz="2500">
                <a:solidFill>
                  <a:srgbClr val="23DEC5"/>
                </a:solidFill>
              </a:rPr>
              <a:t>Measuring Our Impact - The DS Innovate Study</a:t>
            </a:r>
            <a:endParaRPr b="1" sz="2500">
              <a:solidFill>
                <a:srgbClr val="23DEC5"/>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grpSp>
        <p:nvGrpSpPr>
          <p:cNvPr id="614" name="Google Shape;614;p53"/>
          <p:cNvGrpSpPr/>
          <p:nvPr/>
        </p:nvGrpSpPr>
        <p:grpSpPr>
          <a:xfrm>
            <a:off x="221072" y="1435350"/>
            <a:ext cx="8562600" cy="3403622"/>
            <a:chOff x="589525" y="3827600"/>
            <a:chExt cx="22833600" cy="9076325"/>
          </a:xfrm>
        </p:grpSpPr>
        <p:sp>
          <p:nvSpPr>
            <p:cNvPr id="615" name="Google Shape;615;p53"/>
            <p:cNvSpPr/>
            <p:nvPr/>
          </p:nvSpPr>
          <p:spPr>
            <a:xfrm>
              <a:off x="1040525" y="10816825"/>
              <a:ext cx="10719900" cy="2087100"/>
            </a:xfrm>
            <a:prstGeom prst="rect">
              <a:avLst/>
            </a:prstGeom>
            <a:noFill/>
            <a:ln>
              <a:noFill/>
            </a:ln>
          </p:spPr>
          <p:txBody>
            <a:bodyPr anchorCtr="0" anchor="t" bIns="17150" lIns="34275" spcFirstLastPara="1" rIns="34275" wrap="square" tIns="17150">
              <a:noAutofit/>
            </a:bodyPr>
            <a:lstStyle/>
            <a:p>
              <a:pPr indent="0" lvl="0" marL="0" marR="0" rtl="0" algn="just">
                <a:lnSpc>
                  <a:spcPct val="100000"/>
                </a:lnSpc>
                <a:spcBef>
                  <a:spcPts val="0"/>
                </a:spcBef>
                <a:spcAft>
                  <a:spcPts val="0"/>
                </a:spcAft>
                <a:buClr>
                  <a:srgbClr val="000000"/>
                </a:buClr>
                <a:buSzPts val="900"/>
                <a:buFont typeface="Arial"/>
                <a:buNone/>
              </a:pPr>
              <a:r>
                <a:rPr i="0" lang="en" sz="1100" u="none" cap="none" strike="noStrike">
                  <a:solidFill>
                    <a:srgbClr val="000000"/>
                  </a:solidFill>
                </a:rPr>
                <a:t>Based on the survey results, as many as 20.3 percent of respondents thought that financing from </a:t>
              </a:r>
              <a:r>
                <a:rPr lang="en" sz="1100"/>
                <a:t>Digital</a:t>
              </a:r>
              <a:r>
                <a:rPr i="0" lang="en" sz="1100" u="none" cap="none" strike="noStrike">
                  <a:solidFill>
                    <a:srgbClr val="000000"/>
                  </a:solidFill>
                </a:rPr>
                <a:t> Lending contributed to improving their business performance, especially supporting the smooth running of their da</a:t>
              </a:r>
              <a:r>
                <a:rPr lang="en" sz="1100"/>
                <a:t>i</a:t>
              </a:r>
              <a:r>
                <a:rPr i="0" lang="en" sz="1100" u="none" cap="none" strike="noStrike">
                  <a:solidFill>
                    <a:srgbClr val="000000"/>
                  </a:solidFill>
                </a:rPr>
                <a:t>ly operations and financial constraints related to this.</a:t>
              </a:r>
              <a:endParaRPr i="0" sz="1100" u="none" cap="none" strike="noStrike">
                <a:solidFill>
                  <a:srgbClr val="002060"/>
                </a:solidFill>
              </a:endParaRPr>
            </a:p>
          </p:txBody>
        </p:sp>
        <p:sp>
          <p:nvSpPr>
            <p:cNvPr id="616" name="Google Shape;616;p53"/>
            <p:cNvSpPr/>
            <p:nvPr/>
          </p:nvSpPr>
          <p:spPr>
            <a:xfrm>
              <a:off x="1445550" y="3827600"/>
              <a:ext cx="9092400" cy="954000"/>
            </a:xfrm>
            <a:prstGeom prst="rect">
              <a:avLst/>
            </a:prstGeom>
            <a:noFill/>
            <a:ln>
              <a:noFill/>
            </a:ln>
          </p:spPr>
          <p:txBody>
            <a:bodyPr anchorCtr="0" anchor="t" bIns="17150" lIns="34275" spcFirstLastPara="1" rIns="34275" wrap="square" tIns="17150">
              <a:noAutofit/>
            </a:bodyPr>
            <a:lstStyle/>
            <a:p>
              <a:pPr indent="0" lvl="0" marL="0" marR="0" rtl="0" algn="ctr">
                <a:lnSpc>
                  <a:spcPct val="100000"/>
                </a:lnSpc>
                <a:spcBef>
                  <a:spcPts val="0"/>
                </a:spcBef>
                <a:spcAft>
                  <a:spcPts val="0"/>
                </a:spcAft>
                <a:buClr>
                  <a:srgbClr val="000000"/>
                </a:buClr>
                <a:buSzPts val="1100"/>
                <a:buFont typeface="Arial"/>
                <a:buNone/>
              </a:pPr>
              <a:r>
                <a:rPr b="1" i="0" lang="en" sz="1400" u="none" cap="none" strike="noStrike"/>
                <a:t>Benefits of </a:t>
              </a:r>
              <a:r>
                <a:rPr b="1" lang="en" sz="1400"/>
                <a:t>l</a:t>
              </a:r>
              <a:r>
                <a:rPr b="1" i="0" lang="en" sz="1400" u="none" cap="none" strike="noStrike"/>
                <a:t>oans </a:t>
              </a:r>
              <a:r>
                <a:rPr b="1" lang="en" sz="1400"/>
                <a:t>r</a:t>
              </a:r>
              <a:r>
                <a:rPr b="1" i="0" lang="en" sz="1400" u="none" cap="none" strike="noStrike"/>
                <a:t>eceived by MSMEs</a:t>
              </a:r>
              <a:endParaRPr b="1" i="0" sz="1400" u="none" cap="none" strike="noStrike"/>
            </a:p>
          </p:txBody>
        </p:sp>
        <p:sp>
          <p:nvSpPr>
            <p:cNvPr id="617" name="Google Shape;617;p53"/>
            <p:cNvSpPr/>
            <p:nvPr/>
          </p:nvSpPr>
          <p:spPr>
            <a:xfrm>
              <a:off x="12656900" y="3827600"/>
              <a:ext cx="10719900" cy="1200300"/>
            </a:xfrm>
            <a:prstGeom prst="rect">
              <a:avLst/>
            </a:prstGeom>
            <a:noFill/>
            <a:ln>
              <a:noFill/>
            </a:ln>
          </p:spPr>
          <p:txBody>
            <a:bodyPr anchorCtr="0" anchor="t" bIns="17150" lIns="34275" spcFirstLastPara="1" rIns="34275" wrap="square" tIns="17150">
              <a:noAutofit/>
            </a:bodyPr>
            <a:lstStyle/>
            <a:p>
              <a:pPr indent="0" lvl="0" marL="0" marR="0" rtl="0" algn="ctr">
                <a:lnSpc>
                  <a:spcPct val="100000"/>
                </a:lnSpc>
                <a:spcBef>
                  <a:spcPts val="0"/>
                </a:spcBef>
                <a:spcAft>
                  <a:spcPts val="0"/>
                </a:spcAft>
                <a:buClr>
                  <a:srgbClr val="000000"/>
                </a:buClr>
                <a:buSzPts val="1100"/>
                <a:buFont typeface="Arial"/>
                <a:buNone/>
              </a:pPr>
              <a:r>
                <a:rPr b="1" i="0" lang="en" sz="1400" u="none" cap="none" strike="noStrike"/>
                <a:t>The </a:t>
              </a:r>
              <a:r>
                <a:rPr b="1" lang="en" sz="1400"/>
                <a:t>i</a:t>
              </a:r>
              <a:r>
                <a:rPr b="1" i="0" lang="en" sz="1400" u="none" cap="none" strike="noStrike"/>
                <a:t>mpact of </a:t>
              </a:r>
              <a:r>
                <a:rPr b="1" lang="en" sz="1400"/>
                <a:t>financial exclusion</a:t>
              </a:r>
              <a:endParaRPr b="1" i="0" sz="1400" u="none" cap="none" strike="noStrike"/>
            </a:p>
          </p:txBody>
        </p:sp>
        <p:sp>
          <p:nvSpPr>
            <p:cNvPr id="618" name="Google Shape;618;p53"/>
            <p:cNvSpPr/>
            <p:nvPr/>
          </p:nvSpPr>
          <p:spPr>
            <a:xfrm>
              <a:off x="12880825" y="10816825"/>
              <a:ext cx="10364700" cy="1576800"/>
            </a:xfrm>
            <a:prstGeom prst="rect">
              <a:avLst/>
            </a:prstGeom>
            <a:noFill/>
            <a:ln>
              <a:noFill/>
            </a:ln>
          </p:spPr>
          <p:txBody>
            <a:bodyPr anchorCtr="0" anchor="t" bIns="17150" lIns="34275" spcFirstLastPara="1" rIns="34275" wrap="square" tIns="17150">
              <a:noAutofit/>
            </a:bodyPr>
            <a:lstStyle/>
            <a:p>
              <a:pPr indent="0" lvl="0" marL="0" marR="0" rtl="0" algn="just">
                <a:lnSpc>
                  <a:spcPct val="100000"/>
                </a:lnSpc>
                <a:spcBef>
                  <a:spcPts val="0"/>
                </a:spcBef>
                <a:spcAft>
                  <a:spcPts val="0"/>
                </a:spcAft>
                <a:buClr>
                  <a:srgbClr val="000000"/>
                </a:buClr>
                <a:buSzPts val="900"/>
                <a:buFont typeface="Arial"/>
                <a:buNone/>
              </a:pPr>
              <a:r>
                <a:rPr i="0" lang="en" sz="1100" u="none" cap="none" strike="noStrike">
                  <a:solidFill>
                    <a:srgbClr val="000000"/>
                  </a:solidFill>
                </a:rPr>
                <a:t>As many as 41.7 percent of MSME players agree that not getting a loan from Funding Societies | Modalku has enough of an impact on the success of their business, where lower income will be the main impact of this.</a:t>
              </a:r>
              <a:endParaRPr sz="1100"/>
            </a:p>
          </p:txBody>
        </p:sp>
        <p:pic>
          <p:nvPicPr>
            <p:cNvPr id="619" name="Google Shape;619;p53"/>
            <p:cNvPicPr preferRelativeResize="0"/>
            <p:nvPr/>
          </p:nvPicPr>
          <p:blipFill rotWithShape="1">
            <a:blip r:embed="rId3">
              <a:alphaModFix/>
            </a:blip>
            <a:srcRect b="0" l="0" r="0" t="0"/>
            <a:stretch/>
          </p:blipFill>
          <p:spPr>
            <a:xfrm>
              <a:off x="1040533" y="5470314"/>
              <a:ext cx="9713688" cy="4288024"/>
            </a:xfrm>
            <a:prstGeom prst="rect">
              <a:avLst/>
            </a:prstGeom>
            <a:noFill/>
            <a:ln>
              <a:noFill/>
            </a:ln>
          </p:spPr>
        </p:pic>
        <p:sp>
          <p:nvSpPr>
            <p:cNvPr id="620" name="Google Shape;620;p53"/>
            <p:cNvSpPr/>
            <p:nvPr/>
          </p:nvSpPr>
          <p:spPr>
            <a:xfrm>
              <a:off x="589525" y="5605963"/>
              <a:ext cx="5182200" cy="3831900"/>
            </a:xfrm>
            <a:prstGeom prst="rect">
              <a:avLst/>
            </a:prstGeom>
            <a:solidFill>
              <a:srgbClr val="FFFFFF"/>
            </a:solidFill>
            <a:ln>
              <a:noFill/>
            </a:ln>
          </p:spPr>
          <p:txBody>
            <a:bodyPr anchorCtr="0" anchor="t" bIns="17150" lIns="34275" spcFirstLastPara="1" rIns="34275" wrap="square" tIns="17150">
              <a:noAutofit/>
            </a:bodyPr>
            <a:lstStyle/>
            <a:p>
              <a:pPr indent="0" lvl="0" marL="0" marR="0" rtl="0" algn="r">
                <a:lnSpc>
                  <a:spcPct val="150000"/>
                </a:lnSpc>
                <a:spcBef>
                  <a:spcPts val="0"/>
                </a:spcBef>
                <a:spcAft>
                  <a:spcPts val="0"/>
                </a:spcAft>
                <a:buClr>
                  <a:srgbClr val="000000"/>
                </a:buClr>
                <a:buSzPts val="700"/>
                <a:buFont typeface="Arial"/>
                <a:buNone/>
              </a:pPr>
              <a:r>
                <a:rPr b="1" i="0" lang="en" sz="700" u="none" cap="none" strike="noStrike">
                  <a:solidFill>
                    <a:srgbClr val="000000"/>
                  </a:solidFill>
                  <a:latin typeface="Helvetica Neue"/>
                  <a:ea typeface="Helvetica Neue"/>
                  <a:cs typeface="Helvetica Neue"/>
                  <a:sym typeface="Helvetica Neue"/>
                </a:rPr>
                <a:t>Helping the production process</a:t>
              </a:r>
              <a:endParaRPr b="1" sz="500">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Helvetica Neue"/>
                <a:buNone/>
              </a:pPr>
              <a:r>
                <a:t/>
              </a:r>
              <a:endParaRPr b="1" i="0" sz="700" u="none" cap="none" strike="noStrike">
                <a:solidFill>
                  <a:srgbClr val="000000"/>
                </a:solidFill>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Arial"/>
                <a:buNone/>
              </a:pPr>
              <a:r>
                <a:rPr b="1" i="0" lang="en" sz="700" u="none" cap="none" strike="noStrike">
                  <a:solidFill>
                    <a:srgbClr val="000000"/>
                  </a:solidFill>
                  <a:latin typeface="Helvetica Neue"/>
                  <a:ea typeface="Helvetica Neue"/>
                  <a:cs typeface="Helvetica Neue"/>
                  <a:sym typeface="Helvetica Neue"/>
                </a:rPr>
                <a:t>Contribute to business performance</a:t>
              </a:r>
              <a:endParaRPr b="1" sz="500">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Helvetica Neue"/>
                <a:buNone/>
              </a:pPr>
              <a:r>
                <a:t/>
              </a:r>
              <a:endParaRPr b="1" i="0" sz="700" u="none" cap="none" strike="noStrike">
                <a:solidFill>
                  <a:srgbClr val="000000"/>
                </a:solidFill>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Arial"/>
                <a:buNone/>
              </a:pPr>
              <a:r>
                <a:rPr b="1" i="0" lang="en" sz="700" u="none" cap="none" strike="noStrike">
                  <a:solidFill>
                    <a:srgbClr val="000000"/>
                  </a:solidFill>
                  <a:latin typeface="Helvetica Neue"/>
                  <a:ea typeface="Helvetica Neue"/>
                  <a:cs typeface="Helvetica Neue"/>
                  <a:sym typeface="Helvetica Neue"/>
                </a:rPr>
                <a:t>Increase profits</a:t>
              </a:r>
              <a:endParaRPr b="1" sz="500">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Helvetica Neue"/>
                <a:buNone/>
              </a:pPr>
              <a:r>
                <a:t/>
              </a:r>
              <a:endParaRPr b="1" i="0" sz="700" u="none" cap="none" strike="noStrike">
                <a:solidFill>
                  <a:srgbClr val="000000"/>
                </a:solidFill>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Arial"/>
                <a:buNone/>
              </a:pPr>
              <a:r>
                <a:rPr b="1" i="0" lang="en" sz="700" u="none" cap="none" strike="noStrike">
                  <a:solidFill>
                    <a:srgbClr val="000000"/>
                  </a:solidFill>
                  <a:latin typeface="Helvetica Neue"/>
                  <a:ea typeface="Helvetica Neue"/>
                  <a:cs typeface="Helvetica Neue"/>
                  <a:sym typeface="Helvetica Neue"/>
                </a:rPr>
                <a:t>Business expansion</a:t>
              </a:r>
              <a:endParaRPr b="1" sz="500">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Helvetica Neue"/>
                <a:buNone/>
              </a:pPr>
              <a:r>
                <a:t/>
              </a:r>
              <a:endParaRPr b="1" i="0" sz="700" u="none" cap="none" strike="noStrike">
                <a:solidFill>
                  <a:srgbClr val="000000"/>
                </a:solidFill>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Arial"/>
                <a:buNone/>
              </a:pPr>
              <a:r>
                <a:rPr b="1" i="0" lang="en" sz="700" u="none" cap="none" strike="noStrike">
                  <a:solidFill>
                    <a:srgbClr val="000000"/>
                  </a:solidFill>
                  <a:latin typeface="Helvetica Neue"/>
                  <a:ea typeface="Helvetica Neue"/>
                  <a:cs typeface="Helvetica Neue"/>
                  <a:sym typeface="Helvetica Neue"/>
                </a:rPr>
                <a:t>Others</a:t>
              </a:r>
              <a:endParaRPr b="1" i="0" sz="700" u="none" cap="none" strike="noStrike">
                <a:solidFill>
                  <a:srgbClr val="000000"/>
                </a:solidFill>
                <a:latin typeface="Helvetica Neue"/>
                <a:ea typeface="Helvetica Neue"/>
                <a:cs typeface="Helvetica Neue"/>
                <a:sym typeface="Helvetica Neue"/>
              </a:endParaRPr>
            </a:p>
          </p:txBody>
        </p:sp>
        <p:pic>
          <p:nvPicPr>
            <p:cNvPr id="621" name="Google Shape;621;p53"/>
            <p:cNvPicPr preferRelativeResize="0"/>
            <p:nvPr/>
          </p:nvPicPr>
          <p:blipFill rotWithShape="1">
            <a:blip r:embed="rId4">
              <a:alphaModFix/>
            </a:blip>
            <a:srcRect b="0" l="0" r="0" t="0"/>
            <a:stretch/>
          </p:blipFill>
          <p:spPr>
            <a:xfrm>
              <a:off x="12703225" y="5282875"/>
              <a:ext cx="10719900" cy="5151136"/>
            </a:xfrm>
            <a:prstGeom prst="rect">
              <a:avLst/>
            </a:prstGeom>
            <a:noFill/>
            <a:ln>
              <a:noFill/>
            </a:ln>
          </p:spPr>
        </p:pic>
        <p:sp>
          <p:nvSpPr>
            <p:cNvPr id="622" name="Google Shape;622;p53"/>
            <p:cNvSpPr/>
            <p:nvPr/>
          </p:nvSpPr>
          <p:spPr>
            <a:xfrm>
              <a:off x="12542085" y="5590914"/>
              <a:ext cx="5408400" cy="4662900"/>
            </a:xfrm>
            <a:prstGeom prst="rect">
              <a:avLst/>
            </a:prstGeom>
            <a:solidFill>
              <a:srgbClr val="FFFFFF"/>
            </a:solidFill>
            <a:ln>
              <a:noFill/>
            </a:ln>
          </p:spPr>
          <p:txBody>
            <a:bodyPr anchorCtr="0" anchor="t" bIns="17150" lIns="34275" spcFirstLastPara="1" rIns="34275" wrap="square" tIns="17150">
              <a:noAutofit/>
            </a:bodyPr>
            <a:lstStyle/>
            <a:p>
              <a:pPr indent="0" lvl="0" marL="0" marR="0" rtl="0" algn="r">
                <a:lnSpc>
                  <a:spcPct val="150000"/>
                </a:lnSpc>
                <a:spcBef>
                  <a:spcPts val="0"/>
                </a:spcBef>
                <a:spcAft>
                  <a:spcPts val="0"/>
                </a:spcAft>
                <a:buClr>
                  <a:srgbClr val="000000"/>
                </a:buClr>
                <a:buSzPts val="700"/>
                <a:buFont typeface="Arial"/>
                <a:buNone/>
              </a:pPr>
              <a:r>
                <a:rPr b="1" i="0" lang="en" sz="600" u="none" cap="none" strike="noStrike">
                  <a:solidFill>
                    <a:srgbClr val="000000"/>
                  </a:solidFill>
                  <a:latin typeface="Helvetica Neue"/>
                  <a:ea typeface="Helvetica Neue"/>
                  <a:cs typeface="Helvetica Neue"/>
                  <a:sym typeface="Helvetica Neue"/>
                </a:rPr>
                <a:t>Lower income</a:t>
              </a:r>
              <a:endParaRPr b="1" sz="600">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Helvetica Neue"/>
                <a:buNone/>
              </a:pPr>
              <a:r>
                <a:t/>
              </a:r>
              <a:endParaRPr b="1" i="0" sz="600" u="none" cap="none" strike="noStrike">
                <a:solidFill>
                  <a:srgbClr val="000000"/>
                </a:solidFill>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Arial"/>
                <a:buNone/>
              </a:pPr>
              <a:r>
                <a:rPr b="1" i="0" lang="en" sz="600" u="none" cap="none" strike="noStrike">
                  <a:solidFill>
                    <a:srgbClr val="000000"/>
                  </a:solidFill>
                  <a:latin typeface="Helvetica Neue"/>
                  <a:ea typeface="Helvetica Neue"/>
                  <a:cs typeface="Helvetica Neue"/>
                  <a:sym typeface="Helvetica Neue"/>
                </a:rPr>
                <a:t>Impaired business performance and smoothness</a:t>
              </a:r>
              <a:endParaRPr b="1" sz="600">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Helvetica Neue"/>
                <a:buNone/>
              </a:pPr>
              <a:r>
                <a:t/>
              </a:r>
              <a:endParaRPr b="1" i="0" sz="600" u="none" cap="none" strike="noStrike">
                <a:solidFill>
                  <a:srgbClr val="000000"/>
                </a:solidFill>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Arial"/>
                <a:buNone/>
              </a:pPr>
              <a:r>
                <a:rPr b="1" i="0" lang="en" sz="600" u="none" cap="none" strike="noStrike">
                  <a:solidFill>
                    <a:srgbClr val="000000"/>
                  </a:solidFill>
                  <a:latin typeface="Helvetica Neue"/>
                  <a:ea typeface="Helvetica Neue"/>
                  <a:cs typeface="Helvetica Neue"/>
                  <a:sym typeface="Helvetica Neue"/>
                </a:rPr>
                <a:t>There is no impact</a:t>
              </a:r>
              <a:endParaRPr b="1" sz="600">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Helvetica Neue"/>
                <a:buNone/>
              </a:pPr>
              <a:r>
                <a:t/>
              </a:r>
              <a:endParaRPr b="1" i="0" sz="600" u="none" cap="none" strike="noStrike">
                <a:solidFill>
                  <a:srgbClr val="000000"/>
                </a:solidFill>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Arial"/>
                <a:buNone/>
              </a:pPr>
              <a:r>
                <a:rPr b="1" i="0" lang="en" sz="600" u="none" cap="none" strike="noStrike">
                  <a:solidFill>
                    <a:srgbClr val="000000"/>
                  </a:solidFill>
                  <a:latin typeface="Helvetica Neue"/>
                  <a:ea typeface="Helvetica Neue"/>
                  <a:cs typeface="Helvetica Neue"/>
                  <a:sym typeface="Helvetica Neue"/>
                </a:rPr>
                <a:t>Cash flow instability</a:t>
              </a:r>
              <a:endParaRPr b="1" sz="600">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Helvetica Neue"/>
                <a:buNone/>
              </a:pPr>
              <a:r>
                <a:t/>
              </a:r>
              <a:endParaRPr b="1" i="0" sz="600" u="none" cap="none" strike="noStrike">
                <a:solidFill>
                  <a:srgbClr val="000000"/>
                </a:solidFill>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Arial"/>
                <a:buNone/>
              </a:pPr>
              <a:r>
                <a:rPr b="1" i="0" lang="en" sz="600" u="none" cap="none" strike="noStrike">
                  <a:solidFill>
                    <a:srgbClr val="000000"/>
                  </a:solidFill>
                  <a:latin typeface="Helvetica Neue"/>
                  <a:ea typeface="Helvetica Neue"/>
                  <a:cs typeface="Helvetica Neue"/>
                  <a:sym typeface="Helvetica Neue"/>
                </a:rPr>
                <a:t>Operational difficulties</a:t>
              </a:r>
              <a:endParaRPr b="1" sz="600">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Helvetica Neue"/>
                <a:buNone/>
              </a:pPr>
              <a:r>
                <a:t/>
              </a:r>
              <a:endParaRPr b="1" i="0" sz="600" u="none" cap="none" strike="noStrike">
                <a:solidFill>
                  <a:srgbClr val="000000"/>
                </a:solidFill>
                <a:latin typeface="Helvetica Neue"/>
                <a:ea typeface="Helvetica Neue"/>
                <a:cs typeface="Helvetica Neue"/>
                <a:sym typeface="Helvetica Neue"/>
              </a:endParaRPr>
            </a:p>
            <a:p>
              <a:pPr indent="0" lvl="0" marL="0" marR="0" rtl="0" algn="r">
                <a:lnSpc>
                  <a:spcPct val="150000"/>
                </a:lnSpc>
                <a:spcBef>
                  <a:spcPts val="0"/>
                </a:spcBef>
                <a:spcAft>
                  <a:spcPts val="0"/>
                </a:spcAft>
                <a:buClr>
                  <a:srgbClr val="000000"/>
                </a:buClr>
                <a:buSzPts val="700"/>
                <a:buFont typeface="Arial"/>
                <a:buNone/>
              </a:pPr>
              <a:r>
                <a:rPr b="1" i="0" lang="en" sz="600" u="none" cap="none" strike="noStrike">
                  <a:solidFill>
                    <a:srgbClr val="000000"/>
                  </a:solidFill>
                  <a:latin typeface="Helvetica Neue"/>
                  <a:ea typeface="Helvetica Neue"/>
                  <a:cs typeface="Helvetica Neue"/>
                  <a:sym typeface="Helvetica Neue"/>
                </a:rPr>
                <a:t>Others</a:t>
              </a:r>
              <a:endParaRPr b="1" i="0" sz="600" u="none" cap="none" strike="noStrike">
                <a:solidFill>
                  <a:srgbClr val="000000"/>
                </a:solidFill>
                <a:latin typeface="Helvetica Neue"/>
                <a:ea typeface="Helvetica Neue"/>
                <a:cs typeface="Helvetica Neue"/>
                <a:sym typeface="Helvetica Neue"/>
              </a:endParaRPr>
            </a:p>
          </p:txBody>
        </p:sp>
      </p:grpSp>
      <p:sp>
        <p:nvSpPr>
          <p:cNvPr id="623" name="Google Shape;623;p53"/>
          <p:cNvSpPr txBox="1"/>
          <p:nvPr/>
        </p:nvSpPr>
        <p:spPr>
          <a:xfrm>
            <a:off x="325075" y="415775"/>
            <a:ext cx="7786200" cy="380700"/>
          </a:xfrm>
          <a:prstGeom prst="rect">
            <a:avLst/>
          </a:prstGeom>
          <a:noFill/>
          <a:ln>
            <a:noFill/>
          </a:ln>
        </p:spPr>
        <p:txBody>
          <a:bodyPr anchorCtr="0" anchor="t" bIns="34275" lIns="34275" spcFirstLastPara="1" rIns="34275" wrap="square" tIns="34275">
            <a:noAutofit/>
          </a:bodyPr>
          <a:lstStyle/>
          <a:p>
            <a:pPr indent="0" lvl="0" marL="0" rtl="0" algn="l">
              <a:spcBef>
                <a:spcPts val="0"/>
              </a:spcBef>
              <a:spcAft>
                <a:spcPts val="0"/>
              </a:spcAft>
              <a:buClr>
                <a:schemeClr val="lt1"/>
              </a:buClr>
              <a:buSzPts val="2000"/>
              <a:buFont typeface="Arial"/>
              <a:buNone/>
            </a:pPr>
            <a:r>
              <a:rPr b="1" lang="en" sz="2500">
                <a:solidFill>
                  <a:srgbClr val="23DEC5"/>
                </a:solidFill>
              </a:rPr>
              <a:t>Measuring Our Impact - The DS Innovate Study</a:t>
            </a:r>
            <a:endParaRPr b="1" sz="2500">
              <a:solidFill>
                <a:srgbClr val="23DEC5"/>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54"/>
          <p:cNvSpPr/>
          <p:nvPr/>
        </p:nvSpPr>
        <p:spPr>
          <a:xfrm>
            <a:off x="0" y="-114300"/>
            <a:ext cx="9134700" cy="4480200"/>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29" name="Google Shape;629;p54"/>
          <p:cNvSpPr/>
          <p:nvPr/>
        </p:nvSpPr>
        <p:spPr>
          <a:xfrm>
            <a:off x="0" y="4366611"/>
            <a:ext cx="9144000" cy="789600"/>
          </a:xfrm>
          <a:prstGeom prst="rect">
            <a:avLst/>
          </a:prstGeom>
          <a:solidFill>
            <a:srgbClr val="FFFFFF"/>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Helvetica Neue"/>
              <a:ea typeface="Helvetica Neue"/>
              <a:cs typeface="Helvetica Neue"/>
              <a:sym typeface="Helvetica Neue"/>
            </a:endParaRPr>
          </a:p>
        </p:txBody>
      </p:sp>
      <p:pic>
        <p:nvPicPr>
          <p:cNvPr descr="Image" id="630" name="Google Shape;630;p54"/>
          <p:cNvPicPr preferRelativeResize="0"/>
          <p:nvPr/>
        </p:nvPicPr>
        <p:blipFill rotWithShape="1">
          <a:blip r:embed="rId3">
            <a:alphaModFix/>
          </a:blip>
          <a:srcRect b="0" l="0" r="0" t="0"/>
          <a:stretch/>
        </p:blipFill>
        <p:spPr>
          <a:xfrm>
            <a:off x="674781" y="923632"/>
            <a:ext cx="800101" cy="800101"/>
          </a:xfrm>
          <a:prstGeom prst="rect">
            <a:avLst/>
          </a:prstGeom>
          <a:noFill/>
          <a:ln>
            <a:noFill/>
          </a:ln>
        </p:spPr>
      </p:pic>
      <p:sp>
        <p:nvSpPr>
          <p:cNvPr id="631" name="Google Shape;631;p54"/>
          <p:cNvSpPr txBox="1"/>
          <p:nvPr/>
        </p:nvSpPr>
        <p:spPr>
          <a:xfrm>
            <a:off x="231081" y="1796286"/>
            <a:ext cx="1687500" cy="580500"/>
          </a:xfrm>
          <a:prstGeom prst="rect">
            <a:avLst/>
          </a:prstGeom>
          <a:noFill/>
          <a:ln>
            <a:noFill/>
          </a:ln>
        </p:spPr>
        <p:txBody>
          <a:bodyPr anchorCtr="0" anchor="t" bIns="19050" lIns="0" spcFirstLastPara="1" rIns="0" wrap="square" tIns="19050">
            <a:noAutofit/>
          </a:bodyPr>
          <a:lstStyle/>
          <a:p>
            <a:pPr indent="0" lvl="0" marL="0" marR="0" rtl="0" algn="ctr">
              <a:spcBef>
                <a:spcPts val="0"/>
              </a:spcBef>
              <a:spcAft>
                <a:spcPts val="0"/>
              </a:spcAft>
              <a:buNone/>
            </a:pPr>
            <a:r>
              <a:rPr b="1" lang="en" sz="1000">
                <a:solidFill>
                  <a:srgbClr val="FFFFFF"/>
                </a:solidFill>
                <a:latin typeface="Arial"/>
                <a:ea typeface="Arial"/>
                <a:cs typeface="Arial"/>
                <a:sym typeface="Arial"/>
              </a:rPr>
              <a:t>Kelvin Teo</a:t>
            </a:r>
            <a:endParaRPr b="1" sz="1000">
              <a:solidFill>
                <a:srgbClr val="FFFFFF"/>
              </a:solidFill>
              <a:latin typeface="Arial"/>
              <a:ea typeface="Arial"/>
              <a:cs typeface="Arial"/>
              <a:sym typeface="Arial"/>
            </a:endParaRPr>
          </a:p>
          <a:p>
            <a:pPr indent="0" lvl="0" marL="0" marR="0" rtl="0" algn="ctr">
              <a:spcBef>
                <a:spcPts val="300"/>
              </a:spcBef>
              <a:spcAft>
                <a:spcPts val="0"/>
              </a:spcAft>
              <a:buNone/>
            </a:pPr>
            <a:r>
              <a:rPr lang="en" sz="1000">
                <a:solidFill>
                  <a:srgbClr val="FFFFFF"/>
                </a:solidFill>
                <a:latin typeface="Arial"/>
                <a:ea typeface="Arial"/>
                <a:cs typeface="Arial"/>
                <a:sym typeface="Arial"/>
              </a:rPr>
              <a:t>Co-founder, Group/ SG CEO</a:t>
            </a:r>
            <a:endParaRPr sz="1100"/>
          </a:p>
          <a:p>
            <a:pPr indent="0" lvl="0" marL="0" marR="0" rtl="0" algn="ctr">
              <a:spcBef>
                <a:spcPts val="0"/>
              </a:spcBef>
              <a:spcAft>
                <a:spcPts val="0"/>
              </a:spcAft>
              <a:buNone/>
            </a:pPr>
            <a:r>
              <a:rPr lang="en" sz="1000">
                <a:solidFill>
                  <a:srgbClr val="D8D8D8"/>
                </a:solidFill>
                <a:latin typeface="Arial"/>
                <a:ea typeface="Arial"/>
                <a:cs typeface="Arial"/>
                <a:sym typeface="Arial"/>
              </a:rPr>
              <a:t>Accenture, McKinsey, KKR, HBS</a:t>
            </a:r>
            <a:endParaRPr sz="1000">
              <a:solidFill>
                <a:srgbClr val="D8D8D8"/>
              </a:solidFill>
              <a:latin typeface="Arial"/>
              <a:ea typeface="Arial"/>
              <a:cs typeface="Arial"/>
              <a:sym typeface="Arial"/>
            </a:endParaRPr>
          </a:p>
        </p:txBody>
      </p:sp>
      <p:pic>
        <p:nvPicPr>
          <p:cNvPr descr="Image" id="632" name="Google Shape;632;p54"/>
          <p:cNvPicPr preferRelativeResize="0"/>
          <p:nvPr/>
        </p:nvPicPr>
        <p:blipFill rotWithShape="1">
          <a:blip r:embed="rId4">
            <a:alphaModFix/>
          </a:blip>
          <a:srcRect b="0" l="0" r="0" t="0"/>
          <a:stretch/>
        </p:blipFill>
        <p:spPr>
          <a:xfrm>
            <a:off x="2368927" y="923631"/>
            <a:ext cx="799970" cy="800550"/>
          </a:xfrm>
          <a:prstGeom prst="rect">
            <a:avLst/>
          </a:prstGeom>
          <a:noFill/>
          <a:ln>
            <a:noFill/>
          </a:ln>
        </p:spPr>
      </p:pic>
      <p:sp>
        <p:nvSpPr>
          <p:cNvPr id="633" name="Google Shape;633;p54"/>
          <p:cNvSpPr txBox="1"/>
          <p:nvPr/>
        </p:nvSpPr>
        <p:spPr>
          <a:xfrm>
            <a:off x="1967778" y="1796286"/>
            <a:ext cx="1687500" cy="580500"/>
          </a:xfrm>
          <a:prstGeom prst="rect">
            <a:avLst/>
          </a:prstGeom>
          <a:noFill/>
          <a:ln>
            <a:noFill/>
          </a:ln>
        </p:spPr>
        <p:txBody>
          <a:bodyPr anchorCtr="0" anchor="t" bIns="19050" lIns="0" spcFirstLastPara="1" rIns="0" wrap="square" tIns="19050">
            <a:noAutofit/>
          </a:bodyPr>
          <a:lstStyle/>
          <a:p>
            <a:pPr indent="0" lvl="0" marL="0" marR="0" rtl="0" algn="ctr">
              <a:spcBef>
                <a:spcPts val="0"/>
              </a:spcBef>
              <a:spcAft>
                <a:spcPts val="0"/>
              </a:spcAft>
              <a:buNone/>
            </a:pPr>
            <a:r>
              <a:rPr b="1" lang="en" sz="1000">
                <a:solidFill>
                  <a:srgbClr val="FFFFFF"/>
                </a:solidFill>
                <a:latin typeface="Arial"/>
                <a:ea typeface="Arial"/>
                <a:cs typeface="Arial"/>
                <a:sym typeface="Arial"/>
              </a:rPr>
              <a:t>Reynold Wijaya</a:t>
            </a:r>
            <a:endParaRPr b="1" sz="1000">
              <a:solidFill>
                <a:srgbClr val="FFFFFF"/>
              </a:solidFill>
              <a:latin typeface="Arial"/>
              <a:ea typeface="Arial"/>
              <a:cs typeface="Arial"/>
              <a:sym typeface="Arial"/>
            </a:endParaRPr>
          </a:p>
          <a:p>
            <a:pPr indent="0" lvl="0" marL="0" marR="0" rtl="0" algn="ctr">
              <a:spcBef>
                <a:spcPts val="300"/>
              </a:spcBef>
              <a:spcAft>
                <a:spcPts val="0"/>
              </a:spcAft>
              <a:buNone/>
            </a:pPr>
            <a:r>
              <a:rPr lang="en" sz="1000">
                <a:solidFill>
                  <a:srgbClr val="FFFFFF"/>
                </a:solidFill>
                <a:latin typeface="Arial"/>
                <a:ea typeface="Arial"/>
                <a:cs typeface="Arial"/>
                <a:sym typeface="Arial"/>
              </a:rPr>
              <a:t>Co-founder, Group COO</a:t>
            </a:r>
            <a:endParaRPr sz="1100"/>
          </a:p>
          <a:p>
            <a:pPr indent="0" lvl="0" marL="0" marR="0" rtl="0" algn="ctr">
              <a:spcBef>
                <a:spcPts val="0"/>
              </a:spcBef>
              <a:spcAft>
                <a:spcPts val="0"/>
              </a:spcAft>
              <a:buNone/>
            </a:pPr>
            <a:r>
              <a:rPr lang="en" sz="1000">
                <a:solidFill>
                  <a:srgbClr val="D8D8D8"/>
                </a:solidFill>
                <a:latin typeface="Arial"/>
                <a:ea typeface="Arial"/>
                <a:cs typeface="Arial"/>
                <a:sym typeface="Arial"/>
              </a:rPr>
              <a:t>United Family Group, HBS</a:t>
            </a:r>
            <a:endParaRPr sz="1000">
              <a:solidFill>
                <a:srgbClr val="D8D8D8"/>
              </a:solidFill>
              <a:latin typeface="Arial"/>
              <a:ea typeface="Arial"/>
              <a:cs typeface="Arial"/>
              <a:sym typeface="Arial"/>
            </a:endParaRPr>
          </a:p>
        </p:txBody>
      </p:sp>
      <p:pic>
        <p:nvPicPr>
          <p:cNvPr descr="Image" id="634" name="Google Shape;634;p54"/>
          <p:cNvPicPr preferRelativeResize="0"/>
          <p:nvPr/>
        </p:nvPicPr>
        <p:blipFill rotWithShape="1">
          <a:blip r:embed="rId5">
            <a:alphaModFix/>
          </a:blip>
          <a:srcRect b="0" l="59" r="59" t="0"/>
          <a:stretch/>
        </p:blipFill>
        <p:spPr>
          <a:xfrm>
            <a:off x="4148175" y="923175"/>
            <a:ext cx="800100" cy="800550"/>
          </a:xfrm>
          <a:prstGeom prst="rect">
            <a:avLst/>
          </a:prstGeom>
          <a:noFill/>
          <a:ln>
            <a:noFill/>
          </a:ln>
        </p:spPr>
      </p:pic>
      <p:sp>
        <p:nvSpPr>
          <p:cNvPr id="635" name="Google Shape;635;p54"/>
          <p:cNvSpPr txBox="1"/>
          <p:nvPr/>
        </p:nvSpPr>
        <p:spPr>
          <a:xfrm>
            <a:off x="3704476" y="1796286"/>
            <a:ext cx="1687500" cy="580500"/>
          </a:xfrm>
          <a:prstGeom prst="rect">
            <a:avLst/>
          </a:prstGeom>
          <a:noFill/>
          <a:ln>
            <a:noFill/>
          </a:ln>
        </p:spPr>
        <p:txBody>
          <a:bodyPr anchorCtr="0" anchor="t" bIns="19050" lIns="0" spcFirstLastPara="1" rIns="0" wrap="square" tIns="19050">
            <a:noAutofit/>
          </a:bodyPr>
          <a:lstStyle/>
          <a:p>
            <a:pPr indent="0" lvl="0" marL="0" marR="0" rtl="0" algn="ctr">
              <a:spcBef>
                <a:spcPts val="0"/>
              </a:spcBef>
              <a:spcAft>
                <a:spcPts val="0"/>
              </a:spcAft>
              <a:buNone/>
            </a:pPr>
            <a:r>
              <a:rPr b="1" lang="en" sz="1000">
                <a:solidFill>
                  <a:srgbClr val="FFFFFF"/>
                </a:solidFill>
              </a:rPr>
              <a:t>Iwan Kurniawan</a:t>
            </a:r>
            <a:endParaRPr b="1" sz="1100"/>
          </a:p>
          <a:p>
            <a:pPr indent="0" lvl="0" marL="0" marR="0" rtl="0" algn="ctr">
              <a:spcBef>
                <a:spcPts val="300"/>
              </a:spcBef>
              <a:spcAft>
                <a:spcPts val="0"/>
              </a:spcAft>
              <a:buNone/>
            </a:pPr>
            <a:r>
              <a:rPr lang="en" sz="1000">
                <a:solidFill>
                  <a:srgbClr val="FFFFFF"/>
                </a:solidFill>
                <a:latin typeface="Arial"/>
                <a:ea typeface="Arial"/>
                <a:cs typeface="Arial"/>
                <a:sym typeface="Arial"/>
              </a:rPr>
              <a:t>Country Head, Indonesia</a:t>
            </a:r>
            <a:endParaRPr sz="1100"/>
          </a:p>
          <a:p>
            <a:pPr indent="0" lvl="0" marL="0" marR="0" rtl="0" algn="ctr">
              <a:spcBef>
                <a:spcPts val="0"/>
              </a:spcBef>
              <a:spcAft>
                <a:spcPts val="0"/>
              </a:spcAft>
              <a:buNone/>
            </a:pPr>
            <a:r>
              <a:rPr lang="en" sz="1000">
                <a:solidFill>
                  <a:srgbClr val="D8D8D8"/>
                </a:solidFill>
                <a:latin typeface="Arial"/>
                <a:ea typeface="Arial"/>
                <a:cs typeface="Arial"/>
                <a:sym typeface="Arial"/>
              </a:rPr>
              <a:t>Oliver Wyman, Cornell</a:t>
            </a:r>
            <a:endParaRPr sz="1100"/>
          </a:p>
        </p:txBody>
      </p:sp>
      <p:sp>
        <p:nvSpPr>
          <p:cNvPr id="636" name="Google Shape;636;p54"/>
          <p:cNvSpPr txBox="1"/>
          <p:nvPr/>
        </p:nvSpPr>
        <p:spPr>
          <a:xfrm>
            <a:off x="5441173" y="1796286"/>
            <a:ext cx="1687500" cy="580500"/>
          </a:xfrm>
          <a:prstGeom prst="rect">
            <a:avLst/>
          </a:prstGeom>
          <a:noFill/>
          <a:ln>
            <a:noFill/>
          </a:ln>
        </p:spPr>
        <p:txBody>
          <a:bodyPr anchorCtr="0" anchor="t" bIns="19050" lIns="0" spcFirstLastPara="1" rIns="0" wrap="square" tIns="19050">
            <a:noAutofit/>
          </a:bodyPr>
          <a:lstStyle/>
          <a:p>
            <a:pPr indent="0" lvl="0" marL="0" marR="0" rtl="0" algn="ctr">
              <a:spcBef>
                <a:spcPts val="0"/>
              </a:spcBef>
              <a:spcAft>
                <a:spcPts val="0"/>
              </a:spcAft>
              <a:buNone/>
            </a:pPr>
            <a:r>
              <a:rPr b="1" lang="en" sz="1000">
                <a:solidFill>
                  <a:srgbClr val="FFFFFF"/>
                </a:solidFill>
              </a:rPr>
              <a:t>Wong Kah Meng</a:t>
            </a:r>
            <a:endParaRPr b="1" sz="1100"/>
          </a:p>
          <a:p>
            <a:pPr indent="0" lvl="0" marL="0" marR="0" rtl="0" algn="ctr">
              <a:spcBef>
                <a:spcPts val="300"/>
              </a:spcBef>
              <a:spcAft>
                <a:spcPts val="0"/>
              </a:spcAft>
              <a:buNone/>
            </a:pPr>
            <a:r>
              <a:rPr lang="en" sz="1000">
                <a:solidFill>
                  <a:srgbClr val="FFFFFF"/>
                </a:solidFill>
                <a:latin typeface="Arial"/>
                <a:ea typeface="Arial"/>
                <a:cs typeface="Arial"/>
                <a:sym typeface="Arial"/>
              </a:rPr>
              <a:t>Country Head, Malaysia</a:t>
            </a:r>
            <a:endParaRPr sz="1100"/>
          </a:p>
          <a:p>
            <a:pPr indent="0" lvl="0" marL="0" marR="0" rtl="0" algn="ctr">
              <a:spcBef>
                <a:spcPts val="0"/>
              </a:spcBef>
              <a:spcAft>
                <a:spcPts val="0"/>
              </a:spcAft>
              <a:buNone/>
            </a:pPr>
            <a:r>
              <a:rPr lang="en" sz="1000">
                <a:solidFill>
                  <a:srgbClr val="D8D8D8"/>
                </a:solidFill>
                <a:latin typeface="Arial"/>
                <a:ea typeface="Arial"/>
                <a:cs typeface="Arial"/>
                <a:sym typeface="Arial"/>
              </a:rPr>
              <a:t>Oliver Wyman, CFA</a:t>
            </a:r>
            <a:endParaRPr sz="1100"/>
          </a:p>
        </p:txBody>
      </p:sp>
      <p:pic>
        <p:nvPicPr>
          <p:cNvPr descr="A person wearing a suit and tie&#10;&#10;Description automatically generated" id="637" name="Google Shape;637;p54"/>
          <p:cNvPicPr preferRelativeResize="0"/>
          <p:nvPr/>
        </p:nvPicPr>
        <p:blipFill rotWithShape="1">
          <a:blip r:embed="rId6">
            <a:alphaModFix/>
          </a:blip>
          <a:srcRect b="0" l="0" r="0" t="0"/>
          <a:stretch/>
        </p:blipFill>
        <p:spPr>
          <a:xfrm>
            <a:off x="6753754" y="2650974"/>
            <a:ext cx="799200" cy="800700"/>
          </a:xfrm>
          <a:prstGeom prst="ellipse">
            <a:avLst/>
          </a:prstGeom>
          <a:noFill/>
          <a:ln>
            <a:noFill/>
          </a:ln>
        </p:spPr>
      </p:pic>
      <p:sp>
        <p:nvSpPr>
          <p:cNvPr id="638" name="Google Shape;638;p54"/>
          <p:cNvSpPr txBox="1"/>
          <p:nvPr/>
        </p:nvSpPr>
        <p:spPr>
          <a:xfrm>
            <a:off x="7177870" y="1796286"/>
            <a:ext cx="1687500" cy="580500"/>
          </a:xfrm>
          <a:prstGeom prst="rect">
            <a:avLst/>
          </a:prstGeom>
          <a:noFill/>
          <a:ln>
            <a:noFill/>
          </a:ln>
        </p:spPr>
        <p:txBody>
          <a:bodyPr anchorCtr="0" anchor="t" bIns="19050" lIns="0" spcFirstLastPara="1" rIns="0" wrap="square" tIns="19050">
            <a:noAutofit/>
          </a:bodyPr>
          <a:lstStyle/>
          <a:p>
            <a:pPr indent="0" lvl="0" marL="0" marR="0" rtl="0" algn="ctr">
              <a:spcBef>
                <a:spcPts val="0"/>
              </a:spcBef>
              <a:spcAft>
                <a:spcPts val="0"/>
              </a:spcAft>
              <a:buNone/>
            </a:pPr>
            <a:r>
              <a:rPr b="1" lang="en" sz="1000">
                <a:solidFill>
                  <a:srgbClr val="FFFFFF"/>
                </a:solidFill>
                <a:latin typeface="Arial"/>
                <a:ea typeface="Arial"/>
                <a:cs typeface="Arial"/>
                <a:sym typeface="Arial"/>
              </a:rPr>
              <a:t>Varun Bhandari</a:t>
            </a:r>
            <a:endParaRPr sz="1100"/>
          </a:p>
          <a:p>
            <a:pPr indent="0" lvl="0" marL="0" marR="0" rtl="0" algn="ctr">
              <a:spcBef>
                <a:spcPts val="300"/>
              </a:spcBef>
              <a:spcAft>
                <a:spcPts val="0"/>
              </a:spcAft>
              <a:buNone/>
            </a:pPr>
            <a:r>
              <a:rPr lang="en" sz="1000">
                <a:solidFill>
                  <a:srgbClr val="FFFFFF"/>
                </a:solidFill>
                <a:latin typeface="Arial"/>
                <a:ea typeface="Arial"/>
                <a:cs typeface="Arial"/>
                <a:sym typeface="Arial"/>
              </a:rPr>
              <a:t>Country Head, Thailand</a:t>
            </a:r>
            <a:endParaRPr sz="1100"/>
          </a:p>
          <a:p>
            <a:pPr indent="0" lvl="0" marL="0" marR="0" rtl="0" algn="ctr">
              <a:spcBef>
                <a:spcPts val="0"/>
              </a:spcBef>
              <a:spcAft>
                <a:spcPts val="0"/>
              </a:spcAft>
              <a:buNone/>
            </a:pPr>
            <a:r>
              <a:rPr lang="en" sz="1000">
                <a:solidFill>
                  <a:srgbClr val="D8D8D8"/>
                </a:solidFill>
                <a:latin typeface="Arial"/>
                <a:ea typeface="Arial"/>
                <a:cs typeface="Arial"/>
                <a:sym typeface="Arial"/>
              </a:rPr>
              <a:t>IFC, Deutsche, Harvard, IIM-B, LSE</a:t>
            </a:r>
            <a:endParaRPr sz="1100"/>
          </a:p>
        </p:txBody>
      </p:sp>
      <p:sp>
        <p:nvSpPr>
          <p:cNvPr id="639" name="Google Shape;639;p54"/>
          <p:cNvSpPr txBox="1"/>
          <p:nvPr/>
        </p:nvSpPr>
        <p:spPr>
          <a:xfrm>
            <a:off x="1054900" y="3511771"/>
            <a:ext cx="1687500" cy="580500"/>
          </a:xfrm>
          <a:prstGeom prst="rect">
            <a:avLst/>
          </a:prstGeom>
          <a:noFill/>
          <a:ln>
            <a:noFill/>
          </a:ln>
        </p:spPr>
        <p:txBody>
          <a:bodyPr anchorCtr="0" anchor="t" bIns="19050" lIns="0" spcFirstLastPara="1" rIns="0" wrap="square" tIns="19050">
            <a:noAutofit/>
          </a:bodyPr>
          <a:lstStyle/>
          <a:p>
            <a:pPr indent="0" lvl="0" marL="0" marR="0" rtl="0" algn="ctr">
              <a:spcBef>
                <a:spcPts val="0"/>
              </a:spcBef>
              <a:spcAft>
                <a:spcPts val="0"/>
              </a:spcAft>
              <a:buNone/>
            </a:pPr>
            <a:r>
              <a:rPr b="1" lang="en" sz="1000">
                <a:solidFill>
                  <a:srgbClr val="FFFFFF"/>
                </a:solidFill>
                <a:latin typeface="Arial"/>
                <a:ea typeface="Arial"/>
                <a:cs typeface="Arial"/>
                <a:sym typeface="Arial"/>
              </a:rPr>
              <a:t>Frank Stevenaar</a:t>
            </a:r>
            <a:endParaRPr sz="1100"/>
          </a:p>
          <a:p>
            <a:pPr indent="0" lvl="0" marL="0" marR="0" rtl="0" algn="ctr">
              <a:spcBef>
                <a:spcPts val="300"/>
              </a:spcBef>
              <a:spcAft>
                <a:spcPts val="0"/>
              </a:spcAft>
              <a:buNone/>
            </a:pPr>
            <a:r>
              <a:rPr lang="en" sz="1000">
                <a:solidFill>
                  <a:srgbClr val="FFFFFF"/>
                </a:solidFill>
                <a:latin typeface="Arial"/>
                <a:ea typeface="Arial"/>
                <a:cs typeface="Arial"/>
                <a:sym typeface="Arial"/>
              </a:rPr>
              <a:t>Chief Finance Officer</a:t>
            </a:r>
            <a:endParaRPr sz="1000">
              <a:solidFill>
                <a:srgbClr val="FFFFFF"/>
              </a:solidFill>
              <a:latin typeface="Arial"/>
              <a:ea typeface="Arial"/>
              <a:cs typeface="Arial"/>
              <a:sym typeface="Arial"/>
            </a:endParaRPr>
          </a:p>
          <a:p>
            <a:pPr indent="0" lvl="0" marL="0" marR="0" rtl="0" algn="ctr">
              <a:spcBef>
                <a:spcPts val="0"/>
              </a:spcBef>
              <a:spcAft>
                <a:spcPts val="0"/>
              </a:spcAft>
              <a:buNone/>
            </a:pPr>
            <a:r>
              <a:rPr lang="en" sz="1000">
                <a:solidFill>
                  <a:srgbClr val="D8D8D8"/>
                </a:solidFill>
                <a:latin typeface="Arial"/>
                <a:ea typeface="Arial"/>
                <a:cs typeface="Arial"/>
                <a:sym typeface="Arial"/>
              </a:rPr>
              <a:t>GoBear, Aegon, KPMG</a:t>
            </a:r>
            <a:endParaRPr sz="1100"/>
          </a:p>
        </p:txBody>
      </p:sp>
      <p:sp>
        <p:nvSpPr>
          <p:cNvPr id="640" name="Google Shape;640;p54"/>
          <p:cNvSpPr txBox="1"/>
          <p:nvPr/>
        </p:nvSpPr>
        <p:spPr>
          <a:xfrm>
            <a:off x="2836210" y="3517635"/>
            <a:ext cx="1687500" cy="580500"/>
          </a:xfrm>
          <a:prstGeom prst="rect">
            <a:avLst/>
          </a:prstGeom>
          <a:noFill/>
          <a:ln>
            <a:noFill/>
          </a:ln>
        </p:spPr>
        <p:txBody>
          <a:bodyPr anchorCtr="0" anchor="t" bIns="19050" lIns="0" spcFirstLastPara="1" rIns="0" wrap="square" tIns="19050">
            <a:noAutofit/>
          </a:bodyPr>
          <a:lstStyle/>
          <a:p>
            <a:pPr indent="0" lvl="0" marL="0" marR="0" rtl="0" algn="ctr">
              <a:spcBef>
                <a:spcPts val="0"/>
              </a:spcBef>
              <a:spcAft>
                <a:spcPts val="0"/>
              </a:spcAft>
              <a:buNone/>
            </a:pPr>
            <a:r>
              <a:rPr b="1" lang="en" sz="1000">
                <a:solidFill>
                  <a:srgbClr val="FFFFFF"/>
                </a:solidFill>
                <a:latin typeface="Arial"/>
                <a:ea typeface="Arial"/>
                <a:cs typeface="Arial"/>
                <a:sym typeface="Arial"/>
              </a:rPr>
              <a:t>Ishan Agrawal</a:t>
            </a:r>
            <a:endParaRPr sz="1100"/>
          </a:p>
          <a:p>
            <a:pPr indent="0" lvl="0" marL="0" marR="0" rtl="0" algn="ctr">
              <a:spcBef>
                <a:spcPts val="300"/>
              </a:spcBef>
              <a:spcAft>
                <a:spcPts val="0"/>
              </a:spcAft>
              <a:buNone/>
            </a:pPr>
            <a:r>
              <a:rPr lang="en" sz="1000">
                <a:solidFill>
                  <a:srgbClr val="FFFFFF"/>
                </a:solidFill>
                <a:latin typeface="Arial"/>
                <a:ea typeface="Arial"/>
                <a:cs typeface="Arial"/>
                <a:sym typeface="Arial"/>
              </a:rPr>
              <a:t>Chief Technology Officer</a:t>
            </a:r>
            <a:endParaRPr sz="1100"/>
          </a:p>
          <a:p>
            <a:pPr indent="0" lvl="0" marL="0" marR="0" rtl="0" algn="ctr">
              <a:spcBef>
                <a:spcPts val="0"/>
              </a:spcBef>
              <a:spcAft>
                <a:spcPts val="0"/>
              </a:spcAft>
              <a:buNone/>
            </a:pPr>
            <a:r>
              <a:rPr lang="en" sz="1000">
                <a:solidFill>
                  <a:srgbClr val="D8D8D8"/>
                </a:solidFill>
                <a:latin typeface="Arial"/>
                <a:ea typeface="Arial"/>
                <a:cs typeface="Arial"/>
                <a:sym typeface="Arial"/>
              </a:rPr>
              <a:t>Viki (Rakuten), Founder</a:t>
            </a:r>
            <a:endParaRPr sz="1100"/>
          </a:p>
        </p:txBody>
      </p:sp>
      <p:sp>
        <p:nvSpPr>
          <p:cNvPr id="641" name="Google Shape;641;p54"/>
          <p:cNvSpPr txBox="1"/>
          <p:nvPr/>
        </p:nvSpPr>
        <p:spPr>
          <a:xfrm>
            <a:off x="4572907" y="3517635"/>
            <a:ext cx="1687500" cy="580500"/>
          </a:xfrm>
          <a:prstGeom prst="rect">
            <a:avLst/>
          </a:prstGeom>
          <a:noFill/>
          <a:ln>
            <a:noFill/>
          </a:ln>
        </p:spPr>
        <p:txBody>
          <a:bodyPr anchorCtr="0" anchor="t" bIns="19050" lIns="0" spcFirstLastPara="1" rIns="0" wrap="square" tIns="19050">
            <a:noAutofit/>
          </a:bodyPr>
          <a:lstStyle/>
          <a:p>
            <a:pPr indent="0" lvl="0" marL="0" marR="0" rtl="0" algn="ctr">
              <a:spcBef>
                <a:spcPts val="0"/>
              </a:spcBef>
              <a:spcAft>
                <a:spcPts val="0"/>
              </a:spcAft>
              <a:buNone/>
            </a:pPr>
            <a:r>
              <a:rPr b="1" lang="en" sz="1000">
                <a:solidFill>
                  <a:srgbClr val="FFFFFF"/>
                </a:solidFill>
                <a:latin typeface="Arial"/>
                <a:ea typeface="Arial"/>
                <a:cs typeface="Arial"/>
                <a:sym typeface="Arial"/>
              </a:rPr>
              <a:t>Nihit Nirmal</a:t>
            </a:r>
            <a:endParaRPr sz="1100"/>
          </a:p>
          <a:p>
            <a:pPr indent="0" lvl="0" marL="0" marR="0" rtl="0" algn="ctr">
              <a:spcBef>
                <a:spcPts val="300"/>
              </a:spcBef>
              <a:spcAft>
                <a:spcPts val="0"/>
              </a:spcAft>
              <a:buNone/>
            </a:pPr>
            <a:r>
              <a:rPr lang="en" sz="1000">
                <a:solidFill>
                  <a:srgbClr val="FFFFFF"/>
                </a:solidFill>
                <a:latin typeface="Arial"/>
                <a:ea typeface="Arial"/>
                <a:cs typeface="Arial"/>
                <a:sym typeface="Arial"/>
              </a:rPr>
              <a:t>Chief Product Officer</a:t>
            </a:r>
            <a:endParaRPr sz="1100"/>
          </a:p>
          <a:p>
            <a:pPr indent="0" lvl="0" marL="0" marR="0" rtl="0" algn="ctr">
              <a:spcBef>
                <a:spcPts val="0"/>
              </a:spcBef>
              <a:spcAft>
                <a:spcPts val="0"/>
              </a:spcAft>
              <a:buNone/>
            </a:pPr>
            <a:r>
              <a:rPr lang="en" sz="1000">
                <a:solidFill>
                  <a:srgbClr val="D8D8D8"/>
                </a:solidFill>
                <a:latin typeface="Arial"/>
                <a:ea typeface="Arial"/>
                <a:cs typeface="Arial"/>
                <a:sym typeface="Arial"/>
              </a:rPr>
              <a:t>Lendingkart, PayU, Inkfruit</a:t>
            </a:r>
            <a:endParaRPr sz="1100"/>
          </a:p>
        </p:txBody>
      </p:sp>
      <p:sp>
        <p:nvSpPr>
          <p:cNvPr id="642" name="Google Shape;642;p54"/>
          <p:cNvSpPr txBox="1"/>
          <p:nvPr/>
        </p:nvSpPr>
        <p:spPr>
          <a:xfrm>
            <a:off x="6309604" y="3517635"/>
            <a:ext cx="1687500" cy="580500"/>
          </a:xfrm>
          <a:prstGeom prst="rect">
            <a:avLst/>
          </a:prstGeom>
          <a:noFill/>
          <a:ln>
            <a:noFill/>
          </a:ln>
        </p:spPr>
        <p:txBody>
          <a:bodyPr anchorCtr="0" anchor="t" bIns="19050" lIns="0" spcFirstLastPara="1" rIns="0" wrap="square" tIns="19050">
            <a:noAutofit/>
          </a:bodyPr>
          <a:lstStyle/>
          <a:p>
            <a:pPr indent="0" lvl="0" marL="0" marR="0" rtl="0" algn="ctr">
              <a:spcBef>
                <a:spcPts val="0"/>
              </a:spcBef>
              <a:spcAft>
                <a:spcPts val="0"/>
              </a:spcAft>
              <a:buNone/>
            </a:pPr>
            <a:r>
              <a:rPr b="1" lang="en" sz="1000">
                <a:solidFill>
                  <a:srgbClr val="FFFFFF"/>
                </a:solidFill>
                <a:latin typeface="Arial"/>
                <a:ea typeface="Arial"/>
                <a:cs typeface="Arial"/>
                <a:sym typeface="Arial"/>
              </a:rPr>
              <a:t>Pak Chatib Basri</a:t>
            </a:r>
            <a:endParaRPr b="1" sz="1000">
              <a:solidFill>
                <a:srgbClr val="FFFFFF"/>
              </a:solidFill>
              <a:latin typeface="Arial"/>
              <a:ea typeface="Arial"/>
              <a:cs typeface="Arial"/>
              <a:sym typeface="Arial"/>
            </a:endParaRPr>
          </a:p>
          <a:p>
            <a:pPr indent="0" lvl="0" marL="0" marR="0" rtl="0" algn="ctr">
              <a:spcBef>
                <a:spcPts val="300"/>
              </a:spcBef>
              <a:spcAft>
                <a:spcPts val="0"/>
              </a:spcAft>
              <a:buNone/>
            </a:pPr>
            <a:r>
              <a:rPr lang="en" sz="1000">
                <a:solidFill>
                  <a:srgbClr val="FFFFFF"/>
                </a:solidFill>
                <a:latin typeface="Arial"/>
                <a:ea typeface="Arial"/>
                <a:cs typeface="Arial"/>
                <a:sym typeface="Arial"/>
              </a:rPr>
              <a:t>Senior Advisor</a:t>
            </a:r>
            <a:endParaRPr sz="1100"/>
          </a:p>
          <a:p>
            <a:pPr indent="0" lvl="0" marL="0" marR="0" rtl="0" algn="ctr">
              <a:spcBef>
                <a:spcPts val="0"/>
              </a:spcBef>
              <a:spcAft>
                <a:spcPts val="0"/>
              </a:spcAft>
              <a:buNone/>
            </a:pPr>
            <a:r>
              <a:rPr lang="en" sz="1000">
                <a:solidFill>
                  <a:srgbClr val="D8D8D8"/>
                </a:solidFill>
                <a:latin typeface="Arial"/>
                <a:ea typeface="Arial"/>
                <a:cs typeface="Arial"/>
                <a:sym typeface="Arial"/>
              </a:rPr>
              <a:t>Ex-Finance Minister, HBS</a:t>
            </a:r>
            <a:endParaRPr sz="1100"/>
          </a:p>
        </p:txBody>
      </p:sp>
      <p:sp>
        <p:nvSpPr>
          <p:cNvPr id="643" name="Google Shape;643;p54"/>
          <p:cNvSpPr txBox="1"/>
          <p:nvPr/>
        </p:nvSpPr>
        <p:spPr>
          <a:xfrm>
            <a:off x="270652" y="690272"/>
            <a:ext cx="8401200" cy="381000"/>
          </a:xfrm>
          <a:prstGeom prst="rect">
            <a:avLst/>
          </a:prstGeom>
          <a:noFill/>
          <a:ln>
            <a:noFill/>
          </a:ln>
        </p:spPr>
        <p:txBody>
          <a:bodyPr anchorCtr="0" anchor="t" bIns="34275" lIns="34275" spcFirstLastPara="1" rIns="34275" wrap="square" tIns="34275">
            <a:noAutofit/>
          </a:bodyPr>
          <a:lstStyle/>
          <a:p>
            <a:pPr indent="0" lvl="0" marL="0" marR="0" rtl="0" algn="l">
              <a:spcBef>
                <a:spcPts val="0"/>
              </a:spcBef>
              <a:spcAft>
                <a:spcPts val="0"/>
              </a:spcAft>
              <a:buNone/>
            </a:pPr>
            <a:r>
              <a:t/>
            </a:r>
            <a:endParaRPr b="1" sz="2000">
              <a:solidFill>
                <a:srgbClr val="FFFFFF"/>
              </a:solidFill>
              <a:latin typeface="Arial"/>
              <a:ea typeface="Arial"/>
              <a:cs typeface="Arial"/>
              <a:sym typeface="Arial"/>
            </a:endParaRPr>
          </a:p>
        </p:txBody>
      </p:sp>
      <p:pic>
        <p:nvPicPr>
          <p:cNvPr id="644" name="Google Shape;644;p54"/>
          <p:cNvPicPr preferRelativeResize="0"/>
          <p:nvPr/>
        </p:nvPicPr>
        <p:blipFill rotWithShape="1">
          <a:blip r:embed="rId7">
            <a:alphaModFix/>
          </a:blip>
          <a:srcRect b="0" l="0" r="0" t="0"/>
          <a:stretch/>
        </p:blipFill>
        <p:spPr>
          <a:xfrm>
            <a:off x="5017057" y="2650974"/>
            <a:ext cx="799200" cy="800700"/>
          </a:xfrm>
          <a:prstGeom prst="ellipse">
            <a:avLst/>
          </a:prstGeom>
          <a:noFill/>
          <a:ln>
            <a:noFill/>
          </a:ln>
        </p:spPr>
      </p:pic>
      <p:sp>
        <p:nvSpPr>
          <p:cNvPr id="645" name="Google Shape;645;p54"/>
          <p:cNvSpPr txBox="1"/>
          <p:nvPr/>
        </p:nvSpPr>
        <p:spPr>
          <a:xfrm>
            <a:off x="363500" y="291425"/>
            <a:ext cx="8506500" cy="396300"/>
          </a:xfrm>
          <a:prstGeom prst="rect">
            <a:avLst/>
          </a:prstGeom>
          <a:noFill/>
          <a:ln>
            <a:noFill/>
          </a:ln>
        </p:spPr>
        <p:txBody>
          <a:bodyPr anchorCtr="0" anchor="t" bIns="34275" lIns="34275" spcFirstLastPara="1" rIns="34275" wrap="square" tIns="34275">
            <a:noAutofit/>
          </a:bodyPr>
          <a:lstStyle/>
          <a:p>
            <a:pPr indent="0" lvl="0" marL="0" marR="0" rtl="0" algn="l">
              <a:lnSpc>
                <a:spcPct val="120000"/>
              </a:lnSpc>
              <a:spcBef>
                <a:spcPts val="0"/>
              </a:spcBef>
              <a:spcAft>
                <a:spcPts val="0"/>
              </a:spcAft>
              <a:buNone/>
            </a:pPr>
            <a:r>
              <a:rPr b="1" lang="en" sz="2000">
                <a:solidFill>
                  <a:srgbClr val="FFFFFF"/>
                </a:solidFill>
                <a:latin typeface="Arial"/>
                <a:ea typeface="Arial"/>
                <a:cs typeface="Arial"/>
                <a:sym typeface="Arial"/>
              </a:rPr>
              <a:t>We have a </a:t>
            </a:r>
            <a:r>
              <a:rPr b="1" lang="en" sz="2000">
                <a:solidFill>
                  <a:srgbClr val="23DEC5"/>
                </a:solidFill>
                <a:latin typeface="Arial"/>
                <a:ea typeface="Arial"/>
                <a:cs typeface="Arial"/>
                <a:sym typeface="Arial"/>
              </a:rPr>
              <a:t>proven team</a:t>
            </a:r>
            <a:r>
              <a:rPr b="1" lang="en" sz="2000">
                <a:solidFill>
                  <a:srgbClr val="FFFFFF"/>
                </a:solidFill>
                <a:latin typeface="Arial"/>
                <a:ea typeface="Arial"/>
                <a:cs typeface="Arial"/>
                <a:sym typeface="Arial"/>
              </a:rPr>
              <a:t> and </a:t>
            </a:r>
            <a:r>
              <a:rPr b="1" lang="en" sz="2000">
                <a:solidFill>
                  <a:srgbClr val="23DEC5"/>
                </a:solidFill>
                <a:latin typeface="Arial"/>
                <a:ea typeface="Arial"/>
                <a:cs typeface="Arial"/>
                <a:sym typeface="Arial"/>
              </a:rPr>
              <a:t>shareholders</a:t>
            </a:r>
            <a:r>
              <a:rPr b="1" lang="en" sz="2000">
                <a:solidFill>
                  <a:srgbClr val="FFFFFF"/>
                </a:solidFill>
                <a:latin typeface="Arial"/>
                <a:ea typeface="Arial"/>
                <a:cs typeface="Arial"/>
                <a:sym typeface="Arial"/>
              </a:rPr>
              <a:t> to succeed</a:t>
            </a:r>
            <a:endParaRPr sz="1100"/>
          </a:p>
        </p:txBody>
      </p:sp>
      <p:pic>
        <p:nvPicPr>
          <p:cNvPr id="646" name="Google Shape;646;p54"/>
          <p:cNvPicPr preferRelativeResize="0"/>
          <p:nvPr/>
        </p:nvPicPr>
        <p:blipFill rotWithShape="1">
          <a:blip r:embed="rId8">
            <a:alphaModFix/>
          </a:blip>
          <a:srcRect b="0" l="0" r="0" t="0"/>
          <a:stretch/>
        </p:blipFill>
        <p:spPr>
          <a:xfrm>
            <a:off x="3258001" y="2645270"/>
            <a:ext cx="799200" cy="802200"/>
          </a:xfrm>
          <a:prstGeom prst="ellipse">
            <a:avLst/>
          </a:prstGeom>
          <a:noFill/>
          <a:ln>
            <a:noFill/>
          </a:ln>
        </p:spPr>
      </p:pic>
      <p:pic>
        <p:nvPicPr>
          <p:cNvPr id="647" name="Google Shape;647;p54"/>
          <p:cNvPicPr preferRelativeResize="0"/>
          <p:nvPr/>
        </p:nvPicPr>
        <p:blipFill rotWithShape="1">
          <a:blip r:embed="rId9">
            <a:alphaModFix/>
          </a:blip>
          <a:srcRect b="0" l="0" r="0" t="0"/>
          <a:stretch/>
        </p:blipFill>
        <p:spPr>
          <a:xfrm>
            <a:off x="7622374" y="940887"/>
            <a:ext cx="799200" cy="802200"/>
          </a:xfrm>
          <a:prstGeom prst="ellipse">
            <a:avLst/>
          </a:prstGeom>
          <a:noFill/>
          <a:ln>
            <a:noFill/>
          </a:ln>
        </p:spPr>
      </p:pic>
      <p:pic>
        <p:nvPicPr>
          <p:cNvPr descr="Image" id="648" name="Google Shape;648;p54"/>
          <p:cNvPicPr preferRelativeResize="0"/>
          <p:nvPr/>
        </p:nvPicPr>
        <p:blipFill rotWithShape="1">
          <a:blip r:embed="rId10">
            <a:alphaModFix/>
          </a:blip>
          <a:srcRect b="0" l="39" r="29" t="0"/>
          <a:stretch/>
        </p:blipFill>
        <p:spPr>
          <a:xfrm>
            <a:off x="5885576" y="940868"/>
            <a:ext cx="799520" cy="802386"/>
          </a:xfrm>
          <a:prstGeom prst="rect">
            <a:avLst/>
          </a:prstGeom>
          <a:noFill/>
          <a:ln>
            <a:noFill/>
          </a:ln>
        </p:spPr>
      </p:pic>
      <p:pic>
        <p:nvPicPr>
          <p:cNvPr descr="Image result for Sequoia logo" id="649" name="Google Shape;649;p54">
            <a:hlinkClick r:id="rId11"/>
          </p:cNvPr>
          <p:cNvPicPr preferRelativeResize="0"/>
          <p:nvPr/>
        </p:nvPicPr>
        <p:blipFill rotWithShape="1">
          <a:blip r:embed="rId12">
            <a:alphaModFix/>
          </a:blip>
          <a:srcRect b="0" l="0" r="0" t="0"/>
          <a:stretch/>
        </p:blipFill>
        <p:spPr>
          <a:xfrm>
            <a:off x="45749" y="4523943"/>
            <a:ext cx="869276" cy="482494"/>
          </a:xfrm>
          <a:prstGeom prst="rect">
            <a:avLst/>
          </a:prstGeom>
          <a:noFill/>
          <a:ln>
            <a:noFill/>
          </a:ln>
        </p:spPr>
      </p:pic>
      <p:pic>
        <p:nvPicPr>
          <p:cNvPr descr="Image result for Softbank Ventures Asia" id="650" name="Google Shape;650;p54">
            <a:hlinkClick r:id="rId13"/>
          </p:cNvPr>
          <p:cNvPicPr preferRelativeResize="0"/>
          <p:nvPr/>
        </p:nvPicPr>
        <p:blipFill rotWithShape="1">
          <a:blip r:embed="rId14">
            <a:alphaModFix/>
          </a:blip>
          <a:srcRect b="0" l="0" r="0" t="0"/>
          <a:stretch/>
        </p:blipFill>
        <p:spPr>
          <a:xfrm>
            <a:off x="1038188" y="4609619"/>
            <a:ext cx="1038619" cy="320445"/>
          </a:xfrm>
          <a:prstGeom prst="rect">
            <a:avLst/>
          </a:prstGeom>
          <a:noFill/>
          <a:ln>
            <a:noFill/>
          </a:ln>
        </p:spPr>
      </p:pic>
      <p:pic>
        <p:nvPicPr>
          <p:cNvPr descr="logo_new.png" id="651" name="Google Shape;651;p54"/>
          <p:cNvPicPr preferRelativeResize="0"/>
          <p:nvPr/>
        </p:nvPicPr>
        <p:blipFill rotWithShape="1">
          <a:blip r:embed="rId15">
            <a:alphaModFix/>
          </a:blip>
          <a:srcRect b="0" l="0" r="0" t="0"/>
          <a:stretch/>
        </p:blipFill>
        <p:spPr>
          <a:xfrm>
            <a:off x="2221378" y="4678125"/>
            <a:ext cx="1091076" cy="223519"/>
          </a:xfrm>
          <a:prstGeom prst="rect">
            <a:avLst/>
          </a:prstGeom>
          <a:noFill/>
          <a:ln>
            <a:noFill/>
          </a:ln>
        </p:spPr>
      </p:pic>
      <p:pic>
        <p:nvPicPr>
          <p:cNvPr descr="Image" id="652" name="Google Shape;652;p54"/>
          <p:cNvPicPr preferRelativeResize="0"/>
          <p:nvPr/>
        </p:nvPicPr>
        <p:blipFill rotWithShape="1">
          <a:blip r:embed="rId16">
            <a:alphaModFix/>
          </a:blip>
          <a:srcRect b="0" l="0" r="0" t="0"/>
          <a:stretch/>
        </p:blipFill>
        <p:spPr>
          <a:xfrm>
            <a:off x="6477468" y="4493026"/>
            <a:ext cx="1687500" cy="274237"/>
          </a:xfrm>
          <a:prstGeom prst="rect">
            <a:avLst/>
          </a:prstGeom>
          <a:noFill/>
          <a:ln>
            <a:noFill/>
          </a:ln>
        </p:spPr>
      </p:pic>
      <p:pic>
        <p:nvPicPr>
          <p:cNvPr descr="Image result for line logo" id="653" name="Google Shape;653;p54">
            <a:hlinkClick r:id="rId17"/>
          </p:cNvPr>
          <p:cNvPicPr preferRelativeResize="0"/>
          <p:nvPr/>
        </p:nvPicPr>
        <p:blipFill rotWithShape="1">
          <a:blip r:embed="rId18">
            <a:alphaModFix/>
          </a:blip>
          <a:srcRect b="0" l="0" r="0" t="0"/>
          <a:stretch/>
        </p:blipFill>
        <p:spPr>
          <a:xfrm>
            <a:off x="8364083" y="4642495"/>
            <a:ext cx="640746" cy="223516"/>
          </a:xfrm>
          <a:prstGeom prst="rect">
            <a:avLst/>
          </a:prstGeom>
          <a:noFill/>
          <a:ln>
            <a:noFill/>
          </a:ln>
        </p:spPr>
      </p:pic>
      <p:pic>
        <p:nvPicPr>
          <p:cNvPr id="654" name="Google Shape;654;p54"/>
          <p:cNvPicPr preferRelativeResize="0"/>
          <p:nvPr/>
        </p:nvPicPr>
        <p:blipFill rotWithShape="1">
          <a:blip r:embed="rId19">
            <a:alphaModFix/>
          </a:blip>
          <a:srcRect b="0" l="0" r="0" t="0"/>
          <a:stretch/>
        </p:blipFill>
        <p:spPr>
          <a:xfrm rot="-1207745">
            <a:off x="8638851" y="141477"/>
            <a:ext cx="313656" cy="344008"/>
          </a:xfrm>
          <a:prstGeom prst="rect">
            <a:avLst/>
          </a:prstGeom>
          <a:noFill/>
          <a:ln>
            <a:noFill/>
          </a:ln>
        </p:spPr>
      </p:pic>
      <p:pic>
        <p:nvPicPr>
          <p:cNvPr id="655" name="Google Shape;655;p54"/>
          <p:cNvPicPr preferRelativeResize="0"/>
          <p:nvPr/>
        </p:nvPicPr>
        <p:blipFill rotWithShape="1">
          <a:blip r:embed="rId20">
            <a:alphaModFix/>
          </a:blip>
          <a:srcRect b="0" l="0" r="0" t="0"/>
          <a:stretch/>
        </p:blipFill>
        <p:spPr>
          <a:xfrm rot="-5400000">
            <a:off x="7426263" y="384426"/>
            <a:ext cx="433938" cy="433940"/>
          </a:xfrm>
          <a:prstGeom prst="rect">
            <a:avLst/>
          </a:prstGeom>
          <a:noFill/>
          <a:ln>
            <a:noFill/>
          </a:ln>
        </p:spPr>
      </p:pic>
      <p:pic>
        <p:nvPicPr>
          <p:cNvPr id="656" name="Google Shape;656;p54"/>
          <p:cNvPicPr preferRelativeResize="0"/>
          <p:nvPr/>
        </p:nvPicPr>
        <p:blipFill rotWithShape="1">
          <a:blip r:embed="rId21">
            <a:alphaModFix/>
          </a:blip>
          <a:srcRect b="16068" l="25003" r="23526" t="6937"/>
          <a:stretch/>
        </p:blipFill>
        <p:spPr>
          <a:xfrm>
            <a:off x="1495808" y="2645261"/>
            <a:ext cx="802200" cy="802200"/>
          </a:xfrm>
          <a:prstGeom prst="ellipse">
            <a:avLst/>
          </a:prstGeom>
          <a:noFill/>
          <a:ln>
            <a:noFill/>
          </a:ln>
        </p:spPr>
      </p:pic>
      <p:pic>
        <p:nvPicPr>
          <p:cNvPr id="657" name="Google Shape;657;p54"/>
          <p:cNvPicPr preferRelativeResize="0"/>
          <p:nvPr/>
        </p:nvPicPr>
        <p:blipFill>
          <a:blip r:embed="rId22">
            <a:alphaModFix/>
          </a:blip>
          <a:stretch>
            <a:fillRect/>
          </a:stretch>
        </p:blipFill>
        <p:spPr>
          <a:xfrm>
            <a:off x="5077969" y="4513012"/>
            <a:ext cx="1337814" cy="482486"/>
          </a:xfrm>
          <a:prstGeom prst="rect">
            <a:avLst/>
          </a:prstGeom>
          <a:noFill/>
          <a:ln>
            <a:noFill/>
          </a:ln>
        </p:spPr>
      </p:pic>
      <p:pic>
        <p:nvPicPr>
          <p:cNvPr id="658" name="Google Shape;658;p54">
            <a:hlinkClick r:id="rId23"/>
          </p:cNvPr>
          <p:cNvPicPr preferRelativeResize="0"/>
          <p:nvPr/>
        </p:nvPicPr>
        <p:blipFill>
          <a:blip r:embed="rId24">
            <a:alphaModFix/>
          </a:blip>
          <a:stretch>
            <a:fillRect/>
          </a:stretch>
        </p:blipFill>
        <p:spPr>
          <a:xfrm>
            <a:off x="6703443" y="4814869"/>
            <a:ext cx="1299640" cy="273844"/>
          </a:xfrm>
          <a:prstGeom prst="rect">
            <a:avLst/>
          </a:prstGeom>
          <a:noFill/>
          <a:ln>
            <a:noFill/>
          </a:ln>
        </p:spPr>
      </p:pic>
      <p:pic>
        <p:nvPicPr>
          <p:cNvPr id="659" name="Google Shape;659;p54">
            <a:hlinkClick r:id="rId25"/>
          </p:cNvPr>
          <p:cNvPicPr preferRelativeResize="0"/>
          <p:nvPr/>
        </p:nvPicPr>
        <p:blipFill>
          <a:blip r:embed="rId26">
            <a:alphaModFix/>
          </a:blip>
          <a:stretch>
            <a:fillRect/>
          </a:stretch>
        </p:blipFill>
        <p:spPr>
          <a:xfrm>
            <a:off x="3457031" y="4512568"/>
            <a:ext cx="640765" cy="521657"/>
          </a:xfrm>
          <a:prstGeom prst="rect">
            <a:avLst/>
          </a:prstGeom>
          <a:noFill/>
          <a:ln>
            <a:noFill/>
          </a:ln>
        </p:spPr>
      </p:pic>
      <p:pic>
        <p:nvPicPr>
          <p:cNvPr id="660" name="Google Shape;660;p54"/>
          <p:cNvPicPr preferRelativeResize="0"/>
          <p:nvPr/>
        </p:nvPicPr>
        <p:blipFill>
          <a:blip r:embed="rId27">
            <a:alphaModFix/>
          </a:blip>
          <a:stretch>
            <a:fillRect/>
          </a:stretch>
        </p:blipFill>
        <p:spPr>
          <a:xfrm>
            <a:off x="4299656" y="4469925"/>
            <a:ext cx="660871" cy="5804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grpSp>
        <p:nvGrpSpPr>
          <p:cNvPr id="219" name="Google Shape;219;p35"/>
          <p:cNvGrpSpPr/>
          <p:nvPr/>
        </p:nvGrpSpPr>
        <p:grpSpPr>
          <a:xfrm>
            <a:off x="1770711" y="1368898"/>
            <a:ext cx="5348811" cy="3275960"/>
            <a:chOff x="2158582" y="389448"/>
            <a:chExt cx="9010800" cy="5518800"/>
          </a:xfrm>
        </p:grpSpPr>
        <p:pic>
          <p:nvPicPr>
            <p:cNvPr id="220" name="Google Shape;220;p35"/>
            <p:cNvPicPr preferRelativeResize="0"/>
            <p:nvPr/>
          </p:nvPicPr>
          <p:blipFill rotWithShape="1">
            <a:blip r:embed="rId3">
              <a:alphaModFix/>
            </a:blip>
            <a:srcRect b="0" l="0" r="0" t="0"/>
            <a:stretch/>
          </p:blipFill>
          <p:spPr>
            <a:xfrm>
              <a:off x="2158582" y="390090"/>
              <a:ext cx="9009087" cy="5518158"/>
            </a:xfrm>
            <a:prstGeom prst="rect">
              <a:avLst/>
            </a:prstGeom>
            <a:noFill/>
            <a:ln>
              <a:noFill/>
            </a:ln>
          </p:spPr>
        </p:pic>
        <p:sp>
          <p:nvSpPr>
            <p:cNvPr id="221" name="Google Shape;221;p35"/>
            <p:cNvSpPr/>
            <p:nvPr/>
          </p:nvSpPr>
          <p:spPr>
            <a:xfrm>
              <a:off x="2158582" y="389448"/>
              <a:ext cx="9010800" cy="5518800"/>
            </a:xfrm>
            <a:prstGeom prst="rect">
              <a:avLst/>
            </a:prstGeom>
            <a:solidFill>
              <a:srgbClr val="FFFFFF">
                <a:alpha val="4941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grpSp>
      <p:sp>
        <p:nvSpPr>
          <p:cNvPr id="222" name="Google Shape;222;p35"/>
          <p:cNvSpPr/>
          <p:nvPr/>
        </p:nvSpPr>
        <p:spPr>
          <a:xfrm>
            <a:off x="6330919" y="1439578"/>
            <a:ext cx="2181000" cy="861900"/>
          </a:xfrm>
          <a:prstGeom prst="roundRect">
            <a:avLst>
              <a:gd fmla="val 4849" name="adj"/>
            </a:avLst>
          </a:prstGeom>
          <a:solidFill>
            <a:srgbClr val="1F3864"/>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2100">
                <a:solidFill>
                  <a:schemeClr val="lt1"/>
                </a:solidFill>
              </a:rPr>
              <a:t>US$1.1T </a:t>
            </a:r>
            <a:endParaRPr sz="1100">
              <a:solidFill>
                <a:schemeClr val="lt1"/>
              </a:solidFill>
            </a:endParaRPr>
          </a:p>
          <a:p>
            <a:pPr indent="0" lvl="0" marL="0" rtl="0" algn="ctr">
              <a:spcBef>
                <a:spcPts val="0"/>
              </a:spcBef>
              <a:spcAft>
                <a:spcPts val="0"/>
              </a:spcAft>
              <a:buNone/>
            </a:pPr>
            <a:r>
              <a:rPr b="1" lang="en" sz="2100">
                <a:solidFill>
                  <a:schemeClr val="lt1"/>
                </a:solidFill>
              </a:rPr>
              <a:t>58% GDP</a:t>
            </a:r>
            <a:endParaRPr sz="1100">
              <a:solidFill>
                <a:schemeClr val="lt1"/>
              </a:solidFill>
            </a:endParaRPr>
          </a:p>
        </p:txBody>
      </p:sp>
      <p:sp>
        <p:nvSpPr>
          <p:cNvPr id="223" name="Google Shape;223;p35"/>
          <p:cNvSpPr txBox="1"/>
          <p:nvPr/>
        </p:nvSpPr>
        <p:spPr>
          <a:xfrm>
            <a:off x="557025" y="1395380"/>
            <a:ext cx="1525500" cy="321000"/>
          </a:xfrm>
          <a:prstGeom prst="rect">
            <a:avLst/>
          </a:prstGeom>
          <a:solidFill>
            <a:schemeClr val="lt1">
              <a:alpha val="4710"/>
            </a:schemeClr>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00"/>
              <a:buFont typeface="Arial"/>
              <a:buNone/>
            </a:pPr>
            <a:r>
              <a:rPr b="1" i="0" lang="en" sz="1500" u="none" cap="none" strike="noStrike">
                <a:solidFill>
                  <a:srgbClr val="002060"/>
                </a:solidFill>
                <a:latin typeface="Arial"/>
                <a:ea typeface="Arial"/>
                <a:cs typeface="Arial"/>
                <a:sym typeface="Arial"/>
              </a:rPr>
              <a:t>In ASEAN-5</a:t>
            </a:r>
            <a:r>
              <a:rPr b="1" baseline="30000" i="0" lang="en" sz="1500" u="none" cap="none" strike="noStrike">
                <a:solidFill>
                  <a:srgbClr val="002060"/>
                </a:solidFill>
                <a:latin typeface="Arial"/>
                <a:ea typeface="Arial"/>
                <a:cs typeface="Arial"/>
                <a:sym typeface="Arial"/>
              </a:rPr>
              <a:t>1</a:t>
            </a:r>
            <a:endParaRPr b="0" baseline="30000" i="0" sz="1500" u="none" cap="none" strike="noStrike">
              <a:solidFill>
                <a:srgbClr val="002060"/>
              </a:solidFill>
              <a:latin typeface="Arial"/>
              <a:ea typeface="Arial"/>
              <a:cs typeface="Arial"/>
              <a:sym typeface="Arial"/>
            </a:endParaRPr>
          </a:p>
        </p:txBody>
      </p:sp>
      <p:sp>
        <p:nvSpPr>
          <p:cNvPr id="224" name="Google Shape;224;p35"/>
          <p:cNvSpPr txBox="1"/>
          <p:nvPr/>
        </p:nvSpPr>
        <p:spPr>
          <a:xfrm>
            <a:off x="368604" y="4818409"/>
            <a:ext cx="6033000" cy="207000"/>
          </a:xfrm>
          <a:prstGeom prst="rect">
            <a:avLst/>
          </a:prstGeom>
          <a:noFill/>
          <a:ln>
            <a:noFill/>
          </a:ln>
        </p:spPr>
        <p:txBody>
          <a:bodyPr anchorCtr="0" anchor="t" bIns="34275" lIns="68575" spcFirstLastPara="1" rIns="68575" wrap="square" tIns="34275">
            <a:noAutofit/>
          </a:bodyPr>
          <a:lstStyle/>
          <a:p>
            <a:pPr indent="-76200" lvl="0" marL="76200" marR="0" rtl="0" algn="l">
              <a:lnSpc>
                <a:spcPct val="100000"/>
              </a:lnSpc>
              <a:spcBef>
                <a:spcPts val="0"/>
              </a:spcBef>
              <a:spcAft>
                <a:spcPts val="0"/>
              </a:spcAft>
              <a:buClr>
                <a:srgbClr val="000000"/>
              </a:buClr>
              <a:buSzPts val="1000"/>
              <a:buFont typeface="Arial"/>
              <a:buNone/>
            </a:pPr>
            <a:r>
              <a:rPr b="0" baseline="30000" i="0" lang="en" sz="600" u="none" cap="none" strike="noStrike">
                <a:solidFill>
                  <a:srgbClr val="000000"/>
                </a:solidFill>
                <a:latin typeface="Arial"/>
                <a:ea typeface="Arial"/>
                <a:cs typeface="Arial"/>
                <a:sym typeface="Arial"/>
              </a:rPr>
              <a:t>1 </a:t>
            </a:r>
            <a:r>
              <a:rPr b="0" i="0" lang="en" sz="600" u="none" cap="none" strike="noStrike">
                <a:solidFill>
                  <a:srgbClr val="000000"/>
                </a:solidFill>
                <a:latin typeface="Arial"/>
                <a:ea typeface="Arial"/>
                <a:cs typeface="Arial"/>
                <a:sym typeface="Arial"/>
              </a:rPr>
              <a:t>Singapore, Indonesia, Malaysia, Thailand and Philippines</a:t>
            </a:r>
            <a:endParaRPr b="0" i="0" sz="600" u="none" cap="none" strike="noStrike">
              <a:solidFill>
                <a:srgbClr val="000000"/>
              </a:solidFill>
              <a:latin typeface="Arial"/>
              <a:ea typeface="Arial"/>
              <a:cs typeface="Arial"/>
              <a:sym typeface="Arial"/>
            </a:endParaRPr>
          </a:p>
        </p:txBody>
      </p:sp>
      <p:sp>
        <p:nvSpPr>
          <p:cNvPr id="225" name="Google Shape;225;p35"/>
          <p:cNvSpPr txBox="1"/>
          <p:nvPr/>
        </p:nvSpPr>
        <p:spPr>
          <a:xfrm>
            <a:off x="8411933" y="4968205"/>
            <a:ext cx="335700" cy="12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A5A5A5"/>
              </a:buClr>
              <a:buSzPts val="400"/>
              <a:buFont typeface="Calibri"/>
              <a:buNone/>
            </a:pPr>
            <a:r>
              <a:rPr b="0" i="0" lang="en" sz="400" u="none" cap="none" strike="noStrike">
                <a:solidFill>
                  <a:srgbClr val="A5A5A5"/>
                </a:solidFill>
                <a:latin typeface="Calibri"/>
                <a:ea typeface="Calibri"/>
                <a:cs typeface="Calibri"/>
                <a:sym typeface="Calibri"/>
              </a:rPr>
              <a:t>II</a:t>
            </a:r>
            <a:endParaRPr b="0" i="0" sz="400" u="none" cap="none" strike="noStrike">
              <a:solidFill>
                <a:srgbClr val="A5A5A5"/>
              </a:solidFill>
              <a:latin typeface="Calibri"/>
              <a:ea typeface="Calibri"/>
              <a:cs typeface="Calibri"/>
              <a:sym typeface="Calibri"/>
            </a:endParaRPr>
          </a:p>
        </p:txBody>
      </p:sp>
      <p:sp>
        <p:nvSpPr>
          <p:cNvPr id="226" name="Google Shape;226;p35"/>
          <p:cNvSpPr txBox="1"/>
          <p:nvPr>
            <p:ph idx="4294967295" type="title"/>
          </p:nvPr>
        </p:nvSpPr>
        <p:spPr>
          <a:xfrm>
            <a:off x="368600" y="404213"/>
            <a:ext cx="7886700" cy="413700"/>
          </a:xfrm>
          <a:prstGeom prst="rect">
            <a:avLst/>
          </a:prstGeom>
          <a:noFill/>
          <a:ln>
            <a:noFill/>
          </a:ln>
        </p:spPr>
        <p:txBody>
          <a:bodyPr anchorCtr="0" anchor="t" bIns="17150" lIns="34275" spcFirstLastPara="1" rIns="34275" wrap="square" tIns="17150">
            <a:noAutofit/>
          </a:bodyPr>
          <a:lstStyle/>
          <a:p>
            <a:pPr indent="0" lvl="0" marL="0" rtl="0" algn="l">
              <a:lnSpc>
                <a:spcPct val="120000"/>
              </a:lnSpc>
              <a:spcBef>
                <a:spcPts val="0"/>
              </a:spcBef>
              <a:spcAft>
                <a:spcPts val="0"/>
              </a:spcAft>
              <a:buSzPts val="2000"/>
              <a:buNone/>
            </a:pPr>
            <a:r>
              <a:rPr b="1" lang="en" sz="2900">
                <a:solidFill>
                  <a:srgbClr val="23DEC5"/>
                </a:solidFill>
                <a:latin typeface="Arial"/>
                <a:ea typeface="Arial"/>
                <a:cs typeface="Arial"/>
                <a:sym typeface="Arial"/>
              </a:rPr>
              <a:t>MSMEs</a:t>
            </a:r>
            <a:r>
              <a:rPr b="1" lang="en" sz="2900">
                <a:latin typeface="Arial"/>
                <a:ea typeface="Arial"/>
                <a:cs typeface="Arial"/>
                <a:sym typeface="Arial"/>
              </a:rPr>
              <a:t> </a:t>
            </a:r>
            <a:r>
              <a:rPr b="1" lang="en" sz="2900">
                <a:solidFill>
                  <a:schemeClr val="lt1"/>
                </a:solidFill>
                <a:latin typeface="Arial"/>
                <a:ea typeface="Arial"/>
                <a:cs typeface="Arial"/>
                <a:sym typeface="Arial"/>
              </a:rPr>
              <a:t>in Southeast Asia</a:t>
            </a:r>
            <a:endParaRPr b="1" sz="2900">
              <a:solidFill>
                <a:schemeClr val="lt1"/>
              </a:solidFill>
              <a:latin typeface="Arial"/>
              <a:ea typeface="Arial"/>
              <a:cs typeface="Arial"/>
              <a:sym typeface="Arial"/>
            </a:endParaRPr>
          </a:p>
        </p:txBody>
      </p:sp>
      <p:sp>
        <p:nvSpPr>
          <p:cNvPr id="227" name="Google Shape;227;p35"/>
          <p:cNvSpPr/>
          <p:nvPr/>
        </p:nvSpPr>
        <p:spPr>
          <a:xfrm>
            <a:off x="6330919" y="2635500"/>
            <a:ext cx="2181000" cy="861900"/>
          </a:xfrm>
          <a:prstGeom prst="roundRect">
            <a:avLst>
              <a:gd fmla="val 4849" name="adj"/>
            </a:avLst>
          </a:prstGeom>
          <a:solidFill>
            <a:srgbClr val="1F3864"/>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2100">
                <a:solidFill>
                  <a:schemeClr val="lt1"/>
                </a:solidFill>
              </a:rPr>
              <a:t>3 out of 4 jobs</a:t>
            </a:r>
            <a:endParaRPr sz="1100">
              <a:solidFill>
                <a:schemeClr val="lt1"/>
              </a:solidFill>
            </a:endParaRPr>
          </a:p>
        </p:txBody>
      </p:sp>
      <p:sp>
        <p:nvSpPr>
          <p:cNvPr id="228" name="Google Shape;228;p35"/>
          <p:cNvSpPr/>
          <p:nvPr/>
        </p:nvSpPr>
        <p:spPr>
          <a:xfrm>
            <a:off x="6330919" y="3865950"/>
            <a:ext cx="2181000" cy="861900"/>
          </a:xfrm>
          <a:prstGeom prst="roundRect">
            <a:avLst>
              <a:gd fmla="val 7598" name="adj"/>
            </a:avLst>
          </a:prstGeom>
          <a:solidFill>
            <a:srgbClr val="1F3864"/>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2100">
                <a:solidFill>
                  <a:schemeClr val="lt1"/>
                </a:solidFill>
              </a:rPr>
              <a:t>99% enterprises</a:t>
            </a:r>
            <a:endParaRPr sz="11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grpSp>
        <p:nvGrpSpPr>
          <p:cNvPr id="233" name="Google Shape;233;p36"/>
          <p:cNvGrpSpPr/>
          <p:nvPr/>
        </p:nvGrpSpPr>
        <p:grpSpPr>
          <a:xfrm>
            <a:off x="6220820" y="1835441"/>
            <a:ext cx="2682000" cy="918445"/>
            <a:chOff x="16755067" y="4717858"/>
            <a:chExt cx="7152000" cy="2449186"/>
          </a:xfrm>
        </p:grpSpPr>
        <p:sp>
          <p:nvSpPr>
            <p:cNvPr id="234" name="Google Shape;234;p36"/>
            <p:cNvSpPr txBox="1"/>
            <p:nvPr/>
          </p:nvSpPr>
          <p:spPr>
            <a:xfrm>
              <a:off x="17473502" y="4717858"/>
              <a:ext cx="5715300" cy="1369500"/>
            </a:xfrm>
            <a:prstGeom prst="rect">
              <a:avLst/>
            </a:prstGeom>
            <a:no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23DEC5"/>
                </a:buClr>
                <a:buSzPts val="3200"/>
                <a:buFont typeface="Arial"/>
                <a:buNone/>
              </a:pPr>
              <a:r>
                <a:rPr b="1" lang="en" sz="3200">
                  <a:solidFill>
                    <a:srgbClr val="23DEC5"/>
                  </a:solidFill>
                </a:rPr>
                <a:t>US</a:t>
              </a:r>
              <a:r>
                <a:rPr b="1" i="0" lang="en" sz="3200" u="none" cap="none" strike="noStrike">
                  <a:solidFill>
                    <a:srgbClr val="23DEC5"/>
                  </a:solidFill>
                  <a:latin typeface="Arial"/>
                  <a:ea typeface="Arial"/>
                  <a:cs typeface="Arial"/>
                  <a:sym typeface="Arial"/>
                </a:rPr>
                <a:t>$320B</a:t>
              </a:r>
              <a:endParaRPr b="0" i="0" sz="500" u="none" cap="none" strike="noStrike">
                <a:solidFill>
                  <a:srgbClr val="000000"/>
                </a:solidFill>
                <a:latin typeface="Arial"/>
                <a:ea typeface="Arial"/>
                <a:cs typeface="Arial"/>
                <a:sym typeface="Arial"/>
              </a:endParaRPr>
            </a:p>
          </p:txBody>
        </p:sp>
        <p:sp>
          <p:nvSpPr>
            <p:cNvPr id="235" name="Google Shape;235;p36"/>
            <p:cNvSpPr txBox="1"/>
            <p:nvPr/>
          </p:nvSpPr>
          <p:spPr>
            <a:xfrm>
              <a:off x="16755067" y="6304244"/>
              <a:ext cx="7152000" cy="862800"/>
            </a:xfrm>
            <a:prstGeom prst="rect">
              <a:avLst/>
            </a:prstGeom>
            <a:noFill/>
            <a:ln>
              <a:noFill/>
            </a:ln>
          </p:spPr>
          <p:txBody>
            <a:bodyPr anchorCtr="0" anchor="ctr" bIns="19050" lIns="19050" spcFirstLastPara="1" rIns="19050" wrap="square" tIns="19050">
              <a:noAutofit/>
            </a:bodyPr>
            <a:lstStyle/>
            <a:p>
              <a:pPr indent="0" lvl="0" marL="0" marR="0" rtl="0" algn="ctr">
                <a:lnSpc>
                  <a:spcPct val="120000"/>
                </a:lnSpc>
                <a:spcBef>
                  <a:spcPts val="0"/>
                </a:spcBef>
                <a:spcAft>
                  <a:spcPts val="0"/>
                </a:spcAft>
                <a:buClr>
                  <a:schemeClr val="lt1"/>
                </a:buClr>
                <a:buSzPts val="1400"/>
                <a:buFont typeface="Arial"/>
                <a:buNone/>
              </a:pPr>
              <a:r>
                <a:rPr lang="en" sz="1400">
                  <a:solidFill>
                    <a:schemeClr val="lt1"/>
                  </a:solidFill>
                </a:rPr>
                <a:t>M</a:t>
              </a:r>
              <a:r>
                <a:rPr b="0" i="0" lang="en" sz="1400" u="none" cap="none" strike="noStrike">
                  <a:solidFill>
                    <a:schemeClr val="lt1"/>
                  </a:solidFill>
                  <a:latin typeface="Arial"/>
                  <a:ea typeface="Arial"/>
                  <a:cs typeface="Arial"/>
                  <a:sym typeface="Arial"/>
                </a:rPr>
                <a:t>SME financing gap</a:t>
              </a:r>
              <a:r>
                <a:rPr b="0" baseline="30000" i="0" lang="en" sz="1400" u="none" cap="none" strike="noStrike">
                  <a:solidFill>
                    <a:schemeClr val="lt1"/>
                  </a:solidFill>
                  <a:latin typeface="Arial"/>
                  <a:ea typeface="Arial"/>
                  <a:cs typeface="Arial"/>
                  <a:sym typeface="Arial"/>
                </a:rPr>
                <a:t>1 </a:t>
              </a:r>
              <a:r>
                <a:rPr b="0" i="0" lang="en" sz="1400" u="none" cap="none" strike="noStrike">
                  <a:solidFill>
                    <a:schemeClr val="lt1"/>
                  </a:solidFill>
                  <a:latin typeface="Arial"/>
                  <a:ea typeface="Arial"/>
                  <a:cs typeface="Arial"/>
                  <a:sym typeface="Arial"/>
                </a:rPr>
                <a:t>or </a:t>
              </a:r>
              <a:br>
                <a:rPr b="0" i="0" lang="en" sz="1400" u="none" cap="none" strike="noStrike">
                  <a:solidFill>
                    <a:schemeClr val="lt1"/>
                  </a:solidFill>
                  <a:latin typeface="Arial"/>
                  <a:ea typeface="Arial"/>
                  <a:cs typeface="Arial"/>
                  <a:sym typeface="Arial"/>
                </a:rPr>
              </a:br>
              <a:r>
                <a:rPr b="0" i="0" lang="en" sz="1400" u="none" cap="none" strike="noStrike">
                  <a:solidFill>
                    <a:schemeClr val="lt1"/>
                  </a:solidFill>
                  <a:latin typeface="Arial"/>
                  <a:ea typeface="Arial"/>
                  <a:cs typeface="Arial"/>
                  <a:sym typeface="Arial"/>
                </a:rPr>
                <a:t>60% MSMEs</a:t>
              </a:r>
              <a:endParaRPr b="0" baseline="30000" i="0" sz="1400" u="none" cap="none" strike="noStrike">
                <a:solidFill>
                  <a:schemeClr val="lt1"/>
                </a:solidFill>
                <a:latin typeface="Arial"/>
                <a:ea typeface="Arial"/>
                <a:cs typeface="Arial"/>
                <a:sym typeface="Arial"/>
              </a:endParaRPr>
            </a:p>
          </p:txBody>
        </p:sp>
      </p:grpSp>
      <p:sp>
        <p:nvSpPr>
          <p:cNvPr id="236" name="Google Shape;236;p36"/>
          <p:cNvSpPr/>
          <p:nvPr/>
        </p:nvSpPr>
        <p:spPr>
          <a:xfrm flipH="1" rot="10800000">
            <a:off x="6211833" y="3010903"/>
            <a:ext cx="2700000" cy="17100"/>
          </a:xfrm>
          <a:prstGeom prst="rect">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Helvetica Neue"/>
              <a:buNone/>
            </a:pPr>
            <a:r>
              <a:t/>
            </a:r>
            <a:endParaRPr b="1" i="0" sz="1100" u="none" cap="none" strike="noStrike">
              <a:solidFill>
                <a:srgbClr val="000000"/>
              </a:solidFill>
              <a:latin typeface="Helvetica Neue"/>
              <a:ea typeface="Helvetica Neue"/>
              <a:cs typeface="Helvetica Neue"/>
              <a:sym typeface="Helvetica Neue"/>
            </a:endParaRPr>
          </a:p>
        </p:txBody>
      </p:sp>
      <p:sp>
        <p:nvSpPr>
          <p:cNvPr id="237" name="Google Shape;237;p36"/>
          <p:cNvSpPr txBox="1"/>
          <p:nvPr/>
        </p:nvSpPr>
        <p:spPr>
          <a:xfrm>
            <a:off x="6503959" y="3285057"/>
            <a:ext cx="2143200" cy="513600"/>
          </a:xfrm>
          <a:prstGeom prst="rect">
            <a:avLst/>
          </a:prstGeom>
          <a:no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23DEC5"/>
              </a:buClr>
              <a:buSzPts val="3200"/>
              <a:buFont typeface="Arial"/>
              <a:buNone/>
            </a:pPr>
            <a:r>
              <a:rPr b="1" i="0" lang="en" sz="3200" u="none" cap="none" strike="noStrike">
                <a:solidFill>
                  <a:srgbClr val="23DEC5"/>
                </a:solidFill>
                <a:latin typeface="Arial"/>
                <a:ea typeface="Arial"/>
                <a:cs typeface="Arial"/>
                <a:sym typeface="Arial"/>
              </a:rPr>
              <a:t>Below 1%</a:t>
            </a:r>
            <a:endParaRPr b="1" i="0" sz="3200" u="none" cap="none" strike="noStrike">
              <a:solidFill>
                <a:srgbClr val="23DEC5"/>
              </a:solidFill>
              <a:latin typeface="Arial"/>
              <a:ea typeface="Arial"/>
              <a:cs typeface="Arial"/>
              <a:sym typeface="Arial"/>
            </a:endParaRPr>
          </a:p>
        </p:txBody>
      </p:sp>
      <p:sp>
        <p:nvSpPr>
          <p:cNvPr id="238" name="Google Shape;238;p36"/>
          <p:cNvSpPr txBox="1"/>
          <p:nvPr/>
        </p:nvSpPr>
        <p:spPr>
          <a:xfrm>
            <a:off x="6304762" y="3845478"/>
            <a:ext cx="2541600" cy="267000"/>
          </a:xfrm>
          <a:prstGeom prst="rect">
            <a:avLst/>
          </a:prstGeom>
          <a:noFill/>
          <a:ln>
            <a:noFill/>
          </a:ln>
        </p:spPr>
        <p:txBody>
          <a:bodyPr anchorCtr="0" anchor="ctr" bIns="19050" lIns="19050" spcFirstLastPara="1" rIns="19050" wrap="square" tIns="19050">
            <a:noAutofit/>
          </a:bodyPr>
          <a:lstStyle/>
          <a:p>
            <a:pPr indent="0" lvl="0" marL="0" marR="0" rtl="0" algn="ctr">
              <a:lnSpc>
                <a:spcPct val="120000"/>
              </a:lnSpc>
              <a:spcBef>
                <a:spcPts val="0"/>
              </a:spcBef>
              <a:spcAft>
                <a:spcPts val="0"/>
              </a:spcAft>
              <a:buClr>
                <a:schemeClr val="lt1"/>
              </a:buClr>
              <a:buSzPts val="1400"/>
              <a:buFont typeface="Arial"/>
              <a:buNone/>
            </a:pPr>
            <a:r>
              <a:rPr b="0" i="0" lang="en" sz="1400" u="none" cap="none" strike="noStrike">
                <a:solidFill>
                  <a:schemeClr val="lt1"/>
                </a:solidFill>
                <a:latin typeface="Arial"/>
                <a:ea typeface="Arial"/>
                <a:cs typeface="Arial"/>
                <a:sym typeface="Arial"/>
              </a:rPr>
              <a:t>Served by digital financing</a:t>
            </a:r>
            <a:r>
              <a:rPr b="0" baseline="30000" i="0" lang="en" sz="1400" u="none" cap="none" strike="noStrike">
                <a:solidFill>
                  <a:schemeClr val="lt1"/>
                </a:solidFill>
                <a:latin typeface="Arial"/>
                <a:ea typeface="Arial"/>
                <a:cs typeface="Arial"/>
                <a:sym typeface="Arial"/>
              </a:rPr>
              <a:t>3</a:t>
            </a:r>
            <a:endParaRPr b="0" baseline="30000" i="0" sz="1400" u="none" cap="none" strike="noStrike">
              <a:solidFill>
                <a:schemeClr val="lt1"/>
              </a:solidFill>
              <a:latin typeface="Arial"/>
              <a:ea typeface="Arial"/>
              <a:cs typeface="Arial"/>
              <a:sym typeface="Arial"/>
            </a:endParaRPr>
          </a:p>
        </p:txBody>
      </p:sp>
      <p:sp>
        <p:nvSpPr>
          <p:cNvPr id="239" name="Google Shape;239;p36"/>
          <p:cNvSpPr txBox="1"/>
          <p:nvPr/>
        </p:nvSpPr>
        <p:spPr>
          <a:xfrm>
            <a:off x="260750" y="4564475"/>
            <a:ext cx="8765700" cy="484800"/>
          </a:xfrm>
          <a:prstGeom prst="rect">
            <a:avLst/>
          </a:prstGeom>
          <a:noFill/>
          <a:ln>
            <a:noFill/>
          </a:ln>
        </p:spPr>
        <p:txBody>
          <a:bodyPr anchorCtr="0" anchor="ctr" bIns="19050" lIns="19050" spcFirstLastPara="1" rIns="19050" wrap="square" tIns="19050">
            <a:noAutofit/>
          </a:bodyPr>
          <a:lstStyle/>
          <a:p>
            <a:pPr indent="0" lvl="0" marL="0" marR="0" rtl="0" algn="l">
              <a:lnSpc>
                <a:spcPct val="100000"/>
              </a:lnSpc>
              <a:spcBef>
                <a:spcPts val="0"/>
              </a:spcBef>
              <a:spcAft>
                <a:spcPts val="0"/>
              </a:spcAft>
              <a:buClr>
                <a:schemeClr val="dk1"/>
              </a:buClr>
              <a:buSzPts val="800"/>
              <a:buFont typeface="Arial"/>
              <a:buNone/>
            </a:pPr>
            <a:r>
              <a:rPr b="0" baseline="30000" i="0" lang="en" sz="600" u="none" cap="none" strike="noStrike">
                <a:solidFill>
                  <a:schemeClr val="dk1"/>
                </a:solidFill>
                <a:latin typeface="Arial"/>
                <a:ea typeface="Arial"/>
                <a:cs typeface="Arial"/>
                <a:sym typeface="Arial"/>
              </a:rPr>
              <a:t>1</a:t>
            </a:r>
            <a:r>
              <a:rPr b="0" i="0" lang="en" sz="600" u="none" cap="none" strike="noStrike">
                <a:solidFill>
                  <a:schemeClr val="dk1"/>
                </a:solidFill>
                <a:latin typeface="Arial"/>
                <a:ea typeface="Arial"/>
                <a:cs typeface="Arial"/>
                <a:sym typeface="Arial"/>
              </a:rPr>
              <a:t> World Bank IFC, 2011/ 2017 “SME Finance Forum”, by benchmarking economies for potential demand and subtracting supply.</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00"/>
              <a:buFont typeface="Arial"/>
              <a:buNone/>
            </a:pPr>
            <a:r>
              <a:rPr b="0" baseline="30000" i="0" lang="en" sz="600" u="none" cap="none" strike="noStrike">
                <a:solidFill>
                  <a:schemeClr val="dk1"/>
                </a:solidFill>
                <a:latin typeface="Arial"/>
                <a:ea typeface="Arial"/>
                <a:cs typeface="Arial"/>
                <a:sym typeface="Arial"/>
              </a:rPr>
              <a:t>2</a:t>
            </a:r>
            <a:r>
              <a:rPr b="0" i="0" lang="en" sz="600" u="none" cap="none" strike="noStrike">
                <a:solidFill>
                  <a:schemeClr val="dk1"/>
                </a:solidFill>
                <a:latin typeface="Arial"/>
                <a:ea typeface="Arial"/>
                <a:cs typeface="Arial"/>
                <a:sym typeface="Arial"/>
              </a:rPr>
              <a:t> PWC , 2019 “Indonesia’s FinTech Lending” and Deloitte, 2015 “Digital Banking for SMEs”          </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00"/>
              <a:buFont typeface="Arial"/>
              <a:buNone/>
            </a:pPr>
            <a:r>
              <a:rPr b="0" baseline="30000" i="0" lang="en" sz="600" u="none" cap="none" strike="noStrike">
                <a:solidFill>
                  <a:schemeClr val="dk1"/>
                </a:solidFill>
                <a:latin typeface="Arial"/>
                <a:ea typeface="Arial"/>
                <a:cs typeface="Arial"/>
                <a:sym typeface="Arial"/>
              </a:rPr>
              <a:t>3 </a:t>
            </a:r>
            <a:r>
              <a:rPr b="0" i="0" lang="en" sz="600" u="none" cap="none" strike="noStrike">
                <a:solidFill>
                  <a:schemeClr val="dk1"/>
                </a:solidFill>
                <a:latin typeface="Arial"/>
                <a:ea typeface="Arial"/>
                <a:cs typeface="Arial"/>
                <a:sym typeface="Arial"/>
              </a:rPr>
              <a:t>Based on competitors’ announced volume, government reports and company estimates </a:t>
            </a:r>
            <a:endParaRPr b="0" i="0" sz="600" u="none" cap="none" strike="noStrike">
              <a:solidFill>
                <a:schemeClr val="dk1"/>
              </a:solidFill>
              <a:latin typeface="Arial"/>
              <a:ea typeface="Arial"/>
              <a:cs typeface="Arial"/>
              <a:sym typeface="Arial"/>
            </a:endParaRPr>
          </a:p>
        </p:txBody>
      </p:sp>
      <p:sp>
        <p:nvSpPr>
          <p:cNvPr id="240" name="Google Shape;240;p36"/>
          <p:cNvSpPr txBox="1"/>
          <p:nvPr/>
        </p:nvSpPr>
        <p:spPr>
          <a:xfrm>
            <a:off x="220625" y="535650"/>
            <a:ext cx="5733600" cy="365400"/>
          </a:xfrm>
          <a:prstGeom prst="rect">
            <a:avLst/>
          </a:prstGeom>
          <a:noFill/>
          <a:ln>
            <a:noFill/>
          </a:ln>
        </p:spPr>
        <p:txBody>
          <a:bodyPr anchorCtr="0" anchor="t" bIns="19050" lIns="19050" spcFirstLastPara="1" rIns="19050" wrap="square" tIns="19050">
            <a:noAutofit/>
          </a:bodyPr>
          <a:lstStyle/>
          <a:p>
            <a:pPr indent="0" lvl="0" marL="0" marR="0" rtl="0" algn="l">
              <a:lnSpc>
                <a:spcPct val="120000"/>
              </a:lnSpc>
              <a:spcBef>
                <a:spcPts val="0"/>
              </a:spcBef>
              <a:spcAft>
                <a:spcPts val="0"/>
              </a:spcAft>
              <a:buClr>
                <a:schemeClr val="dk1"/>
              </a:buClr>
              <a:buSzPts val="2000"/>
              <a:buFont typeface="Arial"/>
              <a:buNone/>
            </a:pPr>
            <a:r>
              <a:rPr b="1" i="0" lang="en" sz="2000" u="none" cap="none" strike="noStrike">
                <a:solidFill>
                  <a:srgbClr val="202A5A"/>
                </a:solidFill>
                <a:latin typeface="Arial"/>
                <a:ea typeface="Arial"/>
                <a:cs typeface="Arial"/>
                <a:sym typeface="Arial"/>
              </a:rPr>
              <a:t>Yet 60% of MSMEs are financially under-served</a:t>
            </a:r>
            <a:endParaRPr b="1" i="0" sz="2000" u="none" cap="none" strike="noStrike">
              <a:solidFill>
                <a:srgbClr val="202A5A"/>
              </a:solidFill>
              <a:latin typeface="Arial"/>
              <a:ea typeface="Arial"/>
              <a:cs typeface="Arial"/>
              <a:sym typeface="Arial"/>
            </a:endParaRPr>
          </a:p>
        </p:txBody>
      </p:sp>
      <p:sp>
        <p:nvSpPr>
          <p:cNvPr id="241" name="Google Shape;241;p36"/>
          <p:cNvSpPr txBox="1"/>
          <p:nvPr/>
        </p:nvSpPr>
        <p:spPr>
          <a:xfrm>
            <a:off x="6124608" y="525612"/>
            <a:ext cx="2812500" cy="378000"/>
          </a:xfrm>
          <a:prstGeom prst="rect">
            <a:avLst/>
          </a:prstGeom>
          <a:noFill/>
          <a:ln>
            <a:noFill/>
          </a:ln>
        </p:spPr>
        <p:txBody>
          <a:bodyPr anchorCtr="0" anchor="t" bIns="19050" lIns="19050" spcFirstLastPara="1" rIns="19050" wrap="square" tIns="19050">
            <a:noAutofit/>
          </a:bodyPr>
          <a:lstStyle/>
          <a:p>
            <a:pPr indent="0" lvl="0" marL="0" marR="0" rtl="0" algn="l">
              <a:lnSpc>
                <a:spcPct val="120000"/>
              </a:lnSpc>
              <a:spcBef>
                <a:spcPts val="0"/>
              </a:spcBef>
              <a:spcAft>
                <a:spcPts val="0"/>
              </a:spcAft>
              <a:buClr>
                <a:schemeClr val="lt1"/>
              </a:buClr>
              <a:buSzPts val="2000"/>
              <a:buFont typeface="Arial"/>
              <a:buNone/>
            </a:pPr>
            <a:r>
              <a:rPr b="1" i="0" lang="en" sz="2000" u="none" cap="none" strike="noStrike">
                <a:solidFill>
                  <a:schemeClr val="lt1"/>
                </a:solidFill>
                <a:latin typeface="Arial"/>
                <a:ea typeface="Arial"/>
                <a:cs typeface="Arial"/>
                <a:sym typeface="Arial"/>
              </a:rPr>
              <a:t>leading to huge gap</a:t>
            </a:r>
            <a:endParaRPr b="1" i="0" sz="2000" u="none" cap="none" strike="noStrike">
              <a:solidFill>
                <a:schemeClr val="lt1"/>
              </a:solidFill>
              <a:latin typeface="Arial"/>
              <a:ea typeface="Arial"/>
              <a:cs typeface="Arial"/>
              <a:sym typeface="Arial"/>
            </a:endParaRPr>
          </a:p>
        </p:txBody>
      </p:sp>
      <p:pic>
        <p:nvPicPr>
          <p:cNvPr id="242" name="Google Shape;242;p36"/>
          <p:cNvPicPr preferRelativeResize="0"/>
          <p:nvPr/>
        </p:nvPicPr>
        <p:blipFill rotWithShape="1">
          <a:blip r:embed="rId3">
            <a:alphaModFix/>
          </a:blip>
          <a:srcRect b="0" l="0" r="0" t="0"/>
          <a:stretch/>
        </p:blipFill>
        <p:spPr>
          <a:xfrm>
            <a:off x="260756" y="1578735"/>
            <a:ext cx="4212675" cy="2859975"/>
          </a:xfrm>
          <a:prstGeom prst="rect">
            <a:avLst/>
          </a:prstGeom>
          <a:noFill/>
          <a:ln>
            <a:noFill/>
          </a:ln>
        </p:spPr>
      </p:pic>
      <p:sp>
        <p:nvSpPr>
          <p:cNvPr id="243" name="Google Shape;243;p36"/>
          <p:cNvSpPr txBox="1"/>
          <p:nvPr/>
        </p:nvSpPr>
        <p:spPr>
          <a:xfrm>
            <a:off x="1894582" y="3721067"/>
            <a:ext cx="1558200" cy="438600"/>
          </a:xfrm>
          <a:prstGeom prst="rect">
            <a:avLst/>
          </a:prstGeom>
          <a:no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chemeClr val="dk1"/>
              </a:buClr>
              <a:buSzPts val="1200"/>
              <a:buFont typeface="Arial"/>
              <a:buNone/>
            </a:pPr>
            <a:r>
              <a:rPr b="1" i="0" lang="en" sz="1200" u="none" cap="none" strike="noStrike">
                <a:solidFill>
                  <a:schemeClr val="dk1"/>
                </a:solidFill>
                <a:latin typeface="Arial"/>
                <a:ea typeface="Arial"/>
                <a:cs typeface="Arial"/>
                <a:sym typeface="Arial"/>
              </a:rPr>
              <a:t>~US$200B </a:t>
            </a:r>
            <a:r>
              <a:rPr b="0" i="0" lang="en" sz="1200" u="none" cap="none" strike="noStrike">
                <a:solidFill>
                  <a:schemeClr val="dk1"/>
                </a:solidFill>
                <a:latin typeface="Arial"/>
                <a:ea typeface="Arial"/>
                <a:cs typeface="Arial"/>
                <a:sym typeface="Arial"/>
              </a:rPr>
              <a:t>credit gap in </a:t>
            </a:r>
            <a:r>
              <a:rPr lang="en" sz="1200">
                <a:solidFill>
                  <a:schemeClr val="dk1"/>
                </a:solidFill>
              </a:rPr>
              <a:t>ID, SG &amp; MY</a:t>
            </a:r>
            <a:endParaRPr b="0" i="0" sz="1200" u="none" cap="none" strike="noStrike">
              <a:solidFill>
                <a:schemeClr val="dk1"/>
              </a:solidFill>
              <a:latin typeface="Arial"/>
              <a:ea typeface="Arial"/>
              <a:cs typeface="Arial"/>
              <a:sym typeface="Arial"/>
            </a:endParaRPr>
          </a:p>
        </p:txBody>
      </p:sp>
      <p:sp>
        <p:nvSpPr>
          <p:cNvPr id="244" name="Google Shape;244;p36"/>
          <p:cNvSpPr txBox="1"/>
          <p:nvPr/>
        </p:nvSpPr>
        <p:spPr>
          <a:xfrm>
            <a:off x="4343908" y="1116860"/>
            <a:ext cx="1686600" cy="484800"/>
          </a:xfrm>
          <a:prstGeom prst="rect">
            <a:avLst/>
          </a:prstGeom>
          <a:noFill/>
          <a:ln>
            <a:noFill/>
          </a:ln>
        </p:spPr>
        <p:txBody>
          <a:bodyPr anchorCtr="0" anchor="t"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500"/>
              <a:buFont typeface="Arial"/>
              <a:buNone/>
            </a:pPr>
            <a:r>
              <a:rPr b="1" i="0" lang="en" sz="1500" u="none" cap="none" strike="noStrike">
                <a:solidFill>
                  <a:srgbClr val="000000"/>
                </a:solidFill>
                <a:latin typeface="Arial"/>
                <a:ea typeface="Arial"/>
                <a:cs typeface="Arial"/>
                <a:sym typeface="Arial"/>
              </a:rPr>
              <a:t>Gap by count</a:t>
            </a:r>
            <a:r>
              <a:rPr b="1" baseline="30000" i="0" lang="en" sz="1500" u="none" cap="none" strike="noStrike">
                <a:solidFill>
                  <a:srgbClr val="000000"/>
                </a:solidFill>
                <a:latin typeface="Arial"/>
                <a:ea typeface="Arial"/>
                <a:cs typeface="Arial"/>
                <a:sym typeface="Arial"/>
              </a:rPr>
              <a:t>2</a:t>
            </a:r>
            <a:endParaRPr b="0" i="0" sz="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F7F7F"/>
              </a:buClr>
              <a:buSzPts val="1200"/>
              <a:buFont typeface="Arial"/>
              <a:buNone/>
            </a:pPr>
            <a:r>
              <a:rPr b="0" i="0" lang="en" sz="1200" u="none" cap="none" strike="noStrike">
                <a:solidFill>
                  <a:srgbClr val="7F7F7F"/>
                </a:solidFill>
                <a:latin typeface="Arial"/>
                <a:ea typeface="Arial"/>
                <a:cs typeface="Arial"/>
                <a:sym typeface="Arial"/>
              </a:rPr>
              <a:t>% un/under-served</a:t>
            </a:r>
            <a:endParaRPr b="0" i="0" sz="1200" u="none" cap="none" strike="noStrike">
              <a:solidFill>
                <a:srgbClr val="7F7F7F"/>
              </a:solidFill>
              <a:latin typeface="Arial"/>
              <a:ea typeface="Arial"/>
              <a:cs typeface="Arial"/>
              <a:sym typeface="Arial"/>
            </a:endParaRPr>
          </a:p>
        </p:txBody>
      </p:sp>
      <p:sp>
        <p:nvSpPr>
          <p:cNvPr id="245" name="Google Shape;245;p36"/>
          <p:cNvSpPr/>
          <p:nvPr/>
        </p:nvSpPr>
        <p:spPr>
          <a:xfrm>
            <a:off x="4903537" y="1808224"/>
            <a:ext cx="567300" cy="253800"/>
          </a:xfrm>
          <a:prstGeom prst="ellipse">
            <a:avLst/>
          </a:prstGeom>
          <a:solidFill>
            <a:srgbClr val="3673FF"/>
          </a:solidFill>
          <a:ln>
            <a:noFill/>
          </a:ln>
        </p:spPr>
        <p:txBody>
          <a:bodyPr anchorCtr="0" anchor="ctr" bIns="94500" lIns="27000" spcFirstLastPara="1" rIns="27000" wrap="square" tIns="94500">
            <a:noAutofit/>
          </a:bodyPr>
          <a:lstStyle/>
          <a:p>
            <a:pPr indent="0" lvl="0" marL="0" marR="0" rtl="0" algn="ctr">
              <a:lnSpc>
                <a:spcPct val="100000"/>
              </a:lnSpc>
              <a:spcBef>
                <a:spcPts val="0"/>
              </a:spcBef>
              <a:spcAft>
                <a:spcPts val="0"/>
              </a:spcAft>
              <a:buClr>
                <a:schemeClr val="lt1"/>
              </a:buClr>
              <a:buSzPts val="1200"/>
              <a:buFont typeface="Arial"/>
              <a:buNone/>
            </a:pPr>
            <a:r>
              <a:rPr b="0" i="0" lang="en" sz="1200" u="none" cap="none" strike="noStrike">
                <a:solidFill>
                  <a:schemeClr val="lt1"/>
                </a:solidFill>
                <a:latin typeface="Arial"/>
                <a:ea typeface="Arial"/>
                <a:cs typeface="Arial"/>
                <a:sym typeface="Arial"/>
              </a:rPr>
              <a:t>74%</a:t>
            </a:r>
            <a:endParaRPr b="0" i="0" sz="500" u="none" cap="none" strike="noStrike">
              <a:solidFill>
                <a:srgbClr val="000000"/>
              </a:solidFill>
              <a:latin typeface="Arial"/>
              <a:ea typeface="Arial"/>
              <a:cs typeface="Arial"/>
              <a:sym typeface="Arial"/>
            </a:endParaRPr>
          </a:p>
        </p:txBody>
      </p:sp>
      <p:sp>
        <p:nvSpPr>
          <p:cNvPr id="246" name="Google Shape;246;p36"/>
          <p:cNvSpPr/>
          <p:nvPr/>
        </p:nvSpPr>
        <p:spPr>
          <a:xfrm>
            <a:off x="4903537" y="3645715"/>
            <a:ext cx="567300" cy="253800"/>
          </a:xfrm>
          <a:prstGeom prst="ellipse">
            <a:avLst/>
          </a:prstGeom>
          <a:solidFill>
            <a:srgbClr val="2E68FF"/>
          </a:solidFill>
          <a:ln>
            <a:noFill/>
          </a:ln>
        </p:spPr>
        <p:txBody>
          <a:bodyPr anchorCtr="0" anchor="ctr" bIns="94500" lIns="27000" spcFirstLastPara="1" rIns="27000" wrap="square" tIns="94500">
            <a:noAutofit/>
          </a:bodyPr>
          <a:lstStyle/>
          <a:p>
            <a:pPr indent="0" lvl="0" marL="0" marR="0" rtl="0" algn="ctr">
              <a:lnSpc>
                <a:spcPct val="100000"/>
              </a:lnSpc>
              <a:spcBef>
                <a:spcPts val="0"/>
              </a:spcBef>
              <a:spcAft>
                <a:spcPts val="0"/>
              </a:spcAft>
              <a:buClr>
                <a:schemeClr val="lt1"/>
              </a:buClr>
              <a:buSzPts val="1200"/>
              <a:buFont typeface="Arial"/>
              <a:buNone/>
            </a:pPr>
            <a:r>
              <a:rPr b="0" i="0" lang="en" sz="1200" u="none" cap="none" strike="noStrike">
                <a:solidFill>
                  <a:schemeClr val="lt1"/>
                </a:solidFill>
                <a:latin typeface="Arial"/>
                <a:ea typeface="Arial"/>
                <a:cs typeface="Arial"/>
                <a:sym typeface="Arial"/>
              </a:rPr>
              <a:t>55%</a:t>
            </a:r>
            <a:endParaRPr b="0" i="0" sz="500" u="none" cap="none" strike="noStrike">
              <a:solidFill>
                <a:srgbClr val="000000"/>
              </a:solidFill>
              <a:latin typeface="Arial"/>
              <a:ea typeface="Arial"/>
              <a:cs typeface="Arial"/>
              <a:sym typeface="Arial"/>
            </a:endParaRPr>
          </a:p>
        </p:txBody>
      </p:sp>
      <p:sp>
        <p:nvSpPr>
          <p:cNvPr id="247" name="Google Shape;247;p36"/>
          <p:cNvSpPr/>
          <p:nvPr/>
        </p:nvSpPr>
        <p:spPr>
          <a:xfrm>
            <a:off x="4903537" y="4105088"/>
            <a:ext cx="567300" cy="253800"/>
          </a:xfrm>
          <a:prstGeom prst="ellipse">
            <a:avLst/>
          </a:prstGeom>
          <a:solidFill>
            <a:srgbClr val="3673FF"/>
          </a:solidFill>
          <a:ln>
            <a:noFill/>
          </a:ln>
        </p:spPr>
        <p:txBody>
          <a:bodyPr anchorCtr="0" anchor="ctr" bIns="94500" lIns="27000" spcFirstLastPara="1" rIns="27000" wrap="square" tIns="94500">
            <a:noAutofit/>
          </a:bodyPr>
          <a:lstStyle/>
          <a:p>
            <a:pPr indent="0" lvl="0" marL="0" marR="0" rtl="0" algn="ctr">
              <a:lnSpc>
                <a:spcPct val="100000"/>
              </a:lnSpc>
              <a:spcBef>
                <a:spcPts val="0"/>
              </a:spcBef>
              <a:spcAft>
                <a:spcPts val="0"/>
              </a:spcAft>
              <a:buClr>
                <a:schemeClr val="lt1"/>
              </a:buClr>
              <a:buSzPts val="1200"/>
              <a:buFont typeface="Arial"/>
              <a:buNone/>
            </a:pPr>
            <a:r>
              <a:rPr b="0" i="0" lang="en" sz="1200" u="none" cap="none" strike="noStrike">
                <a:solidFill>
                  <a:schemeClr val="lt1"/>
                </a:solidFill>
                <a:latin typeface="Arial"/>
                <a:ea typeface="Arial"/>
                <a:cs typeface="Arial"/>
                <a:sym typeface="Arial"/>
              </a:rPr>
              <a:t>60%</a:t>
            </a:r>
            <a:endParaRPr b="0" i="0" sz="500" u="none" cap="none" strike="noStrike">
              <a:solidFill>
                <a:srgbClr val="000000"/>
              </a:solidFill>
              <a:latin typeface="Arial"/>
              <a:ea typeface="Arial"/>
              <a:cs typeface="Arial"/>
              <a:sym typeface="Arial"/>
            </a:endParaRPr>
          </a:p>
        </p:txBody>
      </p:sp>
      <p:sp>
        <p:nvSpPr>
          <p:cNvPr id="248" name="Google Shape;248;p36"/>
          <p:cNvSpPr/>
          <p:nvPr/>
        </p:nvSpPr>
        <p:spPr>
          <a:xfrm>
            <a:off x="4903537" y="2267597"/>
            <a:ext cx="567300" cy="253800"/>
          </a:xfrm>
          <a:prstGeom prst="ellipse">
            <a:avLst/>
          </a:prstGeom>
          <a:solidFill>
            <a:srgbClr val="BFBFBF"/>
          </a:solidFill>
          <a:ln>
            <a:noFill/>
          </a:ln>
        </p:spPr>
        <p:txBody>
          <a:bodyPr anchorCtr="0" anchor="ctr" bIns="94500" lIns="27000" spcFirstLastPara="1" rIns="27000" wrap="square" tIns="94500">
            <a:noAutofit/>
          </a:bodyPr>
          <a:lstStyle/>
          <a:p>
            <a:pPr indent="0" lvl="0" marL="0" marR="0" rtl="0" algn="ctr">
              <a:lnSpc>
                <a:spcPct val="100000"/>
              </a:lnSpc>
              <a:spcBef>
                <a:spcPts val="0"/>
              </a:spcBef>
              <a:spcAft>
                <a:spcPts val="0"/>
              </a:spcAft>
              <a:buClr>
                <a:schemeClr val="dk1"/>
              </a:buClr>
              <a:buSzPts val="1200"/>
              <a:buFont typeface="Arial"/>
              <a:buNone/>
            </a:pPr>
            <a:r>
              <a:rPr b="0" i="0" lang="en" sz="1200" u="none" cap="none" strike="noStrike">
                <a:solidFill>
                  <a:schemeClr val="dk1"/>
                </a:solidFill>
                <a:latin typeface="Arial"/>
                <a:ea typeface="Arial"/>
                <a:cs typeface="Arial"/>
                <a:sym typeface="Arial"/>
              </a:rPr>
              <a:t>62%</a:t>
            </a:r>
            <a:endParaRPr b="0" i="0" sz="1200" u="none" cap="none" strike="noStrike">
              <a:solidFill>
                <a:schemeClr val="dk1"/>
              </a:solidFill>
              <a:latin typeface="Arial"/>
              <a:ea typeface="Arial"/>
              <a:cs typeface="Arial"/>
              <a:sym typeface="Arial"/>
            </a:endParaRPr>
          </a:p>
        </p:txBody>
      </p:sp>
      <p:sp>
        <p:nvSpPr>
          <p:cNvPr id="249" name="Google Shape;249;p36"/>
          <p:cNvSpPr/>
          <p:nvPr/>
        </p:nvSpPr>
        <p:spPr>
          <a:xfrm>
            <a:off x="4903537" y="2726970"/>
            <a:ext cx="567300" cy="253800"/>
          </a:xfrm>
          <a:prstGeom prst="ellipse">
            <a:avLst/>
          </a:prstGeom>
          <a:solidFill>
            <a:srgbClr val="BFBFBF"/>
          </a:solidFill>
          <a:ln>
            <a:noFill/>
          </a:ln>
        </p:spPr>
        <p:txBody>
          <a:bodyPr anchorCtr="0" anchor="ctr" bIns="94500" lIns="27000" spcFirstLastPara="1" rIns="27000" wrap="square" tIns="94500">
            <a:noAutofit/>
          </a:bodyPr>
          <a:lstStyle/>
          <a:p>
            <a:pPr indent="0" lvl="0" marL="0" marR="0" rtl="0" algn="ctr">
              <a:lnSpc>
                <a:spcPct val="100000"/>
              </a:lnSpc>
              <a:spcBef>
                <a:spcPts val="0"/>
              </a:spcBef>
              <a:spcAft>
                <a:spcPts val="0"/>
              </a:spcAft>
              <a:buClr>
                <a:schemeClr val="dk1"/>
              </a:buClr>
              <a:buSzPts val="1200"/>
              <a:buFont typeface="Arial"/>
              <a:buNone/>
            </a:pPr>
            <a:r>
              <a:rPr b="0" i="0" lang="en" sz="1200" u="none" cap="none" strike="noStrike">
                <a:solidFill>
                  <a:schemeClr val="dk1"/>
                </a:solidFill>
                <a:latin typeface="Arial"/>
                <a:ea typeface="Arial"/>
                <a:cs typeface="Arial"/>
                <a:sym typeface="Arial"/>
              </a:rPr>
              <a:t>58%</a:t>
            </a:r>
            <a:endParaRPr b="0" i="0" sz="500" u="none" cap="none" strike="noStrike">
              <a:solidFill>
                <a:srgbClr val="000000"/>
              </a:solidFill>
              <a:latin typeface="Arial"/>
              <a:ea typeface="Arial"/>
              <a:cs typeface="Arial"/>
              <a:sym typeface="Arial"/>
            </a:endParaRPr>
          </a:p>
        </p:txBody>
      </p:sp>
      <p:sp>
        <p:nvSpPr>
          <p:cNvPr id="250" name="Google Shape;250;p36"/>
          <p:cNvSpPr/>
          <p:nvPr/>
        </p:nvSpPr>
        <p:spPr>
          <a:xfrm>
            <a:off x="4903537" y="3186342"/>
            <a:ext cx="567300" cy="253800"/>
          </a:xfrm>
          <a:prstGeom prst="ellipse">
            <a:avLst/>
          </a:prstGeom>
          <a:solidFill>
            <a:srgbClr val="BFBFBF"/>
          </a:solidFill>
          <a:ln>
            <a:noFill/>
          </a:ln>
        </p:spPr>
        <p:txBody>
          <a:bodyPr anchorCtr="0" anchor="ctr" bIns="94500" lIns="27000" spcFirstLastPara="1" rIns="27000" wrap="square" tIns="94500">
            <a:noAutofit/>
          </a:bodyPr>
          <a:lstStyle/>
          <a:p>
            <a:pPr indent="0" lvl="0" marL="0" marR="0" rtl="0" algn="ctr">
              <a:lnSpc>
                <a:spcPct val="100000"/>
              </a:lnSpc>
              <a:spcBef>
                <a:spcPts val="0"/>
              </a:spcBef>
              <a:spcAft>
                <a:spcPts val="0"/>
              </a:spcAft>
              <a:buClr>
                <a:schemeClr val="dk1"/>
              </a:buClr>
              <a:buSzPts val="1200"/>
              <a:buFont typeface="Arial"/>
              <a:buNone/>
            </a:pPr>
            <a:r>
              <a:rPr b="0" i="0" lang="en" sz="1200" u="none" cap="none" strike="noStrike">
                <a:solidFill>
                  <a:schemeClr val="dk1"/>
                </a:solidFill>
                <a:latin typeface="Arial"/>
                <a:ea typeface="Arial"/>
                <a:cs typeface="Arial"/>
                <a:sym typeface="Arial"/>
              </a:rPr>
              <a:t>n/a</a:t>
            </a:r>
            <a:endParaRPr b="0" i="0" sz="500" u="none" cap="none" strike="noStrike">
              <a:solidFill>
                <a:srgbClr val="000000"/>
              </a:solidFill>
              <a:latin typeface="Arial"/>
              <a:ea typeface="Arial"/>
              <a:cs typeface="Arial"/>
              <a:sym typeface="Arial"/>
            </a:endParaRPr>
          </a:p>
        </p:txBody>
      </p:sp>
      <p:sp>
        <p:nvSpPr>
          <p:cNvPr id="251" name="Google Shape;251;p36"/>
          <p:cNvSpPr txBox="1"/>
          <p:nvPr/>
        </p:nvSpPr>
        <p:spPr>
          <a:xfrm>
            <a:off x="232184" y="2778378"/>
            <a:ext cx="815700" cy="151200"/>
          </a:xfrm>
          <a:prstGeom prst="rect">
            <a:avLst/>
          </a:prstGeom>
          <a:solidFill>
            <a:srgbClr val="FFFFFF"/>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5E5E5E"/>
                </a:solidFill>
                <a:latin typeface="Arial"/>
                <a:ea typeface="Arial"/>
                <a:cs typeface="Arial"/>
                <a:sym typeface="Arial"/>
              </a:rPr>
              <a:t>Thailand</a:t>
            </a:r>
            <a:endParaRPr b="0" i="0" sz="1200" u="none" cap="none" strike="noStrike">
              <a:solidFill>
                <a:srgbClr val="5E5E5E"/>
              </a:solidFill>
              <a:latin typeface="Arial"/>
              <a:ea typeface="Arial"/>
              <a:cs typeface="Arial"/>
              <a:sym typeface="Arial"/>
            </a:endParaRPr>
          </a:p>
        </p:txBody>
      </p:sp>
      <p:sp>
        <p:nvSpPr>
          <p:cNvPr id="252" name="Google Shape;252;p36"/>
          <p:cNvSpPr txBox="1"/>
          <p:nvPr/>
        </p:nvSpPr>
        <p:spPr>
          <a:xfrm>
            <a:off x="-125927" y="1164375"/>
            <a:ext cx="2020500" cy="484800"/>
          </a:xfrm>
          <a:prstGeom prst="rect">
            <a:avLst/>
          </a:prstGeom>
          <a:noFill/>
          <a:ln>
            <a:noFill/>
          </a:ln>
        </p:spPr>
        <p:txBody>
          <a:bodyPr anchorCtr="0" anchor="t" bIns="34275" lIns="34275" spcFirstLastPara="1" rIns="34275" wrap="square" tIns="34275">
            <a:noAutofit/>
          </a:bodyPr>
          <a:lstStyle/>
          <a:p>
            <a:pPr indent="0" lvl="0" marL="0" marR="0" rtl="0" algn="ctr">
              <a:lnSpc>
                <a:spcPct val="100000"/>
              </a:lnSpc>
              <a:spcBef>
                <a:spcPts val="0"/>
              </a:spcBef>
              <a:spcAft>
                <a:spcPts val="0"/>
              </a:spcAft>
              <a:buClr>
                <a:srgbClr val="7F7F7F"/>
              </a:buClr>
              <a:buSzPts val="1200"/>
              <a:buFont typeface="Arial"/>
              <a:buNone/>
            </a:pPr>
            <a:r>
              <a:rPr b="1" lang="en" sz="1500"/>
              <a:t>Country</a:t>
            </a:r>
            <a:endParaRPr b="0" i="0" sz="1200" u="none" cap="none" strike="noStrike">
              <a:solidFill>
                <a:srgbClr val="7F7F7F"/>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7"/>
          <p:cNvSpPr txBox="1"/>
          <p:nvPr/>
        </p:nvSpPr>
        <p:spPr>
          <a:xfrm>
            <a:off x="354181" y="4799976"/>
            <a:ext cx="1654200" cy="249900"/>
          </a:xfrm>
          <a:prstGeom prst="rect">
            <a:avLst/>
          </a:prstGeom>
          <a:noFill/>
          <a:ln>
            <a:noFill/>
          </a:ln>
        </p:spPr>
        <p:txBody>
          <a:bodyPr anchorCtr="0" anchor="ctr" bIns="9525" lIns="9525" spcFirstLastPara="1" rIns="9525" wrap="square" tIns="9525">
            <a:noAutofit/>
          </a:bodyPr>
          <a:lstStyle/>
          <a:p>
            <a:pPr indent="0" lvl="0" marL="0" marR="0" rtl="0" algn="l">
              <a:spcBef>
                <a:spcPts val="0"/>
              </a:spcBef>
              <a:spcAft>
                <a:spcPts val="0"/>
              </a:spcAft>
              <a:buNone/>
            </a:pPr>
            <a:r>
              <a:rPr i="0" lang="en" sz="600" u="none" cap="none" strike="noStrike">
                <a:solidFill>
                  <a:schemeClr val="dk1"/>
                </a:solidFill>
              </a:rPr>
              <a:t>Note: </a:t>
            </a:r>
            <a:r>
              <a:rPr baseline="30000" i="0" lang="en" sz="600" u="none" cap="none" strike="noStrike">
                <a:solidFill>
                  <a:schemeClr val="dk1"/>
                </a:solidFill>
              </a:rPr>
              <a:t>3</a:t>
            </a:r>
            <a:r>
              <a:rPr i="0" lang="en" sz="600" u="none" cap="none" strike="noStrike">
                <a:solidFill>
                  <a:schemeClr val="dk1"/>
                </a:solidFill>
              </a:rPr>
              <a:t> Software-as-a-service</a:t>
            </a:r>
            <a:endParaRPr sz="600"/>
          </a:p>
          <a:p>
            <a:pPr indent="0" lvl="0" marL="0" marR="0" rtl="0" algn="l">
              <a:spcBef>
                <a:spcPts val="0"/>
              </a:spcBef>
              <a:spcAft>
                <a:spcPts val="0"/>
              </a:spcAft>
              <a:buNone/>
            </a:pPr>
            <a:r>
              <a:rPr i="0" lang="en" sz="600" u="none" cap="none" strike="noStrike">
                <a:solidFill>
                  <a:schemeClr val="dk1"/>
                </a:solidFill>
              </a:rPr>
              <a:t>Source:</a:t>
            </a:r>
            <a:r>
              <a:rPr lang="en" sz="600">
                <a:solidFill>
                  <a:schemeClr val="dk1"/>
                </a:solidFill>
              </a:rPr>
              <a:t> </a:t>
            </a:r>
            <a:r>
              <a:rPr i="0" lang="en" sz="600" u="none" cap="none" strike="noStrike">
                <a:solidFill>
                  <a:schemeClr val="dk1"/>
                </a:solidFill>
              </a:rPr>
              <a:t>FSMK</a:t>
            </a:r>
            <a:endParaRPr i="0" sz="600" u="none" cap="none" strike="noStrike">
              <a:solidFill>
                <a:schemeClr val="dk1"/>
              </a:solidFill>
            </a:endParaRPr>
          </a:p>
        </p:txBody>
      </p:sp>
      <p:sp>
        <p:nvSpPr>
          <p:cNvPr id="259" name="Google Shape;259;p37"/>
          <p:cNvSpPr/>
          <p:nvPr/>
        </p:nvSpPr>
        <p:spPr>
          <a:xfrm>
            <a:off x="3139992" y="1553681"/>
            <a:ext cx="3115200" cy="3115200"/>
          </a:xfrm>
          <a:prstGeom prst="ellipse">
            <a:avLst/>
          </a:prstGeom>
          <a:solidFill>
            <a:srgbClr val="63D2B6">
              <a:alpha val="40000"/>
            </a:srgb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Arial"/>
              <a:ea typeface="Arial"/>
              <a:cs typeface="Arial"/>
              <a:sym typeface="Arial"/>
            </a:endParaRPr>
          </a:p>
        </p:txBody>
      </p:sp>
      <p:sp>
        <p:nvSpPr>
          <p:cNvPr id="260" name="Google Shape;260;p37"/>
          <p:cNvSpPr/>
          <p:nvPr/>
        </p:nvSpPr>
        <p:spPr>
          <a:xfrm>
            <a:off x="2964429" y="1378117"/>
            <a:ext cx="3466200" cy="3466200"/>
          </a:xfrm>
          <a:prstGeom prst="ellipse">
            <a:avLst/>
          </a:prstGeom>
          <a:noFill/>
          <a:ln cap="flat" cmpd="sng" w="50800">
            <a:solidFill>
              <a:srgbClr val="23DFC5"/>
            </a:solidFill>
            <a:prstDash val="solid"/>
            <a:miter lim="400000"/>
            <a:headEnd len="sm" w="sm" type="none"/>
            <a:tailEnd len="sm" w="sm" type="none"/>
          </a:ln>
          <a:effectLst>
            <a:outerShdw blurRad="203200" rotWithShape="0">
              <a:srgbClr val="1BCFAC">
                <a:alpha val="49800"/>
              </a:srgbClr>
            </a:outerShdw>
          </a:effectLst>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nvGrpSpPr>
          <p:cNvPr id="261" name="Google Shape;261;p37"/>
          <p:cNvGrpSpPr/>
          <p:nvPr/>
        </p:nvGrpSpPr>
        <p:grpSpPr>
          <a:xfrm>
            <a:off x="4221270" y="2285536"/>
            <a:ext cx="952538" cy="952538"/>
            <a:chOff x="0" y="0"/>
            <a:chExt cx="2540100" cy="2540100"/>
          </a:xfrm>
        </p:grpSpPr>
        <p:sp>
          <p:nvSpPr>
            <p:cNvPr id="262" name="Google Shape;262;p37"/>
            <p:cNvSpPr/>
            <p:nvPr/>
          </p:nvSpPr>
          <p:spPr>
            <a:xfrm>
              <a:off x="0" y="0"/>
              <a:ext cx="2540100" cy="2540100"/>
            </a:xfrm>
            <a:prstGeom prst="ellipse">
              <a:avLst/>
            </a:prstGeom>
            <a:solidFill>
              <a:srgbClr val="FFFFFF"/>
            </a:solidFill>
            <a:ln>
              <a:noFill/>
            </a:ln>
            <a:effectLst>
              <a:outerShdw blurRad="406400" rotWithShape="0" dir="5400000" dist="101600">
                <a:srgbClr val="000000">
                  <a:alpha val="11760"/>
                </a:srgbClr>
              </a:outerShdw>
            </a:effectLst>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pic>
          <p:nvPicPr>
            <p:cNvPr descr="logo-fs.png" id="263" name="Google Shape;263;p37"/>
            <p:cNvPicPr preferRelativeResize="0"/>
            <p:nvPr/>
          </p:nvPicPr>
          <p:blipFill rotWithShape="1">
            <a:blip r:embed="rId3">
              <a:alphaModFix/>
            </a:blip>
            <a:srcRect b="0" l="0" r="0" t="0"/>
            <a:stretch/>
          </p:blipFill>
          <p:spPr>
            <a:xfrm>
              <a:off x="425125" y="425125"/>
              <a:ext cx="1689750" cy="1689750"/>
            </a:xfrm>
            <a:prstGeom prst="rect">
              <a:avLst/>
            </a:prstGeom>
            <a:noFill/>
            <a:ln>
              <a:noFill/>
            </a:ln>
          </p:spPr>
        </p:pic>
      </p:grpSp>
      <p:sp>
        <p:nvSpPr>
          <p:cNvPr id="264" name="Google Shape;264;p37"/>
          <p:cNvSpPr/>
          <p:nvPr/>
        </p:nvSpPr>
        <p:spPr>
          <a:xfrm>
            <a:off x="6161040" y="2740706"/>
            <a:ext cx="2575500" cy="1591800"/>
          </a:xfrm>
          <a:prstGeom prst="roundRect">
            <a:avLst>
              <a:gd fmla="val 4787" name="adj"/>
            </a:avLst>
          </a:prstGeom>
          <a:solidFill>
            <a:srgbClr val="253058"/>
          </a:solidFill>
          <a:ln>
            <a:noFill/>
          </a:ln>
          <a:effectLst>
            <a:outerShdw blurRad="203200" rotWithShape="0">
              <a:srgbClr val="000000">
                <a:alpha val="7840"/>
              </a:srgbClr>
            </a:outerShdw>
          </a:effectLst>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Arial"/>
              <a:ea typeface="Arial"/>
              <a:cs typeface="Arial"/>
              <a:sym typeface="Arial"/>
            </a:endParaRPr>
          </a:p>
        </p:txBody>
      </p:sp>
      <p:sp>
        <p:nvSpPr>
          <p:cNvPr id="265" name="Google Shape;265;p37"/>
          <p:cNvSpPr txBox="1"/>
          <p:nvPr/>
        </p:nvSpPr>
        <p:spPr>
          <a:xfrm>
            <a:off x="6230895" y="3425018"/>
            <a:ext cx="2367300" cy="223200"/>
          </a:xfrm>
          <a:prstGeom prst="rect">
            <a:avLst/>
          </a:prstGeom>
          <a:no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rPr b="1" i="0" lang="en" sz="1200" u="none" cap="none" strike="noStrike">
                <a:solidFill>
                  <a:srgbClr val="FFFFFF"/>
                </a:solidFill>
                <a:latin typeface="Arial"/>
                <a:ea typeface="Arial"/>
                <a:cs typeface="Arial"/>
                <a:sym typeface="Arial"/>
              </a:rPr>
              <a:t>Short-term investment to public</a:t>
            </a:r>
            <a:endParaRPr b="1" i="0" sz="1200" u="none" cap="none" strike="noStrike">
              <a:solidFill>
                <a:srgbClr val="FFFFFF"/>
              </a:solidFill>
              <a:latin typeface="Arial"/>
              <a:ea typeface="Arial"/>
              <a:cs typeface="Arial"/>
              <a:sym typeface="Arial"/>
            </a:endParaRPr>
          </a:p>
        </p:txBody>
      </p:sp>
      <p:sp>
        <p:nvSpPr>
          <p:cNvPr id="266" name="Google Shape;266;p37"/>
          <p:cNvSpPr txBox="1"/>
          <p:nvPr/>
        </p:nvSpPr>
        <p:spPr>
          <a:xfrm>
            <a:off x="6191520" y="3655419"/>
            <a:ext cx="2544900" cy="461400"/>
          </a:xfrm>
          <a:prstGeom prst="rect">
            <a:avLst/>
          </a:prstGeom>
          <a:noFill/>
          <a:ln>
            <a:noFill/>
          </a:ln>
        </p:spPr>
        <p:txBody>
          <a:bodyPr anchorCtr="0" anchor="t" bIns="19050" lIns="19050" spcFirstLastPara="1" rIns="19050" wrap="square" tIns="19050">
            <a:noAutofit/>
          </a:bodyPr>
          <a:lstStyle/>
          <a:p>
            <a:pPr indent="0" lvl="0" marL="0" marR="0" rtl="0" algn="ctr">
              <a:lnSpc>
                <a:spcPct val="120000"/>
              </a:lnSpc>
              <a:spcBef>
                <a:spcPts val="0"/>
              </a:spcBef>
              <a:spcAft>
                <a:spcPts val="0"/>
              </a:spcAft>
              <a:buNone/>
            </a:pPr>
            <a:r>
              <a:rPr b="0" i="0" lang="en" sz="1200" u="none" cap="none" strike="noStrike">
                <a:solidFill>
                  <a:srgbClr val="FFFFFF"/>
                </a:solidFill>
                <a:latin typeface="Arial"/>
                <a:ea typeface="Arial"/>
                <a:cs typeface="Arial"/>
                <a:sym typeface="Arial"/>
              </a:rPr>
              <a:t>80% individual | 20% institution</a:t>
            </a:r>
            <a:endParaRPr sz="1100"/>
          </a:p>
          <a:p>
            <a:pPr indent="0" lvl="0" marL="0" marR="0" rtl="0" algn="ctr">
              <a:lnSpc>
                <a:spcPct val="120000"/>
              </a:lnSpc>
              <a:spcBef>
                <a:spcPts val="0"/>
              </a:spcBef>
              <a:spcAft>
                <a:spcPts val="0"/>
              </a:spcAft>
              <a:buNone/>
            </a:pPr>
            <a:r>
              <a:rPr b="0" i="0" lang="en" sz="1200" u="none" cap="none" strike="noStrike">
                <a:solidFill>
                  <a:srgbClr val="FFFFFF"/>
                </a:solidFill>
                <a:latin typeface="Arial"/>
                <a:ea typeface="Arial"/>
                <a:cs typeface="Arial"/>
                <a:sym typeface="Arial"/>
              </a:rPr>
              <a:t>50% crowdfund | 50% balance-sheet</a:t>
            </a:r>
            <a:endParaRPr sz="1100"/>
          </a:p>
        </p:txBody>
      </p:sp>
      <p:pic>
        <p:nvPicPr>
          <p:cNvPr descr="Group 2.3.png" id="267" name="Google Shape;267;p37"/>
          <p:cNvPicPr preferRelativeResize="0"/>
          <p:nvPr/>
        </p:nvPicPr>
        <p:blipFill rotWithShape="1">
          <a:blip r:embed="rId4">
            <a:alphaModFix/>
          </a:blip>
          <a:srcRect b="0" l="0" r="0" t="0"/>
          <a:stretch/>
        </p:blipFill>
        <p:spPr>
          <a:xfrm>
            <a:off x="7084309" y="2799082"/>
            <a:ext cx="571501" cy="571501"/>
          </a:xfrm>
          <a:prstGeom prst="rect">
            <a:avLst/>
          </a:prstGeom>
          <a:noFill/>
          <a:ln>
            <a:noFill/>
          </a:ln>
        </p:spPr>
      </p:pic>
      <p:sp>
        <p:nvSpPr>
          <p:cNvPr id="268" name="Google Shape;268;p37"/>
          <p:cNvSpPr/>
          <p:nvPr/>
        </p:nvSpPr>
        <p:spPr>
          <a:xfrm>
            <a:off x="399468" y="1623869"/>
            <a:ext cx="2842500" cy="1675800"/>
          </a:xfrm>
          <a:prstGeom prst="roundRect">
            <a:avLst>
              <a:gd fmla="val 4796" name="adj"/>
            </a:avLst>
          </a:prstGeom>
          <a:solidFill>
            <a:srgbClr val="24305B"/>
          </a:solidFill>
          <a:ln>
            <a:noFill/>
          </a:ln>
          <a:effectLst>
            <a:outerShdw blurRad="203200" rotWithShape="0">
              <a:srgbClr val="000000">
                <a:alpha val="7840"/>
              </a:srgbClr>
            </a:outerShdw>
          </a:effectLst>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69" name="Google Shape;269;p37"/>
          <p:cNvSpPr txBox="1"/>
          <p:nvPr/>
        </p:nvSpPr>
        <p:spPr>
          <a:xfrm>
            <a:off x="851013" y="2379130"/>
            <a:ext cx="1939200" cy="223200"/>
          </a:xfrm>
          <a:prstGeom prst="rect">
            <a:avLst/>
          </a:prstGeom>
          <a:no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rPr b="1" i="0" lang="en" sz="1200" u="none" cap="none" strike="noStrike">
                <a:solidFill>
                  <a:srgbClr val="FFFFFF"/>
                </a:solidFill>
                <a:latin typeface="Arial"/>
                <a:ea typeface="Arial"/>
                <a:cs typeface="Arial"/>
                <a:sym typeface="Arial"/>
              </a:rPr>
              <a:t>Short-term credit to SMEs</a:t>
            </a:r>
            <a:endParaRPr b="1" i="0" sz="1200" u="none" cap="none" strike="noStrike">
              <a:solidFill>
                <a:srgbClr val="FFFFFF"/>
              </a:solidFill>
              <a:latin typeface="Arial"/>
              <a:ea typeface="Arial"/>
              <a:cs typeface="Arial"/>
              <a:sym typeface="Arial"/>
            </a:endParaRPr>
          </a:p>
        </p:txBody>
      </p:sp>
      <p:sp>
        <p:nvSpPr>
          <p:cNvPr id="270" name="Google Shape;270;p37"/>
          <p:cNvSpPr txBox="1"/>
          <p:nvPr/>
        </p:nvSpPr>
        <p:spPr>
          <a:xfrm>
            <a:off x="522405" y="2609531"/>
            <a:ext cx="2596500" cy="682800"/>
          </a:xfrm>
          <a:prstGeom prst="rect">
            <a:avLst/>
          </a:prstGeom>
          <a:noFill/>
          <a:ln>
            <a:noFill/>
          </a:ln>
        </p:spPr>
        <p:txBody>
          <a:bodyPr anchorCtr="0" anchor="t" bIns="19050" lIns="19050" spcFirstLastPara="1" rIns="19050" wrap="square" tIns="19050">
            <a:noAutofit/>
          </a:bodyPr>
          <a:lstStyle/>
          <a:p>
            <a:pPr indent="0" lvl="0" marL="0" marR="0" rtl="0" algn="ctr">
              <a:lnSpc>
                <a:spcPct val="120000"/>
              </a:lnSpc>
              <a:spcBef>
                <a:spcPts val="0"/>
              </a:spcBef>
              <a:spcAft>
                <a:spcPts val="0"/>
              </a:spcAft>
              <a:buNone/>
            </a:pPr>
            <a:r>
              <a:rPr b="0" i="0" lang="en" sz="1200" u="none" cap="none" strike="noStrike">
                <a:solidFill>
                  <a:srgbClr val="FFFFFF"/>
                </a:solidFill>
                <a:latin typeface="Arial"/>
                <a:ea typeface="Arial"/>
                <a:cs typeface="Arial"/>
                <a:sym typeface="Arial"/>
              </a:rPr>
              <a:t>Lends to a spectrum of firms, from micro to medium sized. Both secured &amp; unsecured products, &lt;12 months</a:t>
            </a:r>
            <a:endParaRPr sz="1100"/>
          </a:p>
        </p:txBody>
      </p:sp>
      <p:pic>
        <p:nvPicPr>
          <p:cNvPr descr="Group 2.2.png" id="271" name="Google Shape;271;p37"/>
          <p:cNvPicPr preferRelativeResize="0"/>
          <p:nvPr/>
        </p:nvPicPr>
        <p:blipFill rotWithShape="1">
          <a:blip r:embed="rId5">
            <a:alphaModFix/>
          </a:blip>
          <a:srcRect b="0" l="0" r="0" t="0"/>
          <a:stretch/>
        </p:blipFill>
        <p:spPr>
          <a:xfrm>
            <a:off x="1534880" y="1766182"/>
            <a:ext cx="571501" cy="558512"/>
          </a:xfrm>
          <a:prstGeom prst="rect">
            <a:avLst/>
          </a:prstGeom>
          <a:noFill/>
          <a:ln>
            <a:noFill/>
          </a:ln>
        </p:spPr>
      </p:pic>
      <p:grpSp>
        <p:nvGrpSpPr>
          <p:cNvPr id="272" name="Google Shape;272;p37"/>
          <p:cNvGrpSpPr/>
          <p:nvPr/>
        </p:nvGrpSpPr>
        <p:grpSpPr>
          <a:xfrm>
            <a:off x="5115557" y="1503466"/>
            <a:ext cx="1220738" cy="386775"/>
            <a:chOff x="0" y="0"/>
            <a:chExt cx="3255300" cy="1031400"/>
          </a:xfrm>
        </p:grpSpPr>
        <p:sp>
          <p:nvSpPr>
            <p:cNvPr id="273" name="Google Shape;273;p37"/>
            <p:cNvSpPr/>
            <p:nvPr/>
          </p:nvSpPr>
          <p:spPr>
            <a:xfrm>
              <a:off x="0" y="0"/>
              <a:ext cx="3255300" cy="1031400"/>
            </a:xfrm>
            <a:prstGeom prst="roundRect">
              <a:avLst>
                <a:gd fmla="val 19704" name="adj"/>
              </a:avLst>
            </a:prstGeom>
            <a:solidFill>
              <a:srgbClr val="1DD5B5"/>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Arial"/>
                <a:ea typeface="Arial"/>
                <a:cs typeface="Arial"/>
                <a:sym typeface="Arial"/>
              </a:endParaRPr>
            </a:p>
          </p:txBody>
        </p:sp>
        <p:sp>
          <p:nvSpPr>
            <p:cNvPr id="274" name="Google Shape;274;p37"/>
            <p:cNvSpPr txBox="1"/>
            <p:nvPr/>
          </p:nvSpPr>
          <p:spPr>
            <a:xfrm>
              <a:off x="358000" y="218128"/>
              <a:ext cx="2539200" cy="594900"/>
            </a:xfrm>
            <a:prstGeom prst="rect">
              <a:avLst/>
            </a:prstGeom>
            <a:no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rPr b="1" i="0" lang="en" sz="1200" u="none" cap="none" strike="noStrike">
                  <a:solidFill>
                    <a:srgbClr val="FFFFFF"/>
                  </a:solidFill>
                  <a:latin typeface="Arial"/>
                  <a:ea typeface="Arial"/>
                  <a:cs typeface="Arial"/>
                  <a:sym typeface="Arial"/>
                </a:rPr>
                <a:t>Repayments</a:t>
              </a:r>
              <a:endParaRPr sz="1100"/>
            </a:p>
          </p:txBody>
        </p:sp>
      </p:grpSp>
      <p:grpSp>
        <p:nvGrpSpPr>
          <p:cNvPr id="275" name="Google Shape;275;p37"/>
          <p:cNvGrpSpPr/>
          <p:nvPr/>
        </p:nvGrpSpPr>
        <p:grpSpPr>
          <a:xfrm>
            <a:off x="2996922" y="4232839"/>
            <a:ext cx="1220738" cy="386775"/>
            <a:chOff x="0" y="0"/>
            <a:chExt cx="3255300" cy="1031400"/>
          </a:xfrm>
        </p:grpSpPr>
        <p:sp>
          <p:nvSpPr>
            <p:cNvPr id="276" name="Google Shape;276;p37"/>
            <p:cNvSpPr/>
            <p:nvPr/>
          </p:nvSpPr>
          <p:spPr>
            <a:xfrm>
              <a:off x="0" y="0"/>
              <a:ext cx="3255300" cy="1031400"/>
            </a:xfrm>
            <a:prstGeom prst="roundRect">
              <a:avLst>
                <a:gd fmla="val 19704" name="adj"/>
              </a:avLst>
            </a:prstGeom>
            <a:solidFill>
              <a:srgbClr val="20DABD"/>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77" name="Google Shape;277;p37"/>
            <p:cNvSpPr txBox="1"/>
            <p:nvPr/>
          </p:nvSpPr>
          <p:spPr>
            <a:xfrm>
              <a:off x="973553" y="218128"/>
              <a:ext cx="1308000" cy="594900"/>
            </a:xfrm>
            <a:prstGeom prst="rect">
              <a:avLst/>
            </a:prstGeom>
            <a:no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rPr b="1" i="0" lang="en" sz="1200" u="none" cap="none" strike="noStrike">
                  <a:solidFill>
                    <a:srgbClr val="FFFFFF"/>
                  </a:solidFill>
                  <a:latin typeface="Arial"/>
                  <a:ea typeface="Arial"/>
                  <a:cs typeface="Arial"/>
                  <a:sym typeface="Arial"/>
                </a:rPr>
                <a:t>Loans</a:t>
              </a:r>
              <a:endParaRPr sz="1100"/>
            </a:p>
          </p:txBody>
        </p:sp>
      </p:grpSp>
      <p:sp>
        <p:nvSpPr>
          <p:cNvPr id="278" name="Google Shape;278;p37"/>
          <p:cNvSpPr/>
          <p:nvPr/>
        </p:nvSpPr>
        <p:spPr>
          <a:xfrm rot="-1981112">
            <a:off x="3098659" y="3715247"/>
            <a:ext cx="134885" cy="367037"/>
          </a:xfrm>
          <a:prstGeom prst="triangle">
            <a:avLst>
              <a:gd fmla="val 50000" name="adj"/>
            </a:avLst>
          </a:prstGeom>
          <a:solidFill>
            <a:srgbClr val="23DEC5"/>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79" name="Google Shape;279;p37"/>
          <p:cNvSpPr/>
          <p:nvPr/>
        </p:nvSpPr>
        <p:spPr>
          <a:xfrm rot="8891025">
            <a:off x="6140864" y="2079253"/>
            <a:ext cx="134864" cy="366719"/>
          </a:xfrm>
          <a:prstGeom prst="triangle">
            <a:avLst>
              <a:gd fmla="val 50000" name="adj"/>
            </a:avLst>
          </a:prstGeom>
          <a:solidFill>
            <a:srgbClr val="23DEC5"/>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80" name="Google Shape;280;p37"/>
          <p:cNvSpPr txBox="1"/>
          <p:nvPr/>
        </p:nvSpPr>
        <p:spPr>
          <a:xfrm>
            <a:off x="374477" y="361872"/>
            <a:ext cx="7520700" cy="457800"/>
          </a:xfrm>
          <a:prstGeom prst="rect">
            <a:avLst/>
          </a:prstGeom>
          <a:noFill/>
          <a:ln>
            <a:noFill/>
          </a:ln>
        </p:spPr>
        <p:txBody>
          <a:bodyPr anchorCtr="0" anchor="ctr" bIns="9525" lIns="9525" spcFirstLastPara="1" rIns="9525" wrap="square" tIns="9525">
            <a:noAutofit/>
          </a:bodyPr>
          <a:lstStyle/>
          <a:p>
            <a:pPr indent="0" lvl="0" marL="0" marR="0" rtl="0" algn="l">
              <a:spcBef>
                <a:spcPts val="0"/>
              </a:spcBef>
              <a:spcAft>
                <a:spcPts val="0"/>
              </a:spcAft>
              <a:buNone/>
            </a:pPr>
            <a:r>
              <a:rPr b="1" i="0" lang="en" sz="2900" u="none" cap="none" strike="noStrike">
                <a:solidFill>
                  <a:schemeClr val="lt1"/>
                </a:solidFill>
                <a:latin typeface="Arial"/>
                <a:ea typeface="Arial"/>
                <a:cs typeface="Arial"/>
                <a:sym typeface="Arial"/>
              </a:rPr>
              <a:t>Who are </a:t>
            </a:r>
            <a:r>
              <a:rPr b="1" i="0" lang="en" sz="2900" cap="none" strike="noStrike">
                <a:solidFill>
                  <a:srgbClr val="23DEC5"/>
                </a:solidFill>
                <a:latin typeface="Arial"/>
                <a:ea typeface="Arial"/>
                <a:cs typeface="Arial"/>
                <a:sym typeface="Arial"/>
              </a:rPr>
              <a:t>we</a:t>
            </a:r>
            <a:r>
              <a:rPr b="1" i="0" lang="en" sz="2900" u="none" cap="none" strike="noStrike">
                <a:solidFill>
                  <a:schemeClr val="lt1"/>
                </a:solidFill>
                <a:latin typeface="Arial"/>
                <a:ea typeface="Arial"/>
                <a:cs typeface="Arial"/>
                <a:sym typeface="Arial"/>
              </a:rPr>
              <a:t>?</a:t>
            </a:r>
            <a:endParaRPr b="1" i="0" sz="2900" u="none" cap="none" strike="noStrike">
              <a:solidFill>
                <a:schemeClr val="lt1"/>
              </a:solidFill>
              <a:latin typeface="Arial"/>
              <a:ea typeface="Arial"/>
              <a:cs typeface="Arial"/>
              <a:sym typeface="Arial"/>
            </a:endParaRPr>
          </a:p>
        </p:txBody>
      </p:sp>
      <p:sp>
        <p:nvSpPr>
          <p:cNvPr id="281" name="Google Shape;281;p37"/>
          <p:cNvSpPr txBox="1"/>
          <p:nvPr/>
        </p:nvSpPr>
        <p:spPr>
          <a:xfrm>
            <a:off x="3654303" y="3238037"/>
            <a:ext cx="2233500" cy="9924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en" sz="1200">
                <a:solidFill>
                  <a:schemeClr val="dk1"/>
                </a:solidFill>
              </a:rPr>
              <a:t>M</a:t>
            </a:r>
            <a:r>
              <a:rPr b="0" i="0" lang="en" sz="1200" u="none" cap="none" strike="noStrike">
                <a:solidFill>
                  <a:schemeClr val="dk1"/>
                </a:solidFill>
                <a:latin typeface="Arial"/>
                <a:ea typeface="Arial"/>
                <a:cs typeface="Arial"/>
                <a:sym typeface="Arial"/>
              </a:rPr>
              <a:t>SME Digital Financing Platform with software</a:t>
            </a:r>
            <a:r>
              <a:rPr b="0" baseline="30000" i="0" lang="en" sz="1200" u="none" cap="none" strike="noStrike">
                <a:solidFill>
                  <a:schemeClr val="dk1"/>
                </a:solidFill>
                <a:latin typeface="Calibri"/>
                <a:ea typeface="Calibri"/>
                <a:cs typeface="Calibri"/>
                <a:sym typeface="Calibri"/>
              </a:rPr>
              <a:t> 3</a:t>
            </a:r>
            <a:r>
              <a:rPr b="0" i="0" lang="en" sz="1200" u="none" cap="none" strike="noStrike">
                <a:solidFill>
                  <a:schemeClr val="dk1"/>
                </a:solidFill>
                <a:latin typeface="Arial"/>
                <a:ea typeface="Arial"/>
                <a:cs typeface="Arial"/>
                <a:sym typeface="Arial"/>
              </a:rPr>
              <a:t> for SMEs</a:t>
            </a:r>
            <a:endParaRPr sz="1100"/>
          </a:p>
          <a:p>
            <a:pPr indent="0" lvl="0" marL="0" marR="0" rtl="0" algn="ctr">
              <a:spcBef>
                <a:spcPts val="0"/>
              </a:spcBef>
              <a:spcAft>
                <a:spcPts val="0"/>
              </a:spcAft>
              <a:buNone/>
            </a:pPr>
            <a:r>
              <a:t/>
            </a:r>
            <a:endParaRPr b="0" i="0" sz="1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rPr b="0" i="0" lang="en" sz="1200" u="none" cap="none" strike="noStrike">
                <a:solidFill>
                  <a:schemeClr val="dk1"/>
                </a:solidFill>
                <a:latin typeface="Arial"/>
                <a:ea typeface="Arial"/>
                <a:cs typeface="Arial"/>
                <a:sym typeface="Arial"/>
              </a:rPr>
              <a:t>Largest in ASEAN</a:t>
            </a:r>
            <a:endParaRPr sz="1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8"/>
          <p:cNvSpPr txBox="1"/>
          <p:nvPr/>
        </p:nvSpPr>
        <p:spPr>
          <a:xfrm>
            <a:off x="4016384" y="2709422"/>
            <a:ext cx="1412400" cy="711600"/>
          </a:xfrm>
          <a:prstGeom prst="rect">
            <a:avLst/>
          </a:prstGeom>
          <a:solidFill>
            <a:srgbClr val="F6B841"/>
          </a:solidFill>
          <a:ln cap="flat" cmpd="sng" w="9525">
            <a:solidFill>
              <a:schemeClr val="lt1"/>
            </a:solidFill>
            <a:prstDash val="solid"/>
            <a:miter lim="400000"/>
            <a:headEnd len="sm" w="sm" type="none"/>
            <a:tailEnd len="sm" w="sm" type="none"/>
          </a:ln>
        </p:spPr>
        <p:txBody>
          <a:bodyPr anchorCtr="0" anchor="ctr" bIns="9525" lIns="9525" spcFirstLastPara="1" rIns="9525" wrap="square" tIns="9525">
            <a:noAutofit/>
          </a:bodyPr>
          <a:lstStyle/>
          <a:p>
            <a:pPr indent="0" lvl="0" marL="0" marR="0" rtl="0" algn="ctr">
              <a:spcBef>
                <a:spcPts val="0"/>
              </a:spcBef>
              <a:spcAft>
                <a:spcPts val="0"/>
              </a:spcAft>
              <a:buNone/>
            </a:pPr>
            <a:r>
              <a:t/>
            </a:r>
            <a:endParaRPr b="0" i="0" sz="1100" u="none" cap="none" strike="noStrike">
              <a:solidFill>
                <a:schemeClr val="lt1"/>
              </a:solidFill>
              <a:latin typeface="Calibri"/>
              <a:ea typeface="Calibri"/>
              <a:cs typeface="Calibri"/>
              <a:sym typeface="Calibri"/>
            </a:endParaRPr>
          </a:p>
          <a:p>
            <a:pPr indent="0" lvl="0" marL="0" marR="0" rtl="0" algn="ctr">
              <a:spcBef>
                <a:spcPts val="0"/>
              </a:spcBef>
              <a:spcAft>
                <a:spcPts val="0"/>
              </a:spcAft>
              <a:buNone/>
            </a:pPr>
            <a:r>
              <a:t/>
            </a:r>
            <a:endParaRPr b="0" i="0" sz="1100" u="none" cap="none" strike="noStrike">
              <a:solidFill>
                <a:schemeClr val="lt1"/>
              </a:solidFill>
              <a:latin typeface="Calibri"/>
              <a:ea typeface="Calibri"/>
              <a:cs typeface="Calibri"/>
              <a:sym typeface="Calibri"/>
            </a:endParaRPr>
          </a:p>
          <a:p>
            <a:pPr indent="0" lvl="0" marL="0" marR="0" rtl="0" algn="ctr">
              <a:spcBef>
                <a:spcPts val="0"/>
              </a:spcBef>
              <a:spcAft>
                <a:spcPts val="0"/>
              </a:spcAft>
              <a:buNone/>
            </a:pPr>
            <a:r>
              <a:t/>
            </a:r>
            <a:endParaRPr b="0" i="0" sz="1100" u="none" cap="none" strike="noStrike">
              <a:solidFill>
                <a:schemeClr val="lt1"/>
              </a:solidFill>
              <a:latin typeface="Calibri"/>
              <a:ea typeface="Calibri"/>
              <a:cs typeface="Calibri"/>
              <a:sym typeface="Calibri"/>
            </a:endParaRPr>
          </a:p>
          <a:p>
            <a:pPr indent="0" lvl="0" marL="0" marR="0" rtl="0" algn="ctr">
              <a:spcBef>
                <a:spcPts val="0"/>
              </a:spcBef>
              <a:spcAft>
                <a:spcPts val="0"/>
              </a:spcAft>
              <a:buNone/>
            </a:pPr>
            <a:r>
              <a:rPr b="0" i="0" lang="en" sz="1100" u="none" cap="none" strike="noStrike">
                <a:solidFill>
                  <a:srgbClr val="002060"/>
                </a:solidFill>
                <a:latin typeface="Arial"/>
                <a:ea typeface="Arial"/>
                <a:cs typeface="Arial"/>
                <a:sym typeface="Arial"/>
              </a:rPr>
              <a:t>Crowdfund</a:t>
            </a:r>
            <a:endParaRPr b="1" i="0" sz="1100" u="none" cap="none" strike="noStrike">
              <a:solidFill>
                <a:srgbClr val="002060"/>
              </a:solidFill>
              <a:latin typeface="Arial"/>
              <a:ea typeface="Arial"/>
              <a:cs typeface="Arial"/>
              <a:sym typeface="Arial"/>
            </a:endParaRPr>
          </a:p>
        </p:txBody>
      </p:sp>
      <p:sp>
        <p:nvSpPr>
          <p:cNvPr id="287" name="Google Shape;287;p38"/>
          <p:cNvSpPr txBox="1"/>
          <p:nvPr/>
        </p:nvSpPr>
        <p:spPr>
          <a:xfrm>
            <a:off x="6754229" y="1499585"/>
            <a:ext cx="1322100" cy="711600"/>
          </a:xfrm>
          <a:prstGeom prst="rect">
            <a:avLst/>
          </a:prstGeom>
          <a:solidFill>
            <a:srgbClr val="3213A3"/>
          </a:solidFill>
          <a:ln cap="flat" cmpd="sng" w="9525">
            <a:solidFill>
              <a:schemeClr val="lt1"/>
            </a:solidFill>
            <a:prstDash val="solid"/>
            <a:miter lim="400000"/>
            <a:headEnd len="sm" w="sm" type="none"/>
            <a:tailEnd len="sm" w="sm" type="none"/>
          </a:ln>
        </p:spPr>
        <p:txBody>
          <a:bodyPr anchorCtr="0" anchor="ctr" bIns="9525" lIns="9525" spcFirstLastPara="1" rIns="9525" wrap="square" tIns="9525">
            <a:noAutofit/>
          </a:bodyPr>
          <a:lstStyle/>
          <a:p>
            <a:pPr indent="0" lvl="0" marL="0" marR="0" rtl="0" algn="ctr">
              <a:spcBef>
                <a:spcPts val="0"/>
              </a:spcBef>
              <a:spcAft>
                <a:spcPts val="0"/>
              </a:spcAft>
              <a:buNone/>
            </a:pPr>
            <a:r>
              <a:t/>
            </a:r>
            <a:endParaRPr b="0" i="0" sz="1100" u="none" cap="none" strike="noStrike">
              <a:solidFill>
                <a:schemeClr val="lt1"/>
              </a:solidFill>
              <a:latin typeface="Calibri"/>
              <a:ea typeface="Calibri"/>
              <a:cs typeface="Calibri"/>
              <a:sym typeface="Calibri"/>
            </a:endParaRPr>
          </a:p>
          <a:p>
            <a:pPr indent="0" lvl="0" marL="0" marR="0" rtl="0" algn="ctr">
              <a:spcBef>
                <a:spcPts val="0"/>
              </a:spcBef>
              <a:spcAft>
                <a:spcPts val="0"/>
              </a:spcAft>
              <a:buNone/>
            </a:pPr>
            <a:r>
              <a:t/>
            </a:r>
            <a:endParaRPr b="0" i="0" sz="1100" u="none" cap="none" strike="noStrike">
              <a:solidFill>
                <a:schemeClr val="lt1"/>
              </a:solidFill>
              <a:latin typeface="Calibri"/>
              <a:ea typeface="Calibri"/>
              <a:cs typeface="Calibri"/>
              <a:sym typeface="Calibri"/>
            </a:endParaRPr>
          </a:p>
          <a:p>
            <a:pPr indent="0" lvl="0" marL="0" marR="0" rtl="0" algn="ctr">
              <a:spcBef>
                <a:spcPts val="0"/>
              </a:spcBef>
              <a:spcAft>
                <a:spcPts val="0"/>
              </a:spcAft>
              <a:buNone/>
            </a:pPr>
            <a:r>
              <a:t/>
            </a:r>
            <a:endParaRPr b="0" i="0" sz="1100" u="none" cap="none" strike="noStrike">
              <a:solidFill>
                <a:schemeClr val="lt1"/>
              </a:solidFill>
              <a:latin typeface="Calibri"/>
              <a:ea typeface="Calibri"/>
              <a:cs typeface="Calibri"/>
              <a:sym typeface="Calibri"/>
            </a:endParaRPr>
          </a:p>
          <a:p>
            <a:pPr indent="0" lvl="0" marL="0" marR="0" rtl="0" algn="ctr">
              <a:spcBef>
                <a:spcPts val="0"/>
              </a:spcBef>
              <a:spcAft>
                <a:spcPts val="0"/>
              </a:spcAft>
              <a:buNone/>
            </a:pPr>
            <a:r>
              <a:rPr b="0" i="0" lang="en" sz="1100" u="none" cap="none" strike="noStrike">
                <a:solidFill>
                  <a:srgbClr val="8DA9DB"/>
                </a:solidFill>
                <a:latin typeface="Arial"/>
                <a:ea typeface="Arial"/>
                <a:cs typeface="Arial"/>
                <a:sym typeface="Arial"/>
              </a:rPr>
              <a:t>On-BS lending</a:t>
            </a:r>
            <a:endParaRPr b="1" i="0" sz="1100" u="none" cap="none" strike="noStrike">
              <a:solidFill>
                <a:srgbClr val="8DA9DB"/>
              </a:solidFill>
              <a:latin typeface="Arial"/>
              <a:ea typeface="Arial"/>
              <a:cs typeface="Arial"/>
              <a:sym typeface="Arial"/>
            </a:endParaRPr>
          </a:p>
        </p:txBody>
      </p:sp>
      <p:sp>
        <p:nvSpPr>
          <p:cNvPr id="288" name="Google Shape;288;p38"/>
          <p:cNvSpPr txBox="1"/>
          <p:nvPr/>
        </p:nvSpPr>
        <p:spPr>
          <a:xfrm>
            <a:off x="6779606" y="1521659"/>
            <a:ext cx="1271400" cy="480900"/>
          </a:xfrm>
          <a:prstGeom prst="rect">
            <a:avLst/>
          </a:prstGeom>
          <a:noFill/>
          <a:ln>
            <a:noFill/>
          </a:ln>
        </p:spPr>
        <p:txBody>
          <a:bodyPr anchorCtr="0" anchor="ctr" bIns="9525" lIns="9525" spcFirstLastPara="1" rIns="9525" wrap="square" tIns="9525">
            <a:noAutofit/>
          </a:bodyPr>
          <a:lstStyle/>
          <a:p>
            <a:pPr indent="0" lvl="0" marL="0" marR="0" rtl="0" algn="r">
              <a:spcBef>
                <a:spcPts val="0"/>
              </a:spcBef>
              <a:spcAft>
                <a:spcPts val="0"/>
              </a:spcAft>
              <a:buNone/>
            </a:pPr>
            <a:r>
              <a:rPr b="1" i="0" lang="en" sz="3000" u="none" cap="none" strike="noStrike">
                <a:solidFill>
                  <a:schemeClr val="lt1"/>
                </a:solidFill>
                <a:latin typeface="Arial"/>
                <a:ea typeface="Arial"/>
                <a:cs typeface="Arial"/>
                <a:sym typeface="Arial"/>
              </a:rPr>
              <a:t>FSC </a:t>
            </a:r>
            <a:endParaRPr sz="1100"/>
          </a:p>
        </p:txBody>
      </p:sp>
      <p:sp>
        <p:nvSpPr>
          <p:cNvPr id="289" name="Google Shape;289;p38"/>
          <p:cNvSpPr txBox="1"/>
          <p:nvPr/>
        </p:nvSpPr>
        <p:spPr>
          <a:xfrm>
            <a:off x="448305" y="303031"/>
            <a:ext cx="7245300" cy="665700"/>
          </a:xfrm>
          <a:prstGeom prst="rect">
            <a:avLst/>
          </a:prstGeom>
          <a:noFill/>
          <a:ln>
            <a:noFill/>
          </a:ln>
        </p:spPr>
        <p:txBody>
          <a:bodyPr anchorCtr="0" anchor="ctr" bIns="9525" lIns="9525" spcFirstLastPara="1" rIns="9525" wrap="square" tIns="9525">
            <a:noAutofit/>
          </a:bodyPr>
          <a:lstStyle/>
          <a:p>
            <a:pPr indent="0" lvl="0" marL="0" marR="0" rtl="0" algn="l">
              <a:spcBef>
                <a:spcPts val="0"/>
              </a:spcBef>
              <a:spcAft>
                <a:spcPts val="0"/>
              </a:spcAft>
              <a:buNone/>
            </a:pPr>
            <a:r>
              <a:rPr b="1" i="0" lang="en" sz="2900" u="none" cap="none" strike="noStrike">
                <a:solidFill>
                  <a:srgbClr val="23DEC5"/>
                </a:solidFill>
                <a:latin typeface="Arial"/>
                <a:ea typeface="Arial"/>
                <a:cs typeface="Arial"/>
                <a:sym typeface="Arial"/>
              </a:rPr>
              <a:t>Hybrid</a:t>
            </a:r>
            <a:r>
              <a:rPr b="1" i="0" lang="en" sz="2900" u="none" cap="none" strike="noStrike">
                <a:solidFill>
                  <a:schemeClr val="dk1"/>
                </a:solidFill>
                <a:latin typeface="Arial"/>
                <a:ea typeface="Arial"/>
                <a:cs typeface="Arial"/>
                <a:sym typeface="Arial"/>
              </a:rPr>
              <a:t> </a:t>
            </a:r>
            <a:r>
              <a:rPr b="1" i="0" lang="en" sz="2900" u="none" cap="none" strike="noStrike">
                <a:solidFill>
                  <a:schemeClr val="lt1"/>
                </a:solidFill>
                <a:latin typeface="Arial"/>
                <a:ea typeface="Arial"/>
                <a:cs typeface="Arial"/>
                <a:sym typeface="Arial"/>
              </a:rPr>
              <a:t>model for MSME credit financing</a:t>
            </a:r>
            <a:endParaRPr sz="2900">
              <a:solidFill>
                <a:schemeClr val="lt1"/>
              </a:solidFill>
            </a:endParaRPr>
          </a:p>
          <a:p>
            <a:pPr indent="0" lvl="0" marL="0" marR="0" rtl="0" algn="l">
              <a:spcBef>
                <a:spcPts val="0"/>
              </a:spcBef>
              <a:spcAft>
                <a:spcPts val="0"/>
              </a:spcAft>
              <a:buNone/>
            </a:pPr>
            <a:r>
              <a:t/>
            </a:r>
            <a:endParaRPr b="0" i="0" sz="400" u="none" cap="none" strike="noStrike">
              <a:solidFill>
                <a:schemeClr val="lt1"/>
              </a:solidFill>
              <a:latin typeface="Arial"/>
              <a:ea typeface="Arial"/>
              <a:cs typeface="Arial"/>
              <a:sym typeface="Arial"/>
            </a:endParaRPr>
          </a:p>
          <a:p>
            <a:pPr indent="0" lvl="0" marL="0" marR="0" rtl="0" algn="l">
              <a:spcBef>
                <a:spcPts val="0"/>
              </a:spcBef>
              <a:spcAft>
                <a:spcPts val="0"/>
              </a:spcAft>
              <a:buNone/>
            </a:pPr>
            <a:r>
              <a:rPr b="1" i="0" lang="en" sz="1100" u="none" cap="none" strike="noStrike">
                <a:solidFill>
                  <a:schemeClr val="lt1"/>
                </a:solidFill>
                <a:latin typeface="Arial"/>
                <a:ea typeface="Arial"/>
                <a:cs typeface="Arial"/>
                <a:sym typeface="Arial"/>
              </a:rPr>
              <a:t>Unique model allows for flexibility and faster MSME financing fulfilment</a:t>
            </a:r>
            <a:endParaRPr sz="1100">
              <a:solidFill>
                <a:schemeClr val="lt1"/>
              </a:solidFill>
            </a:endParaRPr>
          </a:p>
        </p:txBody>
      </p:sp>
      <p:pic>
        <p:nvPicPr>
          <p:cNvPr descr="Group of people" id="290" name="Google Shape;290;p38"/>
          <p:cNvPicPr preferRelativeResize="0"/>
          <p:nvPr/>
        </p:nvPicPr>
        <p:blipFill rotWithShape="1">
          <a:blip r:embed="rId3">
            <a:alphaModFix/>
          </a:blip>
          <a:srcRect b="0" l="0" r="0" t="0"/>
          <a:stretch/>
        </p:blipFill>
        <p:spPr>
          <a:xfrm>
            <a:off x="3841199" y="1416486"/>
            <a:ext cx="499500" cy="499500"/>
          </a:xfrm>
          <a:prstGeom prst="rect">
            <a:avLst/>
          </a:prstGeom>
          <a:noFill/>
          <a:ln>
            <a:noFill/>
          </a:ln>
        </p:spPr>
      </p:pic>
      <p:grpSp>
        <p:nvGrpSpPr>
          <p:cNvPr id="291" name="Google Shape;291;p38"/>
          <p:cNvGrpSpPr/>
          <p:nvPr/>
        </p:nvGrpSpPr>
        <p:grpSpPr>
          <a:xfrm>
            <a:off x="6832738" y="1539360"/>
            <a:ext cx="445534" cy="445534"/>
            <a:chOff x="0" y="0"/>
            <a:chExt cx="2540100" cy="2540100"/>
          </a:xfrm>
        </p:grpSpPr>
        <p:sp>
          <p:nvSpPr>
            <p:cNvPr id="292" name="Google Shape;292;p38"/>
            <p:cNvSpPr/>
            <p:nvPr/>
          </p:nvSpPr>
          <p:spPr>
            <a:xfrm>
              <a:off x="0" y="0"/>
              <a:ext cx="2540100" cy="2540100"/>
            </a:xfrm>
            <a:prstGeom prst="ellipse">
              <a:avLst/>
            </a:prstGeom>
            <a:solidFill>
              <a:srgbClr val="FFFFFF"/>
            </a:solidFill>
            <a:ln>
              <a:noFill/>
            </a:ln>
            <a:effectLst>
              <a:outerShdw blurRad="406400" rotWithShape="0" dir="5400000" dist="101600">
                <a:srgbClr val="000000">
                  <a:alpha val="11760"/>
                </a:srgbClr>
              </a:outerShdw>
            </a:effectLst>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pic>
          <p:nvPicPr>
            <p:cNvPr descr="logo-fs.png" id="293" name="Google Shape;293;p38"/>
            <p:cNvPicPr preferRelativeResize="0"/>
            <p:nvPr/>
          </p:nvPicPr>
          <p:blipFill rotWithShape="1">
            <a:blip r:embed="rId4">
              <a:alphaModFix/>
            </a:blip>
            <a:srcRect b="0" l="0" r="0" t="0"/>
            <a:stretch/>
          </p:blipFill>
          <p:spPr>
            <a:xfrm>
              <a:off x="425125" y="425125"/>
              <a:ext cx="1689750" cy="1689750"/>
            </a:xfrm>
            <a:prstGeom prst="rect">
              <a:avLst/>
            </a:prstGeom>
            <a:noFill/>
            <a:ln>
              <a:noFill/>
            </a:ln>
          </p:spPr>
        </p:pic>
      </p:grpSp>
      <p:pic>
        <p:nvPicPr>
          <p:cNvPr descr="Schoolhouse" id="294" name="Google Shape;294;p38"/>
          <p:cNvPicPr preferRelativeResize="0"/>
          <p:nvPr/>
        </p:nvPicPr>
        <p:blipFill rotWithShape="1">
          <a:blip r:embed="rId5">
            <a:alphaModFix/>
          </a:blip>
          <a:srcRect b="0" l="0" r="0" t="0"/>
          <a:stretch/>
        </p:blipFill>
        <p:spPr>
          <a:xfrm>
            <a:off x="5124959" y="1459222"/>
            <a:ext cx="499500" cy="499500"/>
          </a:xfrm>
          <a:prstGeom prst="rect">
            <a:avLst/>
          </a:prstGeom>
          <a:noFill/>
          <a:ln>
            <a:noFill/>
          </a:ln>
        </p:spPr>
      </p:pic>
      <p:sp>
        <p:nvSpPr>
          <p:cNvPr id="295" name="Google Shape;295;p38"/>
          <p:cNvSpPr txBox="1"/>
          <p:nvPr/>
        </p:nvSpPr>
        <p:spPr>
          <a:xfrm>
            <a:off x="4475948" y="2743958"/>
            <a:ext cx="938700" cy="480900"/>
          </a:xfrm>
          <a:prstGeom prst="rect">
            <a:avLst/>
          </a:prstGeom>
          <a:noFill/>
          <a:ln>
            <a:noFill/>
          </a:ln>
        </p:spPr>
        <p:txBody>
          <a:bodyPr anchorCtr="0" anchor="ctr" bIns="9525" lIns="9525" spcFirstLastPara="1" rIns="9525" wrap="square" tIns="9525">
            <a:noAutofit/>
          </a:bodyPr>
          <a:lstStyle/>
          <a:p>
            <a:pPr indent="0" lvl="0" marL="0" marR="0" rtl="0" algn="l">
              <a:spcBef>
                <a:spcPts val="0"/>
              </a:spcBef>
              <a:spcAft>
                <a:spcPts val="0"/>
              </a:spcAft>
              <a:buNone/>
            </a:pPr>
            <a:r>
              <a:rPr b="1" i="0" lang="en" sz="1500" u="none" cap="none" strike="noStrike">
                <a:solidFill>
                  <a:schemeClr val="dk1"/>
                </a:solidFill>
                <a:latin typeface="Arial"/>
                <a:ea typeface="Arial"/>
                <a:cs typeface="Arial"/>
                <a:sym typeface="Arial"/>
              </a:rPr>
              <a:t>Funding Societies</a:t>
            </a:r>
            <a:endParaRPr sz="1100"/>
          </a:p>
        </p:txBody>
      </p:sp>
      <p:grpSp>
        <p:nvGrpSpPr>
          <p:cNvPr id="296" name="Google Shape;296;p38"/>
          <p:cNvGrpSpPr/>
          <p:nvPr/>
        </p:nvGrpSpPr>
        <p:grpSpPr>
          <a:xfrm>
            <a:off x="4058048" y="2761658"/>
            <a:ext cx="445534" cy="445534"/>
            <a:chOff x="0" y="0"/>
            <a:chExt cx="2540100" cy="2540100"/>
          </a:xfrm>
        </p:grpSpPr>
        <p:sp>
          <p:nvSpPr>
            <p:cNvPr id="297" name="Google Shape;297;p38"/>
            <p:cNvSpPr/>
            <p:nvPr/>
          </p:nvSpPr>
          <p:spPr>
            <a:xfrm>
              <a:off x="0" y="0"/>
              <a:ext cx="2540100" cy="2540100"/>
            </a:xfrm>
            <a:prstGeom prst="ellipse">
              <a:avLst/>
            </a:prstGeom>
            <a:solidFill>
              <a:srgbClr val="FFFFFF"/>
            </a:solidFill>
            <a:ln>
              <a:noFill/>
            </a:ln>
            <a:effectLst>
              <a:outerShdw blurRad="406400" rotWithShape="0" dir="5400000" dist="101600">
                <a:srgbClr val="000000">
                  <a:alpha val="11760"/>
                </a:srgbClr>
              </a:outerShdw>
            </a:effectLst>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pic>
          <p:nvPicPr>
            <p:cNvPr descr="logo-fs.png" id="298" name="Google Shape;298;p38"/>
            <p:cNvPicPr preferRelativeResize="0"/>
            <p:nvPr/>
          </p:nvPicPr>
          <p:blipFill rotWithShape="1">
            <a:blip r:embed="rId4">
              <a:alphaModFix/>
            </a:blip>
            <a:srcRect b="0" l="0" r="0" t="0"/>
            <a:stretch/>
          </p:blipFill>
          <p:spPr>
            <a:xfrm>
              <a:off x="425125" y="425125"/>
              <a:ext cx="1689750" cy="1689750"/>
            </a:xfrm>
            <a:prstGeom prst="rect">
              <a:avLst/>
            </a:prstGeom>
            <a:noFill/>
            <a:ln>
              <a:noFill/>
            </a:ln>
          </p:spPr>
        </p:pic>
      </p:grpSp>
      <p:sp>
        <p:nvSpPr>
          <p:cNvPr id="299" name="Google Shape;299;p38"/>
          <p:cNvSpPr txBox="1"/>
          <p:nvPr/>
        </p:nvSpPr>
        <p:spPr>
          <a:xfrm>
            <a:off x="1129004" y="1610689"/>
            <a:ext cx="1670100" cy="584700"/>
          </a:xfrm>
          <a:prstGeom prst="rect">
            <a:avLst/>
          </a:prstGeom>
          <a:noFill/>
          <a:ln>
            <a:noFill/>
          </a:ln>
        </p:spPr>
        <p:txBody>
          <a:bodyPr anchorCtr="0" anchor="ctr" bIns="9525" lIns="9525" spcFirstLastPara="1" rIns="9525" wrap="square" tIns="9525">
            <a:noAutofit/>
          </a:bodyPr>
          <a:lstStyle/>
          <a:p>
            <a:pPr indent="0" lvl="0" marL="0" marR="0" rtl="0" algn="l">
              <a:spcBef>
                <a:spcPts val="0"/>
              </a:spcBef>
              <a:spcAft>
                <a:spcPts val="0"/>
              </a:spcAft>
              <a:buNone/>
            </a:pPr>
            <a:r>
              <a:rPr b="1" i="0" lang="en" sz="1900" u="none" cap="none" strike="noStrike">
                <a:solidFill>
                  <a:srgbClr val="002060"/>
                </a:solidFill>
                <a:latin typeface="Arial"/>
                <a:ea typeface="Arial"/>
                <a:cs typeface="Arial"/>
                <a:sym typeface="Arial"/>
              </a:rPr>
              <a:t>INVESTORS</a:t>
            </a:r>
            <a:endParaRPr sz="1100"/>
          </a:p>
          <a:p>
            <a:pPr indent="-120650" lvl="0" marL="127000" marR="0" rtl="0" algn="l">
              <a:spcBef>
                <a:spcPts val="0"/>
              </a:spcBef>
              <a:spcAft>
                <a:spcPts val="0"/>
              </a:spcAft>
              <a:buClr>
                <a:srgbClr val="002060"/>
              </a:buClr>
              <a:buSzPts val="900"/>
              <a:buFont typeface="Arial"/>
              <a:buChar char="•"/>
            </a:pPr>
            <a:r>
              <a:rPr b="0" i="0" lang="en" sz="900" u="none" cap="none" strike="noStrike">
                <a:solidFill>
                  <a:srgbClr val="002060"/>
                </a:solidFill>
                <a:latin typeface="Arial"/>
                <a:ea typeface="Arial"/>
                <a:cs typeface="Arial"/>
                <a:sym typeface="Arial"/>
              </a:rPr>
              <a:t>Interest income</a:t>
            </a:r>
            <a:endParaRPr b="0" i="0" sz="900" u="none" cap="none" strike="noStrike">
              <a:solidFill>
                <a:srgbClr val="002060"/>
              </a:solidFill>
              <a:latin typeface="Arial"/>
              <a:ea typeface="Arial"/>
              <a:cs typeface="Arial"/>
              <a:sym typeface="Arial"/>
            </a:endParaRPr>
          </a:p>
          <a:p>
            <a:pPr indent="-120650" lvl="0" marL="127000" marR="0" rtl="0" algn="l">
              <a:spcBef>
                <a:spcPts val="0"/>
              </a:spcBef>
              <a:spcAft>
                <a:spcPts val="0"/>
              </a:spcAft>
              <a:buClr>
                <a:srgbClr val="002060"/>
              </a:buClr>
              <a:buSzPts val="900"/>
              <a:buFont typeface="Arial"/>
              <a:buChar char="•"/>
            </a:pPr>
            <a:r>
              <a:rPr b="0" i="0" lang="en" sz="900" u="none" cap="none" strike="noStrike">
                <a:solidFill>
                  <a:srgbClr val="002060"/>
                </a:solidFill>
                <a:latin typeface="Arial"/>
                <a:ea typeface="Arial"/>
                <a:cs typeface="Arial"/>
                <a:sym typeface="Arial"/>
              </a:rPr>
              <a:t>Misc. fees</a:t>
            </a:r>
            <a:endParaRPr sz="1100"/>
          </a:p>
        </p:txBody>
      </p:sp>
      <p:cxnSp>
        <p:nvCxnSpPr>
          <p:cNvPr id="300" name="Google Shape;300;p38"/>
          <p:cNvCxnSpPr/>
          <p:nvPr/>
        </p:nvCxnSpPr>
        <p:spPr>
          <a:xfrm>
            <a:off x="4080372" y="2211318"/>
            <a:ext cx="0" cy="268800"/>
          </a:xfrm>
          <a:prstGeom prst="straightConnector1">
            <a:avLst/>
          </a:prstGeom>
          <a:noFill/>
          <a:ln cap="flat" cmpd="sng" w="38100">
            <a:solidFill>
              <a:srgbClr val="002060"/>
            </a:solidFill>
            <a:prstDash val="solid"/>
            <a:miter lim="400000"/>
            <a:headEnd len="sm" w="sm" type="none"/>
            <a:tailEnd len="sm" w="sm" type="none"/>
          </a:ln>
        </p:spPr>
      </p:cxnSp>
      <p:cxnSp>
        <p:nvCxnSpPr>
          <p:cNvPr id="301" name="Google Shape;301;p38"/>
          <p:cNvCxnSpPr/>
          <p:nvPr/>
        </p:nvCxnSpPr>
        <p:spPr>
          <a:xfrm>
            <a:off x="5374708" y="2211319"/>
            <a:ext cx="0" cy="260400"/>
          </a:xfrm>
          <a:prstGeom prst="straightConnector1">
            <a:avLst/>
          </a:prstGeom>
          <a:noFill/>
          <a:ln cap="flat" cmpd="sng" w="38100">
            <a:solidFill>
              <a:schemeClr val="dk1"/>
            </a:solidFill>
            <a:prstDash val="solid"/>
            <a:miter lim="400000"/>
            <a:headEnd len="sm" w="sm" type="none"/>
            <a:tailEnd len="sm" w="sm" type="none"/>
          </a:ln>
        </p:spPr>
      </p:cxnSp>
      <p:cxnSp>
        <p:nvCxnSpPr>
          <p:cNvPr id="302" name="Google Shape;302;p38"/>
          <p:cNvCxnSpPr/>
          <p:nvPr/>
        </p:nvCxnSpPr>
        <p:spPr>
          <a:xfrm>
            <a:off x="4086590" y="2471619"/>
            <a:ext cx="3328800" cy="0"/>
          </a:xfrm>
          <a:prstGeom prst="straightConnector1">
            <a:avLst/>
          </a:prstGeom>
          <a:noFill/>
          <a:ln cap="flat" cmpd="sng" w="38100">
            <a:solidFill>
              <a:schemeClr val="dk1"/>
            </a:solidFill>
            <a:prstDash val="solid"/>
            <a:miter lim="400000"/>
            <a:headEnd len="sm" w="sm" type="none"/>
            <a:tailEnd len="sm" w="sm" type="none"/>
          </a:ln>
        </p:spPr>
      </p:cxnSp>
      <p:cxnSp>
        <p:nvCxnSpPr>
          <p:cNvPr id="303" name="Google Shape;303;p38"/>
          <p:cNvCxnSpPr>
            <a:stCxn id="287" idx="2"/>
          </p:cNvCxnSpPr>
          <p:nvPr/>
        </p:nvCxnSpPr>
        <p:spPr>
          <a:xfrm>
            <a:off x="7415279" y="2211185"/>
            <a:ext cx="0" cy="2163900"/>
          </a:xfrm>
          <a:prstGeom prst="straightConnector1">
            <a:avLst/>
          </a:prstGeom>
          <a:noFill/>
          <a:ln cap="flat" cmpd="sng" w="38100">
            <a:solidFill>
              <a:srgbClr val="002060"/>
            </a:solidFill>
            <a:prstDash val="solid"/>
            <a:miter lim="400000"/>
            <a:headEnd len="sm" w="sm" type="none"/>
            <a:tailEnd len="sm" w="sm" type="none"/>
          </a:ln>
        </p:spPr>
      </p:cxnSp>
      <p:cxnSp>
        <p:nvCxnSpPr>
          <p:cNvPr id="304" name="Google Shape;304;p38"/>
          <p:cNvCxnSpPr/>
          <p:nvPr/>
        </p:nvCxnSpPr>
        <p:spPr>
          <a:xfrm>
            <a:off x="4722536" y="3422518"/>
            <a:ext cx="0" cy="953100"/>
          </a:xfrm>
          <a:prstGeom prst="straightConnector1">
            <a:avLst/>
          </a:prstGeom>
          <a:noFill/>
          <a:ln cap="flat" cmpd="sng" w="38100">
            <a:solidFill>
              <a:srgbClr val="002060"/>
            </a:solidFill>
            <a:prstDash val="solid"/>
            <a:miter lim="400000"/>
            <a:headEnd len="sm" w="sm" type="none"/>
            <a:tailEnd len="sm" w="sm" type="none"/>
          </a:ln>
        </p:spPr>
      </p:cxnSp>
      <p:cxnSp>
        <p:nvCxnSpPr>
          <p:cNvPr id="305" name="Google Shape;305;p38"/>
          <p:cNvCxnSpPr/>
          <p:nvPr/>
        </p:nvCxnSpPr>
        <p:spPr>
          <a:xfrm>
            <a:off x="4722536" y="4367605"/>
            <a:ext cx="550500" cy="8700"/>
          </a:xfrm>
          <a:prstGeom prst="straightConnector1">
            <a:avLst/>
          </a:prstGeom>
          <a:noFill/>
          <a:ln cap="flat" cmpd="sng" w="38100">
            <a:solidFill>
              <a:srgbClr val="002060"/>
            </a:solidFill>
            <a:prstDash val="solid"/>
            <a:miter lim="400000"/>
            <a:headEnd len="sm" w="sm" type="none"/>
            <a:tailEnd len="med" w="med" type="triangle"/>
          </a:ln>
        </p:spPr>
      </p:cxnSp>
      <p:cxnSp>
        <p:nvCxnSpPr>
          <p:cNvPr id="306" name="Google Shape;306;p38"/>
          <p:cNvCxnSpPr/>
          <p:nvPr/>
        </p:nvCxnSpPr>
        <p:spPr>
          <a:xfrm flipH="1">
            <a:off x="6487424" y="4367605"/>
            <a:ext cx="927900" cy="8700"/>
          </a:xfrm>
          <a:prstGeom prst="straightConnector1">
            <a:avLst/>
          </a:prstGeom>
          <a:noFill/>
          <a:ln cap="flat" cmpd="sng" w="38100">
            <a:solidFill>
              <a:srgbClr val="002060"/>
            </a:solidFill>
            <a:prstDash val="solid"/>
            <a:miter lim="400000"/>
            <a:headEnd len="sm" w="sm" type="none"/>
            <a:tailEnd len="med" w="med" type="triangle"/>
          </a:ln>
        </p:spPr>
      </p:cxnSp>
      <p:cxnSp>
        <p:nvCxnSpPr>
          <p:cNvPr id="307" name="Google Shape;307;p38"/>
          <p:cNvCxnSpPr/>
          <p:nvPr/>
        </p:nvCxnSpPr>
        <p:spPr>
          <a:xfrm>
            <a:off x="4700614" y="2471619"/>
            <a:ext cx="0" cy="237900"/>
          </a:xfrm>
          <a:prstGeom prst="straightConnector1">
            <a:avLst/>
          </a:prstGeom>
          <a:noFill/>
          <a:ln cap="flat" cmpd="sng" w="38100">
            <a:solidFill>
              <a:srgbClr val="002060"/>
            </a:solidFill>
            <a:prstDash val="solid"/>
            <a:miter lim="400000"/>
            <a:headEnd len="sm" w="sm" type="none"/>
            <a:tailEnd len="med" w="med" type="triangle"/>
          </a:ln>
        </p:spPr>
      </p:cxnSp>
      <p:sp>
        <p:nvSpPr>
          <p:cNvPr id="308" name="Google Shape;308;p38"/>
          <p:cNvSpPr txBox="1"/>
          <p:nvPr/>
        </p:nvSpPr>
        <p:spPr>
          <a:xfrm>
            <a:off x="1131808" y="2500241"/>
            <a:ext cx="1670100" cy="723300"/>
          </a:xfrm>
          <a:prstGeom prst="rect">
            <a:avLst/>
          </a:prstGeom>
          <a:noFill/>
          <a:ln>
            <a:noFill/>
          </a:ln>
        </p:spPr>
        <p:txBody>
          <a:bodyPr anchorCtr="0" anchor="ctr" bIns="9525" lIns="9525" spcFirstLastPara="1" rIns="9525" wrap="square" tIns="9525">
            <a:noAutofit/>
          </a:bodyPr>
          <a:lstStyle/>
          <a:p>
            <a:pPr indent="0" lvl="0" marL="0" marR="0" rtl="0" algn="l">
              <a:spcBef>
                <a:spcPts val="0"/>
              </a:spcBef>
              <a:spcAft>
                <a:spcPts val="0"/>
              </a:spcAft>
              <a:buNone/>
            </a:pPr>
            <a:r>
              <a:rPr b="1" i="0" lang="en" sz="1900" u="none" cap="none" strike="noStrike">
                <a:solidFill>
                  <a:srgbClr val="002060"/>
                </a:solidFill>
                <a:latin typeface="Arial"/>
                <a:ea typeface="Arial"/>
                <a:cs typeface="Arial"/>
                <a:sym typeface="Arial"/>
              </a:rPr>
              <a:t>PLATFORM</a:t>
            </a:r>
            <a:endParaRPr sz="1100"/>
          </a:p>
          <a:p>
            <a:pPr indent="-120650" lvl="0" marL="127000" marR="0" rtl="0" algn="l">
              <a:spcBef>
                <a:spcPts val="0"/>
              </a:spcBef>
              <a:spcAft>
                <a:spcPts val="0"/>
              </a:spcAft>
              <a:buClr>
                <a:srgbClr val="002060"/>
              </a:buClr>
              <a:buSzPts val="900"/>
              <a:buFont typeface="Arial"/>
              <a:buChar char="•"/>
            </a:pPr>
            <a:r>
              <a:rPr b="0" i="0" lang="en" sz="900" u="none" cap="none" strike="noStrike">
                <a:solidFill>
                  <a:srgbClr val="002060"/>
                </a:solidFill>
                <a:latin typeface="Arial"/>
                <a:ea typeface="Arial"/>
                <a:cs typeface="Arial"/>
                <a:sym typeface="Arial"/>
              </a:rPr>
              <a:t>Origination fee (from MSMEs)</a:t>
            </a:r>
            <a:endParaRPr sz="1100"/>
          </a:p>
          <a:p>
            <a:pPr indent="-120650" lvl="0" marL="127000" marR="0" rtl="0" algn="l">
              <a:spcBef>
                <a:spcPts val="0"/>
              </a:spcBef>
              <a:spcAft>
                <a:spcPts val="0"/>
              </a:spcAft>
              <a:buClr>
                <a:srgbClr val="002060"/>
              </a:buClr>
              <a:buSzPts val="900"/>
              <a:buFont typeface="Arial"/>
              <a:buChar char="•"/>
            </a:pPr>
            <a:r>
              <a:rPr b="0" i="0" lang="en" sz="900" u="none" cap="none" strike="noStrike">
                <a:solidFill>
                  <a:srgbClr val="002060"/>
                </a:solidFill>
                <a:latin typeface="Arial"/>
                <a:ea typeface="Arial"/>
                <a:cs typeface="Arial"/>
                <a:sym typeface="Arial"/>
              </a:rPr>
              <a:t>Service fee (from investors)</a:t>
            </a:r>
            <a:endParaRPr sz="1100"/>
          </a:p>
          <a:p>
            <a:pPr indent="-120650" lvl="0" marL="127000" marR="0" rtl="0" algn="l">
              <a:spcBef>
                <a:spcPts val="0"/>
              </a:spcBef>
              <a:spcAft>
                <a:spcPts val="0"/>
              </a:spcAft>
              <a:buClr>
                <a:srgbClr val="002060"/>
              </a:buClr>
              <a:buSzPts val="900"/>
              <a:buFont typeface="Arial"/>
              <a:buChar char="•"/>
            </a:pPr>
            <a:r>
              <a:rPr b="0" i="0" lang="en" sz="900" u="none" cap="none" strike="noStrike">
                <a:solidFill>
                  <a:srgbClr val="002060"/>
                </a:solidFill>
                <a:latin typeface="Arial"/>
                <a:ea typeface="Arial"/>
                <a:cs typeface="Arial"/>
                <a:sym typeface="Arial"/>
              </a:rPr>
              <a:t>Misc. fees</a:t>
            </a:r>
            <a:endParaRPr sz="1100"/>
          </a:p>
        </p:txBody>
      </p:sp>
      <p:sp>
        <p:nvSpPr>
          <p:cNvPr id="309" name="Google Shape;309;p38"/>
          <p:cNvSpPr txBox="1"/>
          <p:nvPr/>
        </p:nvSpPr>
        <p:spPr>
          <a:xfrm>
            <a:off x="1129004" y="3520821"/>
            <a:ext cx="1888500" cy="723300"/>
          </a:xfrm>
          <a:prstGeom prst="rect">
            <a:avLst/>
          </a:prstGeom>
          <a:noFill/>
          <a:ln>
            <a:noFill/>
          </a:ln>
        </p:spPr>
        <p:txBody>
          <a:bodyPr anchorCtr="0" anchor="ctr" bIns="9525" lIns="9525" spcFirstLastPara="1" rIns="9525" wrap="square" tIns="9525">
            <a:noAutofit/>
          </a:bodyPr>
          <a:lstStyle/>
          <a:p>
            <a:pPr indent="0" lvl="0" marL="0" marR="0" rtl="0" algn="l">
              <a:spcBef>
                <a:spcPts val="0"/>
              </a:spcBef>
              <a:spcAft>
                <a:spcPts val="0"/>
              </a:spcAft>
              <a:buNone/>
            </a:pPr>
            <a:r>
              <a:rPr b="1" i="0" lang="en" sz="1900" u="none" cap="none" strike="noStrike">
                <a:solidFill>
                  <a:srgbClr val="002060"/>
                </a:solidFill>
                <a:latin typeface="Arial"/>
                <a:ea typeface="Arial"/>
                <a:cs typeface="Arial"/>
                <a:sym typeface="Arial"/>
              </a:rPr>
              <a:t>BORROWERS</a:t>
            </a:r>
            <a:endParaRPr sz="1100"/>
          </a:p>
          <a:p>
            <a:pPr indent="-120650" lvl="0" marL="127000" marR="0" rtl="0" algn="l">
              <a:spcBef>
                <a:spcPts val="0"/>
              </a:spcBef>
              <a:spcAft>
                <a:spcPts val="0"/>
              </a:spcAft>
              <a:buClr>
                <a:srgbClr val="002060"/>
              </a:buClr>
              <a:buSzPts val="900"/>
              <a:buFont typeface="Arial"/>
              <a:buChar char="•"/>
            </a:pPr>
            <a:r>
              <a:rPr b="0" i="0" lang="en" sz="900" u="none" cap="none" strike="noStrike">
                <a:solidFill>
                  <a:srgbClr val="002060"/>
                </a:solidFill>
                <a:latin typeface="Arial"/>
                <a:ea typeface="Arial"/>
                <a:cs typeface="Arial"/>
                <a:sym typeface="Arial"/>
              </a:rPr>
              <a:t>Increases disbursement speed</a:t>
            </a:r>
            <a:endParaRPr sz="1100"/>
          </a:p>
          <a:p>
            <a:pPr indent="-120650" lvl="0" marL="127000" marR="0" rtl="0" algn="l">
              <a:spcBef>
                <a:spcPts val="0"/>
              </a:spcBef>
              <a:spcAft>
                <a:spcPts val="0"/>
              </a:spcAft>
              <a:buClr>
                <a:srgbClr val="002060"/>
              </a:buClr>
              <a:buSzPts val="900"/>
              <a:buFont typeface="Arial"/>
              <a:buChar char="•"/>
            </a:pPr>
            <a:r>
              <a:rPr b="0" i="0" lang="en" sz="900" u="none" cap="none" strike="noStrike">
                <a:solidFill>
                  <a:srgbClr val="002060"/>
                </a:solidFill>
                <a:latin typeface="Arial"/>
                <a:ea typeface="Arial"/>
                <a:cs typeface="Arial"/>
                <a:sym typeface="Arial"/>
              </a:rPr>
              <a:t>Improves probability of MSMEs being funded</a:t>
            </a:r>
            <a:endParaRPr sz="1100"/>
          </a:p>
        </p:txBody>
      </p:sp>
      <p:pic>
        <p:nvPicPr>
          <p:cNvPr descr="Badge 1" id="310" name="Google Shape;310;p38"/>
          <p:cNvPicPr preferRelativeResize="0"/>
          <p:nvPr/>
        </p:nvPicPr>
        <p:blipFill rotWithShape="1">
          <a:blip r:embed="rId6">
            <a:alphaModFix/>
          </a:blip>
          <a:srcRect b="0" l="0" r="0" t="0"/>
          <a:stretch/>
        </p:blipFill>
        <p:spPr>
          <a:xfrm>
            <a:off x="3576423" y="2705883"/>
            <a:ext cx="342900" cy="342900"/>
          </a:xfrm>
          <a:prstGeom prst="rect">
            <a:avLst/>
          </a:prstGeom>
          <a:noFill/>
          <a:ln>
            <a:noFill/>
          </a:ln>
        </p:spPr>
      </p:pic>
      <p:pic>
        <p:nvPicPr>
          <p:cNvPr descr="Badge" id="311" name="Google Shape;311;p38"/>
          <p:cNvPicPr preferRelativeResize="0"/>
          <p:nvPr/>
        </p:nvPicPr>
        <p:blipFill rotWithShape="1">
          <a:blip r:embed="rId7">
            <a:alphaModFix/>
          </a:blip>
          <a:srcRect b="0" l="0" r="0" t="0"/>
          <a:stretch/>
        </p:blipFill>
        <p:spPr>
          <a:xfrm>
            <a:off x="6418292" y="1472976"/>
            <a:ext cx="342900" cy="342900"/>
          </a:xfrm>
          <a:prstGeom prst="rect">
            <a:avLst/>
          </a:prstGeom>
          <a:noFill/>
          <a:ln>
            <a:noFill/>
          </a:ln>
        </p:spPr>
      </p:pic>
      <p:cxnSp>
        <p:nvCxnSpPr>
          <p:cNvPr id="312" name="Google Shape;312;p38"/>
          <p:cNvCxnSpPr/>
          <p:nvPr/>
        </p:nvCxnSpPr>
        <p:spPr>
          <a:xfrm rot="10800000">
            <a:off x="6418423" y="2471619"/>
            <a:ext cx="996900" cy="0"/>
          </a:xfrm>
          <a:prstGeom prst="straightConnector1">
            <a:avLst/>
          </a:prstGeom>
          <a:noFill/>
          <a:ln cap="flat" cmpd="sng" w="38100">
            <a:solidFill>
              <a:srgbClr val="002060"/>
            </a:solidFill>
            <a:prstDash val="solid"/>
            <a:miter lim="400000"/>
            <a:headEnd len="sm" w="sm" type="none"/>
            <a:tailEnd len="med" w="med" type="triangle"/>
          </a:ln>
        </p:spPr>
      </p:cxnSp>
      <p:pic>
        <p:nvPicPr>
          <p:cNvPr descr="Store" id="313" name="Google Shape;313;p38"/>
          <p:cNvPicPr preferRelativeResize="0"/>
          <p:nvPr/>
        </p:nvPicPr>
        <p:blipFill rotWithShape="1">
          <a:blip r:embed="rId8">
            <a:alphaModFix/>
          </a:blip>
          <a:srcRect b="0" l="0" r="0" t="0"/>
          <a:stretch/>
        </p:blipFill>
        <p:spPr>
          <a:xfrm>
            <a:off x="5621872" y="3743329"/>
            <a:ext cx="499497" cy="499497"/>
          </a:xfrm>
          <a:prstGeom prst="rect">
            <a:avLst/>
          </a:prstGeom>
          <a:noFill/>
          <a:ln>
            <a:noFill/>
          </a:ln>
        </p:spPr>
      </p:pic>
      <p:pic>
        <p:nvPicPr>
          <p:cNvPr id="314" name="Google Shape;314;p38"/>
          <p:cNvPicPr preferRelativeResize="0"/>
          <p:nvPr/>
        </p:nvPicPr>
        <p:blipFill rotWithShape="1">
          <a:blip r:embed="rId9">
            <a:alphaModFix/>
          </a:blip>
          <a:srcRect b="0" l="0" r="0" t="0"/>
          <a:stretch/>
        </p:blipFill>
        <p:spPr>
          <a:xfrm>
            <a:off x="8399046" y="4761471"/>
            <a:ext cx="135445" cy="135445"/>
          </a:xfrm>
          <a:prstGeom prst="rect">
            <a:avLst/>
          </a:prstGeom>
          <a:noFill/>
          <a:ln>
            <a:noFill/>
          </a:ln>
        </p:spPr>
      </p:pic>
      <p:pic>
        <p:nvPicPr>
          <p:cNvPr id="315" name="Google Shape;315;p38"/>
          <p:cNvPicPr preferRelativeResize="0"/>
          <p:nvPr/>
        </p:nvPicPr>
        <p:blipFill rotWithShape="1">
          <a:blip r:embed="rId10">
            <a:alphaModFix/>
          </a:blip>
          <a:srcRect b="0" l="0" r="0" t="0"/>
          <a:stretch/>
        </p:blipFill>
        <p:spPr>
          <a:xfrm rot="6212588">
            <a:off x="7745503" y="4523594"/>
            <a:ext cx="419880" cy="460513"/>
          </a:xfrm>
          <a:prstGeom prst="rect">
            <a:avLst/>
          </a:prstGeom>
          <a:noFill/>
          <a:ln>
            <a:noFill/>
          </a:ln>
        </p:spPr>
      </p:pic>
      <p:pic>
        <p:nvPicPr>
          <p:cNvPr id="316" name="Google Shape;316;p38"/>
          <p:cNvPicPr preferRelativeResize="0"/>
          <p:nvPr/>
        </p:nvPicPr>
        <p:blipFill rotWithShape="1">
          <a:blip r:embed="rId11">
            <a:alphaModFix/>
          </a:blip>
          <a:srcRect b="0" l="0" r="0" t="0"/>
          <a:stretch/>
        </p:blipFill>
        <p:spPr>
          <a:xfrm>
            <a:off x="744138" y="1705690"/>
            <a:ext cx="237520" cy="237520"/>
          </a:xfrm>
          <a:prstGeom prst="rect">
            <a:avLst/>
          </a:prstGeom>
          <a:noFill/>
          <a:ln>
            <a:noFill/>
          </a:ln>
        </p:spPr>
      </p:pic>
      <p:pic>
        <p:nvPicPr>
          <p:cNvPr id="317" name="Google Shape;317;p38"/>
          <p:cNvPicPr preferRelativeResize="0"/>
          <p:nvPr/>
        </p:nvPicPr>
        <p:blipFill rotWithShape="1">
          <a:blip r:embed="rId11">
            <a:alphaModFix/>
          </a:blip>
          <a:srcRect b="0" l="0" r="0" t="0"/>
          <a:stretch/>
        </p:blipFill>
        <p:spPr>
          <a:xfrm>
            <a:off x="743084" y="2565370"/>
            <a:ext cx="237520" cy="237520"/>
          </a:xfrm>
          <a:prstGeom prst="rect">
            <a:avLst/>
          </a:prstGeom>
          <a:noFill/>
          <a:ln>
            <a:noFill/>
          </a:ln>
        </p:spPr>
      </p:pic>
      <p:pic>
        <p:nvPicPr>
          <p:cNvPr id="318" name="Google Shape;318;p38"/>
          <p:cNvPicPr preferRelativeResize="0"/>
          <p:nvPr/>
        </p:nvPicPr>
        <p:blipFill rotWithShape="1">
          <a:blip r:embed="rId11">
            <a:alphaModFix/>
          </a:blip>
          <a:srcRect b="0" l="0" r="0" t="0"/>
          <a:stretch/>
        </p:blipFill>
        <p:spPr>
          <a:xfrm>
            <a:off x="747587" y="3618612"/>
            <a:ext cx="237520" cy="237520"/>
          </a:xfrm>
          <a:prstGeom prst="rect">
            <a:avLst/>
          </a:prstGeom>
          <a:noFill/>
          <a:ln>
            <a:noFill/>
          </a:ln>
        </p:spPr>
      </p:pic>
      <p:sp>
        <p:nvSpPr>
          <p:cNvPr id="319" name="Google Shape;319;p38"/>
          <p:cNvSpPr/>
          <p:nvPr/>
        </p:nvSpPr>
        <p:spPr>
          <a:xfrm>
            <a:off x="3549831" y="1924718"/>
            <a:ext cx="1061100" cy="270600"/>
          </a:xfrm>
          <a:prstGeom prst="roundRect">
            <a:avLst>
              <a:gd fmla="val 16667" name="adj"/>
            </a:avLst>
          </a:prstGeom>
          <a:solidFill>
            <a:srgbClr val="002060"/>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i="0" lang="en" sz="1100" u="none" cap="none" strike="noStrike">
                <a:solidFill>
                  <a:srgbClr val="FFFFFF"/>
                </a:solidFill>
                <a:latin typeface="Arial"/>
                <a:ea typeface="Arial"/>
                <a:cs typeface="Arial"/>
                <a:sym typeface="Arial"/>
              </a:rPr>
              <a:t>Retail</a:t>
            </a:r>
            <a:endParaRPr b="1" i="0" sz="1100" u="none" cap="none" strike="noStrike">
              <a:solidFill>
                <a:srgbClr val="FFFFFF"/>
              </a:solidFill>
              <a:latin typeface="Arial"/>
              <a:ea typeface="Arial"/>
              <a:cs typeface="Arial"/>
              <a:sym typeface="Arial"/>
            </a:endParaRPr>
          </a:p>
        </p:txBody>
      </p:sp>
      <p:sp>
        <p:nvSpPr>
          <p:cNvPr id="320" name="Google Shape;320;p38"/>
          <p:cNvSpPr/>
          <p:nvPr/>
        </p:nvSpPr>
        <p:spPr>
          <a:xfrm>
            <a:off x="4852133" y="1912280"/>
            <a:ext cx="1061100" cy="270600"/>
          </a:xfrm>
          <a:prstGeom prst="roundRect">
            <a:avLst>
              <a:gd fmla="val 16667" name="adj"/>
            </a:avLst>
          </a:prstGeom>
          <a:solidFill>
            <a:srgbClr val="002060"/>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i="0" lang="en" sz="1100" u="none" cap="none" strike="noStrike">
                <a:solidFill>
                  <a:srgbClr val="FFFFFF"/>
                </a:solidFill>
                <a:latin typeface="Arial"/>
                <a:ea typeface="Arial"/>
                <a:cs typeface="Arial"/>
                <a:sym typeface="Arial"/>
              </a:rPr>
              <a:t>Institution</a:t>
            </a:r>
            <a:endParaRPr b="1" i="0" sz="1100" u="none" cap="none" strike="noStrike">
              <a:solidFill>
                <a:srgbClr val="FFFFFF"/>
              </a:solidFill>
              <a:latin typeface="Arial"/>
              <a:ea typeface="Arial"/>
              <a:cs typeface="Arial"/>
              <a:sym typeface="Arial"/>
            </a:endParaRPr>
          </a:p>
        </p:txBody>
      </p:sp>
      <p:sp>
        <p:nvSpPr>
          <p:cNvPr id="321" name="Google Shape;321;p38"/>
          <p:cNvSpPr/>
          <p:nvPr/>
        </p:nvSpPr>
        <p:spPr>
          <a:xfrm>
            <a:off x="5272875" y="4203376"/>
            <a:ext cx="1223700" cy="499500"/>
          </a:xfrm>
          <a:prstGeom prst="roundRect">
            <a:avLst>
              <a:gd fmla="val 16667" name="adj"/>
            </a:avLst>
          </a:prstGeom>
          <a:solidFill>
            <a:srgbClr val="002060"/>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000">
                <a:solidFill>
                  <a:srgbClr val="FFFFFF"/>
                </a:solidFill>
              </a:rPr>
              <a:t>Micro, </a:t>
            </a:r>
            <a:r>
              <a:rPr b="1" i="0" lang="en" sz="1000" u="none" cap="none" strike="noStrike">
                <a:solidFill>
                  <a:srgbClr val="FFFFFF"/>
                </a:solidFill>
                <a:latin typeface="Arial"/>
                <a:ea typeface="Arial"/>
                <a:cs typeface="Arial"/>
                <a:sym typeface="Arial"/>
              </a:rPr>
              <a:t>Small &amp; Medium Enterprises</a:t>
            </a:r>
            <a:endParaRPr b="1" i="0" sz="1000" u="none" cap="none" strike="noStrike">
              <a:solidFill>
                <a:srgbClr val="FFFFF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39"/>
          <p:cNvSpPr/>
          <p:nvPr/>
        </p:nvSpPr>
        <p:spPr>
          <a:xfrm>
            <a:off x="2580661" y="1448705"/>
            <a:ext cx="1901100" cy="3315000"/>
          </a:xfrm>
          <a:prstGeom prst="roundRect">
            <a:avLst>
              <a:gd fmla="val 16667" name="adj"/>
            </a:avLst>
          </a:prstGeom>
          <a:solidFill>
            <a:srgbClr val="002060"/>
          </a:solidFill>
          <a:ln cap="flat" cmpd="sng" w="57150">
            <a:solidFill>
              <a:srgbClr val="FFFF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27" name="Google Shape;327;p39"/>
          <p:cNvSpPr/>
          <p:nvPr/>
        </p:nvSpPr>
        <p:spPr>
          <a:xfrm>
            <a:off x="6770540" y="1442176"/>
            <a:ext cx="1901100" cy="3315000"/>
          </a:xfrm>
          <a:prstGeom prst="roundRect">
            <a:avLst>
              <a:gd fmla="val 16667" name="adj"/>
            </a:avLst>
          </a:prstGeom>
          <a:solidFill>
            <a:srgbClr val="002060"/>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28" name="Google Shape;328;p39"/>
          <p:cNvSpPr/>
          <p:nvPr/>
        </p:nvSpPr>
        <p:spPr>
          <a:xfrm>
            <a:off x="4682767" y="1460406"/>
            <a:ext cx="1901100" cy="3315000"/>
          </a:xfrm>
          <a:prstGeom prst="roundRect">
            <a:avLst>
              <a:gd fmla="val 16667" name="adj"/>
            </a:avLst>
          </a:prstGeom>
          <a:solidFill>
            <a:srgbClr val="002060"/>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29" name="Google Shape;329;p39"/>
          <p:cNvSpPr/>
          <p:nvPr/>
        </p:nvSpPr>
        <p:spPr>
          <a:xfrm>
            <a:off x="491765" y="1471733"/>
            <a:ext cx="1901100" cy="3315000"/>
          </a:xfrm>
          <a:prstGeom prst="roundRect">
            <a:avLst>
              <a:gd fmla="val 16667" name="adj"/>
            </a:avLst>
          </a:prstGeom>
          <a:solidFill>
            <a:srgbClr val="002060"/>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30" name="Google Shape;330;p39"/>
          <p:cNvSpPr txBox="1"/>
          <p:nvPr/>
        </p:nvSpPr>
        <p:spPr>
          <a:xfrm>
            <a:off x="355000" y="289809"/>
            <a:ext cx="7520700" cy="665700"/>
          </a:xfrm>
          <a:prstGeom prst="rect">
            <a:avLst/>
          </a:prstGeom>
          <a:noFill/>
          <a:ln>
            <a:noFill/>
          </a:ln>
        </p:spPr>
        <p:txBody>
          <a:bodyPr anchorCtr="0" anchor="ctr" bIns="9525" lIns="9525" spcFirstLastPara="1" rIns="9525" wrap="square" tIns="9525">
            <a:noAutofit/>
          </a:bodyPr>
          <a:lstStyle/>
          <a:p>
            <a:pPr indent="0" lvl="0" marL="0" marR="0" rtl="0" algn="l">
              <a:spcBef>
                <a:spcPts val="0"/>
              </a:spcBef>
              <a:spcAft>
                <a:spcPts val="0"/>
              </a:spcAft>
              <a:buNone/>
            </a:pPr>
            <a:r>
              <a:rPr b="1" i="0" lang="en" sz="2700" u="none" cap="none" strike="noStrike">
                <a:solidFill>
                  <a:schemeClr val="lt1"/>
                </a:solidFill>
                <a:latin typeface="Arial"/>
                <a:ea typeface="Arial"/>
                <a:cs typeface="Arial"/>
                <a:sym typeface="Arial"/>
              </a:rPr>
              <a:t>Role of </a:t>
            </a:r>
            <a:r>
              <a:rPr b="1" i="0" lang="en" sz="2700" u="none" cap="none" strike="noStrike">
                <a:solidFill>
                  <a:srgbClr val="23DEC5"/>
                </a:solidFill>
                <a:latin typeface="Arial"/>
                <a:ea typeface="Arial"/>
                <a:cs typeface="Arial"/>
                <a:sym typeface="Arial"/>
              </a:rPr>
              <a:t>debt crowdfunding</a:t>
            </a:r>
            <a:endParaRPr sz="1100">
              <a:solidFill>
                <a:srgbClr val="23DEC5"/>
              </a:solidFill>
            </a:endParaRPr>
          </a:p>
          <a:p>
            <a:pPr indent="0" lvl="0" marL="0" marR="0" rtl="0" algn="l">
              <a:spcBef>
                <a:spcPts val="0"/>
              </a:spcBef>
              <a:spcAft>
                <a:spcPts val="0"/>
              </a:spcAft>
              <a:buNone/>
            </a:pPr>
            <a:r>
              <a:t/>
            </a:r>
            <a:endParaRPr b="0" i="0" sz="400" u="none" cap="none" strike="noStrike">
              <a:solidFill>
                <a:schemeClr val="lt1"/>
              </a:solidFill>
              <a:latin typeface="Arial"/>
              <a:ea typeface="Arial"/>
              <a:cs typeface="Arial"/>
              <a:sym typeface="Arial"/>
            </a:endParaRPr>
          </a:p>
          <a:p>
            <a:pPr indent="0" lvl="0" marL="0" marR="0" rtl="0" algn="l">
              <a:spcBef>
                <a:spcPts val="0"/>
              </a:spcBef>
              <a:spcAft>
                <a:spcPts val="0"/>
              </a:spcAft>
              <a:buNone/>
            </a:pPr>
            <a:r>
              <a:rPr b="0" i="0" lang="en" sz="1200" u="none" cap="none" strike="noStrike">
                <a:solidFill>
                  <a:schemeClr val="lt1"/>
                </a:solidFill>
                <a:latin typeface="Arial"/>
                <a:ea typeface="Arial"/>
                <a:cs typeface="Arial"/>
                <a:sym typeface="Arial"/>
              </a:rPr>
              <a:t>To fill the funding gap in an enterprise’s lifecycle</a:t>
            </a:r>
            <a:endParaRPr sz="1200">
              <a:solidFill>
                <a:schemeClr val="lt1"/>
              </a:solidFill>
            </a:endParaRPr>
          </a:p>
        </p:txBody>
      </p:sp>
      <p:pic>
        <p:nvPicPr>
          <p:cNvPr descr="Kiosk" id="331" name="Google Shape;331;p39"/>
          <p:cNvPicPr preferRelativeResize="0"/>
          <p:nvPr/>
        </p:nvPicPr>
        <p:blipFill rotWithShape="1">
          <a:blip r:embed="rId3">
            <a:alphaModFix/>
          </a:blip>
          <a:srcRect b="0" l="0" r="0" t="0"/>
          <a:stretch/>
        </p:blipFill>
        <p:spPr>
          <a:xfrm>
            <a:off x="1102327" y="2672377"/>
            <a:ext cx="639181" cy="639178"/>
          </a:xfrm>
          <a:prstGeom prst="rect">
            <a:avLst/>
          </a:prstGeom>
          <a:noFill/>
          <a:ln>
            <a:noFill/>
          </a:ln>
        </p:spPr>
      </p:pic>
      <p:pic>
        <p:nvPicPr>
          <p:cNvPr descr="Building" id="332" name="Google Shape;332;p39"/>
          <p:cNvPicPr preferRelativeResize="0"/>
          <p:nvPr/>
        </p:nvPicPr>
        <p:blipFill rotWithShape="1">
          <a:blip r:embed="rId4">
            <a:alphaModFix/>
          </a:blip>
          <a:srcRect b="0" l="0" r="0" t="0"/>
          <a:stretch/>
        </p:blipFill>
        <p:spPr>
          <a:xfrm>
            <a:off x="4975363" y="2060728"/>
            <a:ext cx="1278363" cy="1278355"/>
          </a:xfrm>
          <a:prstGeom prst="rect">
            <a:avLst/>
          </a:prstGeom>
          <a:noFill/>
          <a:ln>
            <a:noFill/>
          </a:ln>
        </p:spPr>
      </p:pic>
      <p:pic>
        <p:nvPicPr>
          <p:cNvPr descr="City" id="333" name="Google Shape;333;p39"/>
          <p:cNvPicPr preferRelativeResize="0"/>
          <p:nvPr/>
        </p:nvPicPr>
        <p:blipFill rotWithShape="1">
          <a:blip r:embed="rId5">
            <a:alphaModFix/>
          </a:blip>
          <a:srcRect b="0" l="0" r="0" t="0"/>
          <a:stretch/>
        </p:blipFill>
        <p:spPr>
          <a:xfrm>
            <a:off x="6766831" y="1669115"/>
            <a:ext cx="1917544" cy="1917533"/>
          </a:xfrm>
          <a:prstGeom prst="rect">
            <a:avLst/>
          </a:prstGeom>
          <a:noFill/>
          <a:ln>
            <a:noFill/>
          </a:ln>
        </p:spPr>
      </p:pic>
      <p:sp>
        <p:nvSpPr>
          <p:cNvPr id="334" name="Google Shape;334;p39"/>
          <p:cNvSpPr/>
          <p:nvPr/>
        </p:nvSpPr>
        <p:spPr>
          <a:xfrm rot="-8100000">
            <a:off x="2293323" y="2998028"/>
            <a:ext cx="217223" cy="217223"/>
          </a:xfrm>
          <a:prstGeom prst="rtTriangle">
            <a:avLst/>
          </a:prstGeom>
          <a:solidFill>
            <a:schemeClr val="lt1"/>
          </a:solidFill>
          <a:ln>
            <a:noFill/>
          </a:ln>
        </p:spPr>
        <p:txBody>
          <a:bodyPr anchorCtr="0" anchor="ctr" bIns="94500" lIns="94500" spcFirstLastPara="1" rIns="54000" wrap="square" tIns="94500">
            <a:noAutofit/>
          </a:bodyPr>
          <a:lstStyle/>
          <a:p>
            <a:pPr indent="0" lvl="0" marL="0" marR="0" rtl="0" algn="l">
              <a:spcBef>
                <a:spcPts val="0"/>
              </a:spcBef>
              <a:spcAft>
                <a:spcPts val="0"/>
              </a:spcAft>
              <a:buNone/>
            </a:pPr>
            <a:r>
              <a:t/>
            </a:r>
            <a:endParaRPr b="1" i="0" sz="1200" u="none" cap="none" strike="noStrike">
              <a:solidFill>
                <a:schemeClr val="dk1"/>
              </a:solidFill>
              <a:latin typeface="Arial"/>
              <a:ea typeface="Arial"/>
              <a:cs typeface="Arial"/>
              <a:sym typeface="Arial"/>
            </a:endParaRPr>
          </a:p>
        </p:txBody>
      </p:sp>
      <p:sp>
        <p:nvSpPr>
          <p:cNvPr id="335" name="Google Shape;335;p39"/>
          <p:cNvSpPr/>
          <p:nvPr/>
        </p:nvSpPr>
        <p:spPr>
          <a:xfrm rot="-8100000">
            <a:off x="4398750" y="2998028"/>
            <a:ext cx="217223" cy="217223"/>
          </a:xfrm>
          <a:prstGeom prst="rtTriangle">
            <a:avLst/>
          </a:prstGeom>
          <a:solidFill>
            <a:schemeClr val="lt1"/>
          </a:solidFill>
          <a:ln>
            <a:noFill/>
          </a:ln>
        </p:spPr>
        <p:txBody>
          <a:bodyPr anchorCtr="0" anchor="ctr" bIns="94500" lIns="94500" spcFirstLastPara="1" rIns="54000" wrap="square" tIns="94500">
            <a:noAutofit/>
          </a:bodyPr>
          <a:lstStyle/>
          <a:p>
            <a:pPr indent="0" lvl="0" marL="0" marR="0" rtl="0" algn="l">
              <a:spcBef>
                <a:spcPts val="0"/>
              </a:spcBef>
              <a:spcAft>
                <a:spcPts val="0"/>
              </a:spcAft>
              <a:buNone/>
            </a:pPr>
            <a:r>
              <a:t/>
            </a:r>
            <a:endParaRPr b="1" i="0" sz="1200" u="none" cap="none" strike="noStrike">
              <a:solidFill>
                <a:schemeClr val="dk1"/>
              </a:solidFill>
              <a:latin typeface="Arial"/>
              <a:ea typeface="Arial"/>
              <a:cs typeface="Arial"/>
              <a:sym typeface="Arial"/>
            </a:endParaRPr>
          </a:p>
        </p:txBody>
      </p:sp>
      <p:sp>
        <p:nvSpPr>
          <p:cNvPr id="336" name="Google Shape;336;p39"/>
          <p:cNvSpPr/>
          <p:nvPr/>
        </p:nvSpPr>
        <p:spPr>
          <a:xfrm rot="-8100000">
            <a:off x="6492297" y="2998029"/>
            <a:ext cx="217223" cy="217223"/>
          </a:xfrm>
          <a:prstGeom prst="rtTriangle">
            <a:avLst/>
          </a:prstGeom>
          <a:solidFill>
            <a:schemeClr val="lt1"/>
          </a:solidFill>
          <a:ln>
            <a:noFill/>
          </a:ln>
        </p:spPr>
        <p:txBody>
          <a:bodyPr anchorCtr="0" anchor="ctr" bIns="94500" lIns="94500" spcFirstLastPara="1" rIns="54000" wrap="square" tIns="94500">
            <a:noAutofit/>
          </a:bodyPr>
          <a:lstStyle/>
          <a:p>
            <a:pPr indent="0" lvl="0" marL="0" marR="0" rtl="0" algn="l">
              <a:spcBef>
                <a:spcPts val="0"/>
              </a:spcBef>
              <a:spcAft>
                <a:spcPts val="0"/>
              </a:spcAft>
              <a:buNone/>
            </a:pPr>
            <a:r>
              <a:t/>
            </a:r>
            <a:endParaRPr b="1" i="0" sz="1200" u="none" cap="none" strike="noStrike">
              <a:solidFill>
                <a:schemeClr val="dk1"/>
              </a:solidFill>
              <a:latin typeface="Arial"/>
              <a:ea typeface="Arial"/>
              <a:cs typeface="Arial"/>
              <a:sym typeface="Arial"/>
            </a:endParaRPr>
          </a:p>
        </p:txBody>
      </p:sp>
      <p:sp>
        <p:nvSpPr>
          <p:cNvPr id="337" name="Google Shape;337;p39"/>
          <p:cNvSpPr txBox="1"/>
          <p:nvPr/>
        </p:nvSpPr>
        <p:spPr>
          <a:xfrm>
            <a:off x="681159" y="1863654"/>
            <a:ext cx="1525200" cy="182100"/>
          </a:xfrm>
          <a:prstGeom prst="rect">
            <a:avLst/>
          </a:prstGeom>
          <a:noFill/>
          <a:ln>
            <a:noFill/>
          </a:ln>
        </p:spPr>
        <p:txBody>
          <a:bodyPr anchorCtr="0" anchor="ctr" bIns="9525" lIns="9525" spcFirstLastPara="1" rIns="9525" wrap="square" tIns="9525">
            <a:noAutofit/>
          </a:bodyPr>
          <a:lstStyle/>
          <a:p>
            <a:pPr indent="0" lvl="0" marL="0" marR="0" rtl="0" algn="ctr">
              <a:spcBef>
                <a:spcPts val="0"/>
              </a:spcBef>
              <a:spcAft>
                <a:spcPts val="0"/>
              </a:spcAft>
              <a:buNone/>
            </a:pPr>
            <a:r>
              <a:rPr b="1" i="0" lang="en" sz="1100" u="none" cap="none" strike="noStrike">
                <a:solidFill>
                  <a:srgbClr val="A5A5A5"/>
                </a:solidFill>
                <a:latin typeface="Helvetica Neue"/>
                <a:ea typeface="Helvetica Neue"/>
                <a:cs typeface="Helvetica Neue"/>
                <a:sym typeface="Helvetica Neue"/>
              </a:rPr>
              <a:t>Internal/Informal funds</a:t>
            </a:r>
            <a:endParaRPr sz="1100"/>
          </a:p>
        </p:txBody>
      </p:sp>
      <p:sp>
        <p:nvSpPr>
          <p:cNvPr id="338" name="Google Shape;338;p39"/>
          <p:cNvSpPr txBox="1"/>
          <p:nvPr/>
        </p:nvSpPr>
        <p:spPr>
          <a:xfrm>
            <a:off x="2755554" y="1787454"/>
            <a:ext cx="1525200" cy="182100"/>
          </a:xfrm>
          <a:prstGeom prst="rect">
            <a:avLst/>
          </a:prstGeom>
          <a:noFill/>
          <a:ln>
            <a:noFill/>
          </a:ln>
        </p:spPr>
        <p:txBody>
          <a:bodyPr anchorCtr="0" anchor="ctr" bIns="9525" lIns="9525" spcFirstLastPara="1" rIns="9525" wrap="square" tIns="9525">
            <a:noAutofit/>
          </a:bodyPr>
          <a:lstStyle/>
          <a:p>
            <a:pPr indent="0" lvl="0" marL="0" marR="0" rtl="0" algn="ctr">
              <a:spcBef>
                <a:spcPts val="0"/>
              </a:spcBef>
              <a:spcAft>
                <a:spcPts val="0"/>
              </a:spcAft>
              <a:buNone/>
            </a:pPr>
            <a:r>
              <a:rPr b="1" i="0" lang="en" sz="1100" u="none" cap="none" strike="noStrike">
                <a:solidFill>
                  <a:srgbClr val="FFFF00"/>
                </a:solidFill>
                <a:latin typeface="Helvetica Neue"/>
                <a:ea typeface="Helvetica Neue"/>
                <a:cs typeface="Helvetica Neue"/>
                <a:sym typeface="Helvetica Neue"/>
              </a:rPr>
              <a:t>P2B financing</a:t>
            </a:r>
            <a:endParaRPr sz="1100"/>
          </a:p>
        </p:txBody>
      </p:sp>
      <p:sp>
        <p:nvSpPr>
          <p:cNvPr id="339" name="Google Shape;339;p39"/>
          <p:cNvSpPr txBox="1"/>
          <p:nvPr/>
        </p:nvSpPr>
        <p:spPr>
          <a:xfrm>
            <a:off x="4870601" y="1787454"/>
            <a:ext cx="1525200" cy="182100"/>
          </a:xfrm>
          <a:prstGeom prst="rect">
            <a:avLst/>
          </a:prstGeom>
          <a:noFill/>
          <a:ln>
            <a:noFill/>
          </a:ln>
        </p:spPr>
        <p:txBody>
          <a:bodyPr anchorCtr="0" anchor="ctr" bIns="9525" lIns="9525" spcFirstLastPara="1" rIns="9525" wrap="square" tIns="9525">
            <a:noAutofit/>
          </a:bodyPr>
          <a:lstStyle/>
          <a:p>
            <a:pPr indent="0" lvl="0" marL="0" marR="0" rtl="0" algn="ctr">
              <a:spcBef>
                <a:spcPts val="0"/>
              </a:spcBef>
              <a:spcAft>
                <a:spcPts val="0"/>
              </a:spcAft>
              <a:buNone/>
            </a:pPr>
            <a:r>
              <a:rPr b="1" i="0" lang="en" sz="1100" u="none" cap="none" strike="noStrike">
                <a:solidFill>
                  <a:srgbClr val="A5A5A5"/>
                </a:solidFill>
                <a:latin typeface="Helvetica Neue"/>
                <a:ea typeface="Helvetica Neue"/>
                <a:cs typeface="Helvetica Neue"/>
                <a:sym typeface="Helvetica Neue"/>
              </a:rPr>
              <a:t>Bank financing</a:t>
            </a:r>
            <a:endParaRPr sz="1100"/>
          </a:p>
        </p:txBody>
      </p:sp>
      <p:sp>
        <p:nvSpPr>
          <p:cNvPr id="340" name="Google Shape;340;p39"/>
          <p:cNvSpPr txBox="1"/>
          <p:nvPr/>
        </p:nvSpPr>
        <p:spPr>
          <a:xfrm>
            <a:off x="6941006" y="1787454"/>
            <a:ext cx="1525200" cy="182100"/>
          </a:xfrm>
          <a:prstGeom prst="rect">
            <a:avLst/>
          </a:prstGeom>
          <a:noFill/>
          <a:ln>
            <a:noFill/>
          </a:ln>
        </p:spPr>
        <p:txBody>
          <a:bodyPr anchorCtr="0" anchor="ctr" bIns="9525" lIns="9525" spcFirstLastPara="1" rIns="9525" wrap="square" tIns="9525">
            <a:noAutofit/>
          </a:bodyPr>
          <a:lstStyle/>
          <a:p>
            <a:pPr indent="0" lvl="0" marL="0" marR="0" rtl="0" algn="ctr">
              <a:spcBef>
                <a:spcPts val="0"/>
              </a:spcBef>
              <a:spcAft>
                <a:spcPts val="0"/>
              </a:spcAft>
              <a:buNone/>
            </a:pPr>
            <a:r>
              <a:rPr b="1" i="0" lang="en" sz="1100" u="none" cap="none" strike="noStrike">
                <a:solidFill>
                  <a:srgbClr val="A5A5A5"/>
                </a:solidFill>
                <a:latin typeface="Helvetica Neue"/>
                <a:ea typeface="Helvetica Neue"/>
                <a:cs typeface="Helvetica Neue"/>
                <a:sym typeface="Helvetica Neue"/>
              </a:rPr>
              <a:t>Capital markets</a:t>
            </a:r>
            <a:endParaRPr sz="1100"/>
          </a:p>
        </p:txBody>
      </p:sp>
      <p:pic>
        <p:nvPicPr>
          <p:cNvPr descr="Group" id="341" name="Google Shape;341;p39"/>
          <p:cNvPicPr preferRelativeResize="0"/>
          <p:nvPr/>
        </p:nvPicPr>
        <p:blipFill rotWithShape="1">
          <a:blip r:embed="rId6">
            <a:alphaModFix/>
          </a:blip>
          <a:srcRect b="0" l="0" r="0" t="0"/>
          <a:stretch/>
        </p:blipFill>
        <p:spPr>
          <a:xfrm>
            <a:off x="1102327" y="3958169"/>
            <a:ext cx="639181" cy="639178"/>
          </a:xfrm>
          <a:prstGeom prst="rect">
            <a:avLst/>
          </a:prstGeom>
          <a:noFill/>
          <a:ln>
            <a:noFill/>
          </a:ln>
        </p:spPr>
      </p:pic>
      <p:sp>
        <p:nvSpPr>
          <p:cNvPr id="342" name="Google Shape;342;p39"/>
          <p:cNvSpPr txBox="1"/>
          <p:nvPr/>
        </p:nvSpPr>
        <p:spPr>
          <a:xfrm>
            <a:off x="659240" y="3586649"/>
            <a:ext cx="1525200" cy="182100"/>
          </a:xfrm>
          <a:prstGeom prst="rect">
            <a:avLst/>
          </a:prstGeom>
          <a:noFill/>
          <a:ln>
            <a:noFill/>
          </a:ln>
        </p:spPr>
        <p:txBody>
          <a:bodyPr anchorCtr="0" anchor="ctr" bIns="9525" lIns="9525" spcFirstLastPara="1" rIns="9525" wrap="square" tIns="9525">
            <a:noAutofit/>
          </a:bodyPr>
          <a:lstStyle/>
          <a:p>
            <a:pPr indent="0" lvl="0" marL="0" marR="0" rtl="0" algn="ctr">
              <a:spcBef>
                <a:spcPts val="0"/>
              </a:spcBef>
              <a:spcAft>
                <a:spcPts val="0"/>
              </a:spcAft>
              <a:buNone/>
            </a:pPr>
            <a:r>
              <a:rPr b="1" i="0" lang="en" sz="1100" u="none" cap="none" strike="noStrike">
                <a:solidFill>
                  <a:schemeClr val="lt1"/>
                </a:solidFill>
                <a:latin typeface="Helvetica Neue"/>
                <a:ea typeface="Helvetica Neue"/>
                <a:cs typeface="Helvetica Neue"/>
                <a:sym typeface="Helvetica Neue"/>
              </a:rPr>
              <a:t>Friends &amp; family</a:t>
            </a:r>
            <a:endParaRPr sz="1100"/>
          </a:p>
        </p:txBody>
      </p:sp>
      <p:pic>
        <p:nvPicPr>
          <p:cNvPr id="343" name="Google Shape;343;p39"/>
          <p:cNvPicPr preferRelativeResize="0"/>
          <p:nvPr/>
        </p:nvPicPr>
        <p:blipFill rotWithShape="1">
          <a:blip r:embed="rId7">
            <a:alphaModFix/>
          </a:blip>
          <a:srcRect b="0" l="0" r="0" t="0"/>
          <a:stretch/>
        </p:blipFill>
        <p:spPr>
          <a:xfrm>
            <a:off x="2755554" y="3529508"/>
            <a:ext cx="696761" cy="267203"/>
          </a:xfrm>
          <a:prstGeom prst="rect">
            <a:avLst/>
          </a:prstGeom>
          <a:noFill/>
          <a:ln>
            <a:noFill/>
          </a:ln>
        </p:spPr>
      </p:pic>
      <p:pic>
        <p:nvPicPr>
          <p:cNvPr id="344" name="Google Shape;344;p39"/>
          <p:cNvPicPr preferRelativeResize="0"/>
          <p:nvPr/>
        </p:nvPicPr>
        <p:blipFill rotWithShape="1">
          <a:blip r:embed="rId8">
            <a:alphaModFix/>
          </a:blip>
          <a:srcRect b="0" l="0" r="0" t="0"/>
          <a:stretch/>
        </p:blipFill>
        <p:spPr>
          <a:xfrm>
            <a:off x="3037811" y="3862028"/>
            <a:ext cx="963965" cy="265513"/>
          </a:xfrm>
          <a:prstGeom prst="rect">
            <a:avLst/>
          </a:prstGeom>
          <a:noFill/>
          <a:ln>
            <a:noFill/>
          </a:ln>
        </p:spPr>
      </p:pic>
      <p:pic>
        <p:nvPicPr>
          <p:cNvPr id="345" name="Google Shape;345;p39"/>
          <p:cNvPicPr preferRelativeResize="0"/>
          <p:nvPr/>
        </p:nvPicPr>
        <p:blipFill rotWithShape="1">
          <a:blip r:embed="rId9">
            <a:alphaModFix/>
          </a:blip>
          <a:srcRect b="0" l="0" r="0" t="0"/>
          <a:stretch/>
        </p:blipFill>
        <p:spPr>
          <a:xfrm>
            <a:off x="3411319" y="4187741"/>
            <a:ext cx="930143" cy="368673"/>
          </a:xfrm>
          <a:prstGeom prst="rect">
            <a:avLst/>
          </a:prstGeom>
          <a:noFill/>
          <a:ln>
            <a:noFill/>
          </a:ln>
        </p:spPr>
      </p:pic>
      <p:pic>
        <p:nvPicPr>
          <p:cNvPr id="346" name="Google Shape;346;p39"/>
          <p:cNvPicPr preferRelativeResize="0"/>
          <p:nvPr/>
        </p:nvPicPr>
        <p:blipFill rotWithShape="1">
          <a:blip r:embed="rId10">
            <a:alphaModFix/>
          </a:blip>
          <a:srcRect b="0" l="0" r="0" t="0"/>
          <a:stretch/>
        </p:blipFill>
        <p:spPr>
          <a:xfrm>
            <a:off x="4850681" y="3519360"/>
            <a:ext cx="748846" cy="285605"/>
          </a:xfrm>
          <a:prstGeom prst="rect">
            <a:avLst/>
          </a:prstGeom>
          <a:noFill/>
          <a:ln>
            <a:noFill/>
          </a:ln>
        </p:spPr>
      </p:pic>
      <p:pic>
        <p:nvPicPr>
          <p:cNvPr id="347" name="Google Shape;347;p39"/>
          <p:cNvPicPr preferRelativeResize="0"/>
          <p:nvPr/>
        </p:nvPicPr>
        <p:blipFill rotWithShape="1">
          <a:blip r:embed="rId11">
            <a:alphaModFix/>
          </a:blip>
          <a:srcRect b="0" l="0" r="0" t="0"/>
          <a:stretch/>
        </p:blipFill>
        <p:spPr>
          <a:xfrm>
            <a:off x="5225104" y="3890360"/>
            <a:ext cx="721949" cy="285605"/>
          </a:xfrm>
          <a:prstGeom prst="rect">
            <a:avLst/>
          </a:prstGeom>
          <a:noFill/>
          <a:ln>
            <a:noFill/>
          </a:ln>
        </p:spPr>
      </p:pic>
      <p:pic>
        <p:nvPicPr>
          <p:cNvPr id="348" name="Google Shape;348;p39"/>
          <p:cNvPicPr preferRelativeResize="0"/>
          <p:nvPr/>
        </p:nvPicPr>
        <p:blipFill rotWithShape="1">
          <a:blip r:embed="rId12">
            <a:alphaModFix/>
          </a:blip>
          <a:srcRect b="0" l="0" r="0" t="0"/>
          <a:stretch/>
        </p:blipFill>
        <p:spPr>
          <a:xfrm>
            <a:off x="5614544" y="4261360"/>
            <a:ext cx="828858" cy="285605"/>
          </a:xfrm>
          <a:prstGeom prst="rect">
            <a:avLst/>
          </a:prstGeom>
          <a:noFill/>
          <a:ln>
            <a:noFill/>
          </a:ln>
        </p:spPr>
      </p:pic>
      <p:pic>
        <p:nvPicPr>
          <p:cNvPr id="349" name="Google Shape;349;p39"/>
          <p:cNvPicPr preferRelativeResize="0"/>
          <p:nvPr/>
        </p:nvPicPr>
        <p:blipFill rotWithShape="1">
          <a:blip r:embed="rId13">
            <a:alphaModFix/>
          </a:blip>
          <a:srcRect b="0" l="0" r="0" t="0"/>
          <a:stretch/>
        </p:blipFill>
        <p:spPr>
          <a:xfrm>
            <a:off x="7346780" y="4296084"/>
            <a:ext cx="757643" cy="257056"/>
          </a:xfrm>
          <a:prstGeom prst="rect">
            <a:avLst/>
          </a:prstGeom>
          <a:noFill/>
          <a:ln>
            <a:noFill/>
          </a:ln>
        </p:spPr>
      </p:pic>
      <p:pic>
        <p:nvPicPr>
          <p:cNvPr id="350" name="Google Shape;350;p39"/>
          <p:cNvPicPr preferRelativeResize="0"/>
          <p:nvPr/>
        </p:nvPicPr>
        <p:blipFill rotWithShape="1">
          <a:blip r:embed="rId14">
            <a:alphaModFix/>
          </a:blip>
          <a:srcRect b="0" l="0" r="0" t="0"/>
          <a:stretch/>
        </p:blipFill>
        <p:spPr>
          <a:xfrm>
            <a:off x="7427277" y="3483656"/>
            <a:ext cx="596648" cy="407910"/>
          </a:xfrm>
          <a:prstGeom prst="rect">
            <a:avLst/>
          </a:prstGeom>
          <a:noFill/>
          <a:ln>
            <a:noFill/>
          </a:ln>
        </p:spPr>
      </p:pic>
      <p:pic>
        <p:nvPicPr>
          <p:cNvPr id="351" name="Google Shape;351;p39"/>
          <p:cNvPicPr preferRelativeResize="0"/>
          <p:nvPr/>
        </p:nvPicPr>
        <p:blipFill rotWithShape="1">
          <a:blip r:embed="rId15">
            <a:alphaModFix/>
          </a:blip>
          <a:srcRect b="0" l="0" r="0" t="0"/>
          <a:stretch/>
        </p:blipFill>
        <p:spPr>
          <a:xfrm>
            <a:off x="7427278" y="3941985"/>
            <a:ext cx="596648" cy="303682"/>
          </a:xfrm>
          <a:prstGeom prst="rect">
            <a:avLst/>
          </a:prstGeom>
          <a:noFill/>
          <a:ln>
            <a:noFill/>
          </a:ln>
        </p:spPr>
      </p:pic>
      <p:sp>
        <p:nvSpPr>
          <p:cNvPr id="352" name="Google Shape;352;p39"/>
          <p:cNvSpPr txBox="1"/>
          <p:nvPr/>
        </p:nvSpPr>
        <p:spPr>
          <a:xfrm>
            <a:off x="681159" y="1605302"/>
            <a:ext cx="1525200" cy="182100"/>
          </a:xfrm>
          <a:prstGeom prst="rect">
            <a:avLst/>
          </a:prstGeom>
          <a:noFill/>
          <a:ln>
            <a:noFill/>
          </a:ln>
        </p:spPr>
        <p:txBody>
          <a:bodyPr anchorCtr="0" anchor="ctr" bIns="9525" lIns="9525" spcFirstLastPara="1" rIns="9525" wrap="square" tIns="9525">
            <a:noAutofit/>
          </a:bodyPr>
          <a:lstStyle/>
          <a:p>
            <a:pPr indent="0" lvl="0" marL="0" marR="0" rtl="0" algn="ctr">
              <a:spcBef>
                <a:spcPts val="0"/>
              </a:spcBef>
              <a:spcAft>
                <a:spcPts val="0"/>
              </a:spcAft>
              <a:buNone/>
            </a:pPr>
            <a:r>
              <a:rPr b="1" i="0" lang="en" sz="1100" u="sng" cap="none" strike="noStrike">
                <a:solidFill>
                  <a:schemeClr val="lt1"/>
                </a:solidFill>
                <a:latin typeface="Helvetica Neue"/>
                <a:ea typeface="Helvetica Neue"/>
                <a:cs typeface="Helvetica Neue"/>
                <a:sym typeface="Helvetica Neue"/>
              </a:rPr>
              <a:t>Micro-Enterprise</a:t>
            </a:r>
            <a:endParaRPr sz="1100"/>
          </a:p>
        </p:txBody>
      </p:sp>
      <p:sp>
        <p:nvSpPr>
          <p:cNvPr id="353" name="Google Shape;353;p39"/>
          <p:cNvSpPr txBox="1"/>
          <p:nvPr/>
        </p:nvSpPr>
        <p:spPr>
          <a:xfrm>
            <a:off x="2755554" y="1605302"/>
            <a:ext cx="1525200" cy="182100"/>
          </a:xfrm>
          <a:prstGeom prst="rect">
            <a:avLst/>
          </a:prstGeom>
          <a:noFill/>
          <a:ln>
            <a:noFill/>
          </a:ln>
        </p:spPr>
        <p:txBody>
          <a:bodyPr anchorCtr="0" anchor="ctr" bIns="9525" lIns="9525" spcFirstLastPara="1" rIns="9525" wrap="square" tIns="9525">
            <a:noAutofit/>
          </a:bodyPr>
          <a:lstStyle/>
          <a:p>
            <a:pPr indent="0" lvl="0" marL="0" marR="0" rtl="0" algn="ctr">
              <a:spcBef>
                <a:spcPts val="0"/>
              </a:spcBef>
              <a:spcAft>
                <a:spcPts val="0"/>
              </a:spcAft>
              <a:buNone/>
            </a:pPr>
            <a:r>
              <a:rPr b="0" i="0" lang="en" sz="1100" u="sng" cap="none" strike="noStrike">
                <a:solidFill>
                  <a:srgbClr val="FFFF00"/>
                </a:solidFill>
                <a:latin typeface="Calibri"/>
                <a:ea typeface="Calibri"/>
                <a:cs typeface="Calibri"/>
                <a:sym typeface="Calibri"/>
              </a:rPr>
              <a:t>Small/Mid Enterprise</a:t>
            </a:r>
            <a:endParaRPr b="1" i="0" sz="1100" u="sng" cap="none" strike="noStrike">
              <a:solidFill>
                <a:srgbClr val="FFFF00"/>
              </a:solidFill>
              <a:latin typeface="Calibri"/>
              <a:ea typeface="Calibri"/>
              <a:cs typeface="Calibri"/>
              <a:sym typeface="Calibri"/>
            </a:endParaRPr>
          </a:p>
        </p:txBody>
      </p:sp>
      <p:sp>
        <p:nvSpPr>
          <p:cNvPr id="354" name="Google Shape;354;p39"/>
          <p:cNvSpPr txBox="1"/>
          <p:nvPr/>
        </p:nvSpPr>
        <p:spPr>
          <a:xfrm>
            <a:off x="4866860" y="1606240"/>
            <a:ext cx="1525200" cy="182100"/>
          </a:xfrm>
          <a:prstGeom prst="rect">
            <a:avLst/>
          </a:prstGeom>
          <a:noFill/>
          <a:ln>
            <a:noFill/>
          </a:ln>
        </p:spPr>
        <p:txBody>
          <a:bodyPr anchorCtr="0" anchor="ctr" bIns="9525" lIns="9525" spcFirstLastPara="1" rIns="9525" wrap="square" tIns="9525">
            <a:noAutofit/>
          </a:bodyPr>
          <a:lstStyle/>
          <a:p>
            <a:pPr indent="0" lvl="0" marL="0" marR="0" rtl="0" algn="ctr">
              <a:spcBef>
                <a:spcPts val="0"/>
              </a:spcBef>
              <a:spcAft>
                <a:spcPts val="0"/>
              </a:spcAft>
              <a:buNone/>
            </a:pPr>
            <a:r>
              <a:rPr b="1" i="0" lang="en" sz="1100" u="sng" cap="none" strike="noStrike">
                <a:solidFill>
                  <a:schemeClr val="lt1"/>
                </a:solidFill>
                <a:latin typeface="Helvetica Neue"/>
                <a:ea typeface="Helvetica Neue"/>
                <a:cs typeface="Helvetica Neue"/>
                <a:sym typeface="Helvetica Neue"/>
              </a:rPr>
              <a:t>Large Corporate</a:t>
            </a:r>
            <a:endParaRPr sz="1100"/>
          </a:p>
        </p:txBody>
      </p:sp>
      <p:sp>
        <p:nvSpPr>
          <p:cNvPr id="355" name="Google Shape;355;p39"/>
          <p:cNvSpPr txBox="1"/>
          <p:nvPr/>
        </p:nvSpPr>
        <p:spPr>
          <a:xfrm>
            <a:off x="6939558" y="1606240"/>
            <a:ext cx="1525200" cy="182100"/>
          </a:xfrm>
          <a:prstGeom prst="rect">
            <a:avLst/>
          </a:prstGeom>
          <a:noFill/>
          <a:ln>
            <a:noFill/>
          </a:ln>
        </p:spPr>
        <p:txBody>
          <a:bodyPr anchorCtr="0" anchor="ctr" bIns="9525" lIns="9525" spcFirstLastPara="1" rIns="9525" wrap="square" tIns="9525">
            <a:noAutofit/>
          </a:bodyPr>
          <a:lstStyle/>
          <a:p>
            <a:pPr indent="0" lvl="0" marL="0" marR="0" rtl="0" algn="ctr">
              <a:spcBef>
                <a:spcPts val="0"/>
              </a:spcBef>
              <a:spcAft>
                <a:spcPts val="0"/>
              </a:spcAft>
              <a:buNone/>
            </a:pPr>
            <a:r>
              <a:rPr b="1" i="0" lang="en" sz="1100" u="sng" cap="none" strike="noStrike">
                <a:solidFill>
                  <a:schemeClr val="lt1"/>
                </a:solidFill>
                <a:latin typeface="Helvetica Neue"/>
                <a:ea typeface="Helvetica Neue"/>
                <a:cs typeface="Helvetica Neue"/>
                <a:sym typeface="Helvetica Neue"/>
              </a:rPr>
              <a:t>Multi-National Corp</a:t>
            </a:r>
            <a:endParaRPr sz="1100"/>
          </a:p>
        </p:txBody>
      </p:sp>
      <p:pic>
        <p:nvPicPr>
          <p:cNvPr descr="Store" id="356" name="Google Shape;356;p39"/>
          <p:cNvPicPr preferRelativeResize="0"/>
          <p:nvPr/>
        </p:nvPicPr>
        <p:blipFill rotWithShape="1">
          <a:blip r:embed="rId16">
            <a:alphaModFix/>
          </a:blip>
          <a:srcRect b="0" l="0" r="0" t="0"/>
          <a:stretch/>
        </p:blipFill>
        <p:spPr>
          <a:xfrm>
            <a:off x="3006885" y="2287170"/>
            <a:ext cx="1022690" cy="102268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id="361" name="Google Shape;361;p40"/>
          <p:cNvPicPr preferRelativeResize="0"/>
          <p:nvPr/>
        </p:nvPicPr>
        <p:blipFill rotWithShape="1">
          <a:blip r:embed="rId3">
            <a:alphaModFix amt="44000"/>
          </a:blip>
          <a:srcRect b="0" l="4547" r="25916" t="30201"/>
          <a:stretch/>
        </p:blipFill>
        <p:spPr>
          <a:xfrm>
            <a:off x="610475" y="1095651"/>
            <a:ext cx="8533526" cy="4578000"/>
          </a:xfrm>
          <a:prstGeom prst="rect">
            <a:avLst/>
          </a:prstGeom>
          <a:noFill/>
          <a:ln>
            <a:noFill/>
          </a:ln>
        </p:spPr>
      </p:pic>
      <p:grpSp>
        <p:nvGrpSpPr>
          <p:cNvPr id="362" name="Google Shape;362;p40"/>
          <p:cNvGrpSpPr/>
          <p:nvPr/>
        </p:nvGrpSpPr>
        <p:grpSpPr>
          <a:xfrm>
            <a:off x="5503572" y="2407346"/>
            <a:ext cx="2656625" cy="516064"/>
            <a:chOff x="8252496" y="3476067"/>
            <a:chExt cx="3542167" cy="688086"/>
          </a:xfrm>
        </p:grpSpPr>
        <p:pic>
          <p:nvPicPr>
            <p:cNvPr id="363" name="Google Shape;363;p40"/>
            <p:cNvPicPr preferRelativeResize="0"/>
            <p:nvPr/>
          </p:nvPicPr>
          <p:blipFill rotWithShape="1">
            <a:blip r:embed="rId4">
              <a:alphaModFix/>
            </a:blip>
            <a:srcRect b="33382" l="42309" r="41266" t="45055"/>
            <a:stretch/>
          </p:blipFill>
          <p:spPr>
            <a:xfrm>
              <a:off x="8252496" y="3577986"/>
              <a:ext cx="446500" cy="586167"/>
            </a:xfrm>
            <a:prstGeom prst="rect">
              <a:avLst/>
            </a:prstGeom>
            <a:noFill/>
            <a:ln>
              <a:noFill/>
            </a:ln>
          </p:spPr>
        </p:pic>
        <p:sp>
          <p:nvSpPr>
            <p:cNvPr id="364" name="Google Shape;364;p40"/>
            <p:cNvSpPr txBox="1"/>
            <p:nvPr/>
          </p:nvSpPr>
          <p:spPr>
            <a:xfrm>
              <a:off x="8652164" y="3476067"/>
              <a:ext cx="3142500" cy="393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i="0" lang="en" sz="1100" u="none" cap="none" strike="noStrike">
                  <a:solidFill>
                    <a:srgbClr val="003CC1"/>
                  </a:solidFill>
                  <a:latin typeface="Arial"/>
                  <a:ea typeface="Arial"/>
                  <a:cs typeface="Arial"/>
                  <a:sym typeface="Arial"/>
                </a:rPr>
                <a:t>Funding Societies Malaysia</a:t>
              </a:r>
              <a:endParaRPr sz="1100"/>
            </a:p>
            <a:p>
              <a:pPr indent="0" lvl="0" marL="0" marR="0" rtl="0" algn="l">
                <a:spcBef>
                  <a:spcPts val="0"/>
                </a:spcBef>
                <a:spcAft>
                  <a:spcPts val="0"/>
                </a:spcAft>
                <a:buNone/>
              </a:pPr>
              <a:r>
                <a:rPr b="1" i="0" lang="en" sz="1100" u="none" cap="none" strike="noStrike">
                  <a:solidFill>
                    <a:schemeClr val="dk1"/>
                  </a:solidFill>
                  <a:latin typeface="Arial"/>
                  <a:ea typeface="Arial"/>
                  <a:cs typeface="Arial"/>
                  <a:sym typeface="Arial"/>
                </a:rPr>
                <a:t>SC RMO approval</a:t>
              </a:r>
              <a:endParaRPr b="1" i="0" sz="1100" u="none" cap="none" strike="noStrike">
                <a:solidFill>
                  <a:srgbClr val="003CC1"/>
                </a:solidFill>
                <a:latin typeface="Arial"/>
                <a:ea typeface="Arial"/>
                <a:cs typeface="Arial"/>
                <a:sym typeface="Arial"/>
              </a:endParaRPr>
            </a:p>
            <a:p>
              <a:pPr indent="0" lvl="0" marL="0" marR="0" rtl="0" algn="l">
                <a:spcBef>
                  <a:spcPts val="0"/>
                </a:spcBef>
                <a:spcAft>
                  <a:spcPts val="0"/>
                </a:spcAft>
                <a:buNone/>
              </a:pPr>
              <a:r>
                <a:t/>
              </a:r>
              <a:endParaRPr b="1" sz="1100">
                <a:solidFill>
                  <a:srgbClr val="2C50FF"/>
                </a:solidFill>
                <a:latin typeface="Arial"/>
                <a:ea typeface="Arial"/>
                <a:cs typeface="Arial"/>
                <a:sym typeface="Arial"/>
              </a:endParaRPr>
            </a:p>
          </p:txBody>
        </p:sp>
      </p:grpSp>
      <p:grpSp>
        <p:nvGrpSpPr>
          <p:cNvPr id="365" name="Google Shape;365;p40"/>
          <p:cNvGrpSpPr/>
          <p:nvPr/>
        </p:nvGrpSpPr>
        <p:grpSpPr>
          <a:xfrm>
            <a:off x="5814763" y="2913662"/>
            <a:ext cx="2624137" cy="525878"/>
            <a:chOff x="5057443" y="4441667"/>
            <a:chExt cx="3498849" cy="701171"/>
          </a:xfrm>
        </p:grpSpPr>
        <p:pic>
          <p:nvPicPr>
            <p:cNvPr id="366" name="Google Shape;366;p40"/>
            <p:cNvPicPr preferRelativeResize="0"/>
            <p:nvPr/>
          </p:nvPicPr>
          <p:blipFill rotWithShape="1">
            <a:blip r:embed="rId4">
              <a:alphaModFix/>
            </a:blip>
            <a:srcRect b="33382" l="42309" r="41266" t="45055"/>
            <a:stretch/>
          </p:blipFill>
          <p:spPr>
            <a:xfrm>
              <a:off x="5057443" y="4556671"/>
              <a:ext cx="446500" cy="586167"/>
            </a:xfrm>
            <a:prstGeom prst="rect">
              <a:avLst/>
            </a:prstGeom>
            <a:noFill/>
            <a:ln>
              <a:noFill/>
            </a:ln>
          </p:spPr>
        </p:pic>
        <p:sp>
          <p:nvSpPr>
            <p:cNvPr id="367" name="Google Shape;367;p40"/>
            <p:cNvSpPr txBox="1"/>
            <p:nvPr/>
          </p:nvSpPr>
          <p:spPr>
            <a:xfrm>
              <a:off x="5458492" y="4441667"/>
              <a:ext cx="3097800" cy="354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lang="en" sz="1100">
                  <a:solidFill>
                    <a:srgbClr val="003CC1"/>
                  </a:solidFill>
                  <a:latin typeface="Arial"/>
                  <a:ea typeface="Arial"/>
                  <a:cs typeface="Arial"/>
                  <a:sym typeface="Arial"/>
                </a:rPr>
                <a:t>Funding Societies Singapore </a:t>
              </a:r>
              <a:r>
                <a:rPr b="1" lang="en" sz="1100">
                  <a:solidFill>
                    <a:schemeClr val="dk1"/>
                  </a:solidFill>
                  <a:latin typeface="Arial"/>
                  <a:ea typeface="Arial"/>
                  <a:cs typeface="Arial"/>
                  <a:sym typeface="Arial"/>
                </a:rPr>
                <a:t>MAS CMS license (retail)</a:t>
              </a:r>
              <a:endParaRPr sz="1100"/>
            </a:p>
            <a:p>
              <a:pPr indent="0" lvl="0" marL="0" marR="0" rtl="0" algn="l">
                <a:spcBef>
                  <a:spcPts val="0"/>
                </a:spcBef>
                <a:spcAft>
                  <a:spcPts val="0"/>
                </a:spcAft>
                <a:buNone/>
              </a:pPr>
              <a:r>
                <a:t/>
              </a:r>
              <a:endParaRPr b="1" sz="1100">
                <a:solidFill>
                  <a:srgbClr val="003CC1"/>
                </a:solidFill>
                <a:latin typeface="Calibri"/>
                <a:ea typeface="Calibri"/>
                <a:cs typeface="Calibri"/>
                <a:sym typeface="Calibri"/>
              </a:endParaRPr>
            </a:p>
          </p:txBody>
        </p:sp>
      </p:grpSp>
      <p:grpSp>
        <p:nvGrpSpPr>
          <p:cNvPr id="368" name="Google Shape;368;p40"/>
          <p:cNvGrpSpPr/>
          <p:nvPr/>
        </p:nvGrpSpPr>
        <p:grpSpPr>
          <a:xfrm>
            <a:off x="7092357" y="3420287"/>
            <a:ext cx="1654794" cy="511141"/>
            <a:chOff x="6560876" y="5055255"/>
            <a:chExt cx="2206392" cy="681521"/>
          </a:xfrm>
        </p:grpSpPr>
        <p:pic>
          <p:nvPicPr>
            <p:cNvPr id="369" name="Google Shape;369;p40"/>
            <p:cNvPicPr preferRelativeResize="0"/>
            <p:nvPr/>
          </p:nvPicPr>
          <p:blipFill rotWithShape="1">
            <a:blip r:embed="rId4">
              <a:alphaModFix/>
            </a:blip>
            <a:srcRect b="33382" l="42309" r="41266" t="45055"/>
            <a:stretch/>
          </p:blipFill>
          <p:spPr>
            <a:xfrm>
              <a:off x="6560876" y="5150609"/>
              <a:ext cx="446500" cy="586167"/>
            </a:xfrm>
            <a:prstGeom prst="rect">
              <a:avLst/>
            </a:prstGeom>
            <a:noFill/>
            <a:ln>
              <a:noFill/>
            </a:ln>
          </p:spPr>
        </p:pic>
        <p:sp>
          <p:nvSpPr>
            <p:cNvPr id="370" name="Google Shape;370;p40"/>
            <p:cNvSpPr txBox="1"/>
            <p:nvPr/>
          </p:nvSpPr>
          <p:spPr>
            <a:xfrm>
              <a:off x="6960668" y="5055255"/>
              <a:ext cx="1806600" cy="5862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lang="en" sz="1100">
                  <a:solidFill>
                    <a:srgbClr val="003CC1"/>
                  </a:solidFill>
                  <a:latin typeface="Arial"/>
                  <a:ea typeface="Arial"/>
                  <a:cs typeface="Arial"/>
                  <a:sym typeface="Arial"/>
                </a:rPr>
                <a:t>Modalku</a:t>
              </a:r>
              <a:r>
                <a:rPr b="1" baseline="30000" lang="en" sz="1100">
                  <a:solidFill>
                    <a:srgbClr val="1D3AFF"/>
                  </a:solidFill>
                  <a:latin typeface="Arial"/>
                  <a:ea typeface="Arial"/>
                  <a:cs typeface="Arial"/>
                  <a:sym typeface="Arial"/>
                </a:rPr>
                <a:t>1</a:t>
              </a:r>
              <a:endParaRPr sz="1100"/>
            </a:p>
            <a:p>
              <a:pPr indent="0" lvl="0" marL="0" marR="0" rtl="0" algn="l">
                <a:spcBef>
                  <a:spcPts val="0"/>
                </a:spcBef>
                <a:spcAft>
                  <a:spcPts val="0"/>
                </a:spcAft>
                <a:buNone/>
              </a:pPr>
              <a:r>
                <a:rPr b="1" lang="en" sz="1100">
                  <a:solidFill>
                    <a:schemeClr val="dk1"/>
                  </a:solidFill>
                  <a:latin typeface="Arial"/>
                  <a:ea typeface="Arial"/>
                  <a:cs typeface="Arial"/>
                  <a:sym typeface="Arial"/>
                </a:rPr>
                <a:t>OJK licensed  </a:t>
              </a:r>
              <a:endParaRPr sz="1100"/>
            </a:p>
            <a:p>
              <a:pPr indent="0" lvl="0" marL="0" marR="0" rtl="0" algn="l">
                <a:spcBef>
                  <a:spcPts val="0"/>
                </a:spcBef>
                <a:spcAft>
                  <a:spcPts val="0"/>
                </a:spcAft>
                <a:buNone/>
              </a:pPr>
              <a:r>
                <a:t/>
              </a:r>
              <a:endParaRPr b="1" sz="1100">
                <a:solidFill>
                  <a:srgbClr val="5211E9"/>
                </a:solidFill>
                <a:latin typeface="Arial"/>
                <a:ea typeface="Arial"/>
                <a:cs typeface="Arial"/>
                <a:sym typeface="Arial"/>
              </a:endParaRPr>
            </a:p>
          </p:txBody>
        </p:sp>
      </p:grpSp>
      <p:sp>
        <p:nvSpPr>
          <p:cNvPr id="371" name="Google Shape;371;p40"/>
          <p:cNvSpPr/>
          <p:nvPr/>
        </p:nvSpPr>
        <p:spPr>
          <a:xfrm>
            <a:off x="452508" y="2669525"/>
            <a:ext cx="2044500" cy="677100"/>
          </a:xfrm>
          <a:prstGeom prst="roundRect">
            <a:avLst>
              <a:gd fmla="val 16667" name="adj"/>
            </a:avLst>
          </a:prstGeom>
          <a:solidFill>
            <a:srgbClr val="002060"/>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000">
                <a:solidFill>
                  <a:srgbClr val="FFFFFF"/>
                </a:solidFill>
                <a:latin typeface="Calibri"/>
                <a:ea typeface="Calibri"/>
                <a:cs typeface="Calibri"/>
                <a:sym typeface="Calibri"/>
              </a:rPr>
              <a:t>Total funded regionally</a:t>
            </a:r>
            <a:endParaRPr sz="1000">
              <a:solidFill>
                <a:srgbClr val="FFFFFF"/>
              </a:solidFill>
              <a:latin typeface="Calibri"/>
              <a:ea typeface="Calibri"/>
              <a:cs typeface="Calibri"/>
              <a:sym typeface="Calibri"/>
            </a:endParaRPr>
          </a:p>
          <a:p>
            <a:pPr indent="0" lvl="0" marL="0" marR="0" rtl="0" algn="ctr">
              <a:spcBef>
                <a:spcPts val="0"/>
              </a:spcBef>
              <a:spcAft>
                <a:spcPts val="0"/>
              </a:spcAft>
              <a:buNone/>
            </a:pPr>
            <a:r>
              <a:rPr b="1" lang="en" sz="1800">
                <a:solidFill>
                  <a:srgbClr val="FFFFFF"/>
                </a:solidFill>
                <a:latin typeface="Calibri"/>
                <a:ea typeface="Calibri"/>
                <a:cs typeface="Calibri"/>
                <a:sym typeface="Calibri"/>
              </a:rPr>
              <a:t>S$2 billion+</a:t>
            </a:r>
            <a:endParaRPr b="1" sz="1800">
              <a:solidFill>
                <a:srgbClr val="FFFFFF"/>
              </a:solidFill>
              <a:latin typeface="Calibri"/>
              <a:ea typeface="Calibri"/>
              <a:cs typeface="Calibri"/>
              <a:sym typeface="Calibri"/>
            </a:endParaRPr>
          </a:p>
        </p:txBody>
      </p:sp>
      <p:sp>
        <p:nvSpPr>
          <p:cNvPr id="372" name="Google Shape;372;p40"/>
          <p:cNvSpPr/>
          <p:nvPr/>
        </p:nvSpPr>
        <p:spPr>
          <a:xfrm>
            <a:off x="2604872" y="2672240"/>
            <a:ext cx="2044200" cy="677100"/>
          </a:xfrm>
          <a:prstGeom prst="roundRect">
            <a:avLst>
              <a:gd fmla="val 16667" name="adj"/>
            </a:avLst>
          </a:prstGeom>
          <a:solidFill>
            <a:srgbClr val="002060"/>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000">
                <a:solidFill>
                  <a:srgbClr val="FFFFFF"/>
                </a:solidFill>
                <a:latin typeface="Calibri"/>
                <a:ea typeface="Calibri"/>
                <a:cs typeface="Calibri"/>
                <a:sym typeface="Calibri"/>
              </a:rPr>
              <a:t>No. of loans given out</a:t>
            </a:r>
            <a:endParaRPr sz="1000">
              <a:solidFill>
                <a:srgbClr val="FFFFFF"/>
              </a:solidFill>
              <a:latin typeface="Calibri"/>
              <a:ea typeface="Calibri"/>
              <a:cs typeface="Calibri"/>
              <a:sym typeface="Calibri"/>
            </a:endParaRPr>
          </a:p>
          <a:p>
            <a:pPr indent="0" lvl="0" marL="0" marR="0" rtl="0" algn="ctr">
              <a:spcBef>
                <a:spcPts val="0"/>
              </a:spcBef>
              <a:spcAft>
                <a:spcPts val="0"/>
              </a:spcAft>
              <a:buNone/>
            </a:pPr>
            <a:r>
              <a:rPr b="1" lang="en" sz="1800">
                <a:solidFill>
                  <a:srgbClr val="FFFFFF"/>
                </a:solidFill>
                <a:latin typeface="Calibri"/>
                <a:ea typeface="Calibri"/>
                <a:cs typeface="Calibri"/>
                <a:sym typeface="Calibri"/>
              </a:rPr>
              <a:t>4 million+</a:t>
            </a:r>
            <a:endParaRPr b="1" sz="1800">
              <a:solidFill>
                <a:srgbClr val="FFFFFF"/>
              </a:solidFill>
              <a:latin typeface="Calibri"/>
              <a:ea typeface="Calibri"/>
              <a:cs typeface="Calibri"/>
              <a:sym typeface="Calibri"/>
            </a:endParaRPr>
          </a:p>
        </p:txBody>
      </p:sp>
      <p:grpSp>
        <p:nvGrpSpPr>
          <p:cNvPr id="373" name="Google Shape;373;p40"/>
          <p:cNvGrpSpPr/>
          <p:nvPr/>
        </p:nvGrpSpPr>
        <p:grpSpPr>
          <a:xfrm>
            <a:off x="452638" y="1806383"/>
            <a:ext cx="2044500" cy="731253"/>
            <a:chOff x="2375261" y="931584"/>
            <a:chExt cx="2044500" cy="731253"/>
          </a:xfrm>
        </p:grpSpPr>
        <p:sp>
          <p:nvSpPr>
            <p:cNvPr id="374" name="Google Shape;374;p40"/>
            <p:cNvSpPr/>
            <p:nvPr/>
          </p:nvSpPr>
          <p:spPr>
            <a:xfrm>
              <a:off x="2375261" y="985737"/>
              <a:ext cx="2044500" cy="677100"/>
            </a:xfrm>
            <a:prstGeom prst="roundRect">
              <a:avLst>
                <a:gd fmla="val 16667" name="adj"/>
              </a:avLst>
            </a:prstGeom>
            <a:solidFill>
              <a:srgbClr val="002060"/>
            </a:solid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b="1" sz="1000">
                <a:solidFill>
                  <a:srgbClr val="FFFFFF"/>
                </a:solidFill>
                <a:latin typeface="Calibri"/>
                <a:ea typeface="Calibri"/>
                <a:cs typeface="Calibri"/>
                <a:sym typeface="Calibri"/>
              </a:endParaRPr>
            </a:p>
          </p:txBody>
        </p:sp>
        <p:sp>
          <p:nvSpPr>
            <p:cNvPr id="375" name="Google Shape;375;p40"/>
            <p:cNvSpPr txBox="1"/>
            <p:nvPr/>
          </p:nvSpPr>
          <p:spPr>
            <a:xfrm>
              <a:off x="2606030" y="931584"/>
              <a:ext cx="1582800" cy="3549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None/>
              </a:pPr>
              <a:r>
                <a:rPr lang="en" sz="1000">
                  <a:solidFill>
                    <a:srgbClr val="FFFFFF"/>
                  </a:solidFill>
                  <a:latin typeface="Calibri"/>
                  <a:ea typeface="Calibri"/>
                  <a:cs typeface="Calibri"/>
                  <a:sym typeface="Calibri"/>
                </a:rPr>
                <a:t>Licensed &amp; Operating in</a:t>
              </a:r>
              <a:endParaRPr sz="1000">
                <a:solidFill>
                  <a:srgbClr val="FFFFFF"/>
                </a:solidFill>
                <a:latin typeface="Calibri"/>
                <a:ea typeface="Calibri"/>
                <a:cs typeface="Calibri"/>
                <a:sym typeface="Calibri"/>
              </a:endParaRPr>
            </a:p>
          </p:txBody>
        </p:sp>
      </p:grpSp>
      <p:sp>
        <p:nvSpPr>
          <p:cNvPr id="376" name="Google Shape;376;p40"/>
          <p:cNvSpPr/>
          <p:nvPr/>
        </p:nvSpPr>
        <p:spPr>
          <a:xfrm>
            <a:off x="2630289" y="1862113"/>
            <a:ext cx="2044500" cy="677100"/>
          </a:xfrm>
          <a:prstGeom prst="roundRect">
            <a:avLst>
              <a:gd fmla="val 16667" name="adj"/>
            </a:avLst>
          </a:prstGeom>
          <a:solidFill>
            <a:srgbClr val="002060"/>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800">
                <a:solidFill>
                  <a:srgbClr val="FFFFFF"/>
                </a:solidFill>
                <a:latin typeface="Calibri"/>
                <a:ea typeface="Calibri"/>
                <a:cs typeface="Calibri"/>
                <a:sym typeface="Calibri"/>
              </a:rPr>
              <a:t>~206,000 </a:t>
            </a:r>
            <a:endParaRPr b="1" sz="1800">
              <a:solidFill>
                <a:srgbClr val="FFFFFF"/>
              </a:solidFill>
              <a:latin typeface="Calibri"/>
              <a:ea typeface="Calibri"/>
              <a:cs typeface="Calibri"/>
              <a:sym typeface="Calibri"/>
            </a:endParaRPr>
          </a:p>
          <a:p>
            <a:pPr indent="0" lvl="0" marL="0" marR="0" rtl="0" algn="ctr">
              <a:spcBef>
                <a:spcPts val="0"/>
              </a:spcBef>
              <a:spcAft>
                <a:spcPts val="0"/>
              </a:spcAft>
              <a:buNone/>
            </a:pPr>
            <a:r>
              <a:rPr lang="en" sz="1000">
                <a:solidFill>
                  <a:srgbClr val="FFFFFF"/>
                </a:solidFill>
                <a:latin typeface="Calibri"/>
                <a:ea typeface="Calibri"/>
                <a:cs typeface="Calibri"/>
                <a:sym typeface="Calibri"/>
              </a:rPr>
              <a:t>Community of retail investors</a:t>
            </a:r>
            <a:endParaRPr b="1" sz="1600">
              <a:solidFill>
                <a:srgbClr val="FFFFFF"/>
              </a:solidFill>
              <a:latin typeface="Calibri"/>
              <a:ea typeface="Calibri"/>
              <a:cs typeface="Calibri"/>
              <a:sym typeface="Calibri"/>
            </a:endParaRPr>
          </a:p>
        </p:txBody>
      </p:sp>
      <p:sp>
        <p:nvSpPr>
          <p:cNvPr id="377" name="Google Shape;377;p40"/>
          <p:cNvSpPr txBox="1"/>
          <p:nvPr/>
        </p:nvSpPr>
        <p:spPr>
          <a:xfrm>
            <a:off x="3778962" y="4252114"/>
            <a:ext cx="848100" cy="199800"/>
          </a:xfrm>
          <a:prstGeom prst="rect">
            <a:avLst/>
          </a:prstGeom>
          <a:noFill/>
          <a:ln cap="flat" cmpd="sng" w="9525">
            <a:solidFill>
              <a:srgbClr val="7F7F7F"/>
            </a:solidFill>
            <a:prstDash val="dash"/>
            <a:round/>
            <a:headEnd len="sm" w="sm" type="none"/>
            <a:tailEnd len="sm" w="sm" type="none"/>
          </a:ln>
        </p:spPr>
        <p:txBody>
          <a:bodyPr anchorCtr="0" anchor="t" bIns="34275" lIns="34275" spcFirstLastPara="1" rIns="34275" wrap="square" tIns="34275">
            <a:noAutofit/>
          </a:bodyPr>
          <a:lstStyle/>
          <a:p>
            <a:pPr indent="0" lvl="0" marL="0" marR="0" rtl="0" algn="ctr">
              <a:spcBef>
                <a:spcPts val="0"/>
              </a:spcBef>
              <a:spcAft>
                <a:spcPts val="0"/>
              </a:spcAft>
              <a:buNone/>
            </a:pPr>
            <a:r>
              <a:rPr lang="en" sz="800">
                <a:solidFill>
                  <a:srgbClr val="7F7F7F"/>
                </a:solidFill>
              </a:rPr>
              <a:t>As of May 2021</a:t>
            </a:r>
            <a:endParaRPr sz="800">
              <a:solidFill>
                <a:schemeClr val="dk1"/>
              </a:solidFill>
            </a:endParaRPr>
          </a:p>
        </p:txBody>
      </p:sp>
      <p:sp>
        <p:nvSpPr>
          <p:cNvPr id="378" name="Google Shape;378;p40"/>
          <p:cNvSpPr/>
          <p:nvPr/>
        </p:nvSpPr>
        <p:spPr>
          <a:xfrm>
            <a:off x="452515" y="3478503"/>
            <a:ext cx="2044500" cy="677100"/>
          </a:xfrm>
          <a:prstGeom prst="roundRect">
            <a:avLst>
              <a:gd fmla="val 16667" name="adj"/>
            </a:avLst>
          </a:prstGeom>
          <a:solidFill>
            <a:srgbClr val="002060"/>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000">
                <a:solidFill>
                  <a:srgbClr val="FFFFFF"/>
                </a:solidFill>
                <a:latin typeface="Calibri"/>
                <a:ea typeface="Calibri"/>
                <a:cs typeface="Calibri"/>
                <a:sym typeface="Calibri"/>
              </a:rPr>
              <a:t>Strong credit &amp; tech</a:t>
            </a:r>
            <a:endParaRPr sz="1100"/>
          </a:p>
          <a:p>
            <a:pPr indent="0" lvl="0" marL="0" marR="0" rtl="0" algn="ctr">
              <a:spcBef>
                <a:spcPts val="0"/>
              </a:spcBef>
              <a:spcAft>
                <a:spcPts val="0"/>
              </a:spcAft>
              <a:buNone/>
            </a:pPr>
            <a:r>
              <a:rPr b="1" lang="en" sz="1800">
                <a:solidFill>
                  <a:schemeClr val="lt1"/>
                </a:solidFill>
                <a:latin typeface="Calibri"/>
                <a:ea typeface="Calibri"/>
                <a:cs typeface="Calibri"/>
                <a:sym typeface="Calibri"/>
              </a:rPr>
              <a:t>1.28% defaults</a:t>
            </a:r>
            <a:r>
              <a:rPr b="1" baseline="30000" lang="en" sz="1800">
                <a:solidFill>
                  <a:schemeClr val="lt1"/>
                </a:solidFill>
                <a:latin typeface="Calibri"/>
                <a:ea typeface="Calibri"/>
                <a:cs typeface="Calibri"/>
                <a:sym typeface="Calibri"/>
              </a:rPr>
              <a:t>2</a:t>
            </a:r>
            <a:endParaRPr b="1" sz="1800">
              <a:solidFill>
                <a:schemeClr val="lt1"/>
              </a:solidFill>
              <a:latin typeface="Calibri"/>
              <a:ea typeface="Calibri"/>
              <a:cs typeface="Calibri"/>
              <a:sym typeface="Calibri"/>
            </a:endParaRPr>
          </a:p>
        </p:txBody>
      </p:sp>
      <p:sp>
        <p:nvSpPr>
          <p:cNvPr id="379" name="Google Shape;379;p40"/>
          <p:cNvSpPr/>
          <p:nvPr/>
        </p:nvSpPr>
        <p:spPr>
          <a:xfrm>
            <a:off x="2619187" y="3474403"/>
            <a:ext cx="2044200" cy="677100"/>
          </a:xfrm>
          <a:prstGeom prst="roundRect">
            <a:avLst>
              <a:gd fmla="val 16667" name="adj"/>
            </a:avLst>
          </a:prstGeom>
          <a:solidFill>
            <a:srgbClr val="002060"/>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000">
                <a:solidFill>
                  <a:srgbClr val="FFFFFF"/>
                </a:solidFill>
                <a:latin typeface="Calibri"/>
                <a:ea typeface="Calibri"/>
                <a:cs typeface="Calibri"/>
                <a:sym typeface="Calibri"/>
              </a:rPr>
              <a:t>Regional team strength</a:t>
            </a:r>
            <a:endParaRPr sz="1100"/>
          </a:p>
          <a:p>
            <a:pPr indent="0" lvl="0" marL="0" marR="0" rtl="0" algn="ctr">
              <a:spcBef>
                <a:spcPts val="0"/>
              </a:spcBef>
              <a:spcAft>
                <a:spcPts val="0"/>
              </a:spcAft>
              <a:buNone/>
            </a:pPr>
            <a:r>
              <a:rPr b="1" lang="en" sz="1500">
                <a:solidFill>
                  <a:srgbClr val="FFFFFF"/>
                </a:solidFill>
                <a:latin typeface="Calibri"/>
                <a:ea typeface="Calibri"/>
                <a:cs typeface="Calibri"/>
                <a:sym typeface="Calibri"/>
              </a:rPr>
              <a:t>350+ </a:t>
            </a:r>
            <a:endParaRPr sz="1100"/>
          </a:p>
        </p:txBody>
      </p:sp>
      <p:sp>
        <p:nvSpPr>
          <p:cNvPr id="380" name="Google Shape;380;p40"/>
          <p:cNvSpPr txBox="1"/>
          <p:nvPr/>
        </p:nvSpPr>
        <p:spPr>
          <a:xfrm>
            <a:off x="467975" y="4781880"/>
            <a:ext cx="6318000" cy="283800"/>
          </a:xfrm>
          <a:prstGeom prst="rect">
            <a:avLst/>
          </a:prstGeom>
          <a:noFill/>
          <a:ln>
            <a:noFill/>
          </a:ln>
        </p:spPr>
        <p:txBody>
          <a:bodyPr anchorCtr="0" anchor="t" bIns="34275" lIns="68575" spcFirstLastPara="1" rIns="68575" wrap="square" tIns="34275">
            <a:noAutofit/>
          </a:bodyPr>
          <a:lstStyle/>
          <a:p>
            <a:pPr indent="-469900" lvl="0" marL="469900" marR="0" rtl="0" algn="l">
              <a:spcBef>
                <a:spcPts val="0"/>
              </a:spcBef>
              <a:spcAft>
                <a:spcPts val="0"/>
              </a:spcAft>
              <a:buNone/>
            </a:pPr>
            <a:r>
              <a:rPr b="0" baseline="30000" i="0" lang="en" sz="600" u="none" cap="none" strike="noStrike">
                <a:solidFill>
                  <a:schemeClr val="dk1"/>
                </a:solidFill>
                <a:latin typeface="Arial"/>
                <a:ea typeface="Arial"/>
                <a:cs typeface="Arial"/>
                <a:sym typeface="Arial"/>
              </a:rPr>
              <a:t>1 </a:t>
            </a:r>
            <a:r>
              <a:rPr b="0" i="0" lang="en" sz="600" u="none" cap="none" strike="noStrike">
                <a:solidFill>
                  <a:schemeClr val="dk1"/>
                </a:solidFill>
                <a:latin typeface="Arial"/>
                <a:ea typeface="Arial"/>
                <a:cs typeface="Arial"/>
                <a:sym typeface="Arial"/>
              </a:rPr>
              <a:t>Local</a:t>
            </a:r>
            <a:r>
              <a:rPr b="0" i="0" lang="en" sz="600" u="none" cap="none" strike="noStrike">
                <a:solidFill>
                  <a:schemeClr val="dk1"/>
                </a:solidFill>
                <a:latin typeface="Arial"/>
                <a:ea typeface="Arial"/>
                <a:cs typeface="Arial"/>
                <a:sym typeface="Arial"/>
              </a:rPr>
              <a:t> Bahasa name for localization    </a:t>
            </a:r>
            <a:endParaRPr b="0" i="0" sz="600" u="none" cap="none" strike="noStrike">
              <a:solidFill>
                <a:schemeClr val="dk1"/>
              </a:solidFill>
              <a:latin typeface="Arial"/>
              <a:ea typeface="Arial"/>
              <a:cs typeface="Arial"/>
              <a:sym typeface="Arial"/>
            </a:endParaRPr>
          </a:p>
          <a:p>
            <a:pPr indent="-469900" lvl="0" marL="469900" marR="0" rtl="0" algn="l">
              <a:spcBef>
                <a:spcPts val="0"/>
              </a:spcBef>
              <a:spcAft>
                <a:spcPts val="0"/>
              </a:spcAft>
              <a:buNone/>
            </a:pPr>
            <a:r>
              <a:rPr baseline="30000" lang="en" sz="600">
                <a:solidFill>
                  <a:schemeClr val="dk1"/>
                </a:solidFill>
                <a:latin typeface="Arial"/>
                <a:ea typeface="Arial"/>
                <a:cs typeface="Arial"/>
                <a:sym typeface="Arial"/>
              </a:rPr>
              <a:t>2 </a:t>
            </a:r>
            <a:r>
              <a:rPr lang="en" sz="600">
                <a:solidFill>
                  <a:schemeClr val="dk1"/>
                </a:solidFill>
                <a:latin typeface="Arial"/>
                <a:ea typeface="Arial"/>
                <a:cs typeface="Arial"/>
                <a:sym typeface="Arial"/>
              </a:rPr>
              <a:t>60 dpd (invoice) &amp; 90 dpd (term financing) as per bank. % disbursement</a:t>
            </a:r>
            <a:endParaRPr sz="600">
              <a:solidFill>
                <a:schemeClr val="dk1"/>
              </a:solidFill>
            </a:endParaRPr>
          </a:p>
        </p:txBody>
      </p:sp>
      <p:grpSp>
        <p:nvGrpSpPr>
          <p:cNvPr id="381" name="Google Shape;381;p40"/>
          <p:cNvGrpSpPr/>
          <p:nvPr/>
        </p:nvGrpSpPr>
        <p:grpSpPr>
          <a:xfrm>
            <a:off x="544742" y="2104145"/>
            <a:ext cx="1855584" cy="327615"/>
            <a:chOff x="768820" y="4266493"/>
            <a:chExt cx="9589579" cy="1693099"/>
          </a:xfrm>
        </p:grpSpPr>
        <p:pic>
          <p:nvPicPr>
            <p:cNvPr id="382" name="Google Shape;382;p40"/>
            <p:cNvPicPr preferRelativeResize="0"/>
            <p:nvPr/>
          </p:nvPicPr>
          <p:blipFill rotWithShape="1">
            <a:blip r:embed="rId5">
              <a:alphaModFix/>
            </a:blip>
            <a:srcRect b="0" l="0" r="0" t="0"/>
            <a:stretch/>
          </p:blipFill>
          <p:spPr>
            <a:xfrm>
              <a:off x="3400983" y="4266493"/>
              <a:ext cx="1693132" cy="1693029"/>
            </a:xfrm>
            <a:prstGeom prst="rect">
              <a:avLst/>
            </a:prstGeom>
            <a:noFill/>
            <a:ln>
              <a:noFill/>
            </a:ln>
          </p:spPr>
        </p:pic>
        <p:pic>
          <p:nvPicPr>
            <p:cNvPr id="383" name="Google Shape;383;p40"/>
            <p:cNvPicPr preferRelativeResize="0"/>
            <p:nvPr/>
          </p:nvPicPr>
          <p:blipFill rotWithShape="1">
            <a:blip r:embed="rId6">
              <a:alphaModFix/>
            </a:blip>
            <a:srcRect b="0" l="0" r="0" t="0"/>
            <a:stretch/>
          </p:blipFill>
          <p:spPr>
            <a:xfrm>
              <a:off x="6033147" y="4266527"/>
              <a:ext cx="1693132" cy="1693029"/>
            </a:xfrm>
            <a:prstGeom prst="rect">
              <a:avLst/>
            </a:prstGeom>
            <a:noFill/>
            <a:ln>
              <a:noFill/>
            </a:ln>
          </p:spPr>
        </p:pic>
        <p:pic>
          <p:nvPicPr>
            <p:cNvPr id="384" name="Google Shape;384;p40"/>
            <p:cNvPicPr preferRelativeResize="0"/>
            <p:nvPr/>
          </p:nvPicPr>
          <p:blipFill rotWithShape="1">
            <a:blip r:embed="rId7">
              <a:alphaModFix/>
            </a:blip>
            <a:srcRect b="0" l="0" r="0" t="0"/>
            <a:stretch/>
          </p:blipFill>
          <p:spPr>
            <a:xfrm>
              <a:off x="768820" y="4266516"/>
              <a:ext cx="1693124" cy="1693029"/>
            </a:xfrm>
            <a:prstGeom prst="rect">
              <a:avLst/>
            </a:prstGeom>
            <a:noFill/>
            <a:ln>
              <a:noFill/>
            </a:ln>
          </p:spPr>
        </p:pic>
        <p:pic>
          <p:nvPicPr>
            <p:cNvPr id="385" name="Google Shape;385;p40"/>
            <p:cNvPicPr preferRelativeResize="0"/>
            <p:nvPr/>
          </p:nvPicPr>
          <p:blipFill>
            <a:blip r:embed="rId8">
              <a:alphaModFix/>
            </a:blip>
            <a:stretch>
              <a:fillRect/>
            </a:stretch>
          </p:blipFill>
          <p:spPr>
            <a:xfrm>
              <a:off x="8665300" y="4266517"/>
              <a:ext cx="1693099" cy="1693075"/>
            </a:xfrm>
            <a:prstGeom prst="rect">
              <a:avLst/>
            </a:prstGeom>
            <a:noFill/>
            <a:ln>
              <a:noFill/>
            </a:ln>
          </p:spPr>
        </p:pic>
      </p:grpSp>
      <p:grpSp>
        <p:nvGrpSpPr>
          <p:cNvPr id="386" name="Google Shape;386;p40"/>
          <p:cNvGrpSpPr/>
          <p:nvPr/>
        </p:nvGrpSpPr>
        <p:grpSpPr>
          <a:xfrm>
            <a:off x="5367691" y="1265940"/>
            <a:ext cx="2656625" cy="516064"/>
            <a:chOff x="8252496" y="3476067"/>
            <a:chExt cx="3542167" cy="688086"/>
          </a:xfrm>
        </p:grpSpPr>
        <p:pic>
          <p:nvPicPr>
            <p:cNvPr id="387" name="Google Shape;387;p40"/>
            <p:cNvPicPr preferRelativeResize="0"/>
            <p:nvPr/>
          </p:nvPicPr>
          <p:blipFill rotWithShape="1">
            <a:blip r:embed="rId4">
              <a:alphaModFix/>
            </a:blip>
            <a:srcRect b="33382" l="42309" r="41266" t="45055"/>
            <a:stretch/>
          </p:blipFill>
          <p:spPr>
            <a:xfrm>
              <a:off x="8252496" y="3577986"/>
              <a:ext cx="446500" cy="586167"/>
            </a:xfrm>
            <a:prstGeom prst="rect">
              <a:avLst/>
            </a:prstGeom>
            <a:noFill/>
            <a:ln>
              <a:noFill/>
            </a:ln>
          </p:spPr>
        </p:pic>
        <p:sp>
          <p:nvSpPr>
            <p:cNvPr id="388" name="Google Shape;388;p40"/>
            <p:cNvSpPr txBox="1"/>
            <p:nvPr/>
          </p:nvSpPr>
          <p:spPr>
            <a:xfrm>
              <a:off x="8652164" y="3476067"/>
              <a:ext cx="3142500" cy="393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i="0" lang="en" sz="1100" u="none" cap="none" strike="noStrike">
                  <a:solidFill>
                    <a:srgbClr val="003CC1"/>
                  </a:solidFill>
                  <a:latin typeface="Arial"/>
                  <a:ea typeface="Arial"/>
                  <a:cs typeface="Arial"/>
                  <a:sym typeface="Arial"/>
                </a:rPr>
                <a:t>Funding Societies</a:t>
              </a:r>
              <a:r>
                <a:rPr b="1" lang="en" sz="1100">
                  <a:solidFill>
                    <a:srgbClr val="003CC1"/>
                  </a:solidFill>
                </a:rPr>
                <a:t> Thailand</a:t>
              </a:r>
              <a:endParaRPr sz="1100"/>
            </a:p>
            <a:p>
              <a:pPr indent="0" lvl="0" marL="0" marR="0" rtl="0" algn="l">
                <a:spcBef>
                  <a:spcPts val="0"/>
                </a:spcBef>
                <a:spcAft>
                  <a:spcPts val="0"/>
                </a:spcAft>
                <a:buNone/>
              </a:pPr>
              <a:r>
                <a:rPr b="1" lang="en" sz="1100">
                  <a:solidFill>
                    <a:schemeClr val="dk1"/>
                  </a:solidFill>
                </a:rPr>
                <a:t>Securities and Exchange Commission licensed</a:t>
              </a:r>
              <a:endParaRPr b="1" i="0" sz="1100" u="none" cap="none" strike="noStrike">
                <a:solidFill>
                  <a:srgbClr val="003CC1"/>
                </a:solidFill>
                <a:latin typeface="Arial"/>
                <a:ea typeface="Arial"/>
                <a:cs typeface="Arial"/>
                <a:sym typeface="Arial"/>
              </a:endParaRPr>
            </a:p>
            <a:p>
              <a:pPr indent="0" lvl="0" marL="0" marR="0" rtl="0" algn="l">
                <a:spcBef>
                  <a:spcPts val="0"/>
                </a:spcBef>
                <a:spcAft>
                  <a:spcPts val="0"/>
                </a:spcAft>
                <a:buNone/>
              </a:pPr>
              <a:r>
                <a:t/>
              </a:r>
              <a:endParaRPr b="1" sz="1100">
                <a:solidFill>
                  <a:srgbClr val="2C50FF"/>
                </a:solidFill>
                <a:latin typeface="Arial"/>
                <a:ea typeface="Arial"/>
                <a:cs typeface="Arial"/>
                <a:sym typeface="Arial"/>
              </a:endParaRPr>
            </a:p>
          </p:txBody>
        </p:sp>
      </p:grpSp>
      <p:sp>
        <p:nvSpPr>
          <p:cNvPr id="389" name="Google Shape;389;p40"/>
          <p:cNvSpPr txBox="1"/>
          <p:nvPr/>
        </p:nvSpPr>
        <p:spPr>
          <a:xfrm>
            <a:off x="379274" y="426575"/>
            <a:ext cx="6713100" cy="4845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900">
                <a:solidFill>
                  <a:srgbClr val="23DEC5"/>
                </a:solidFill>
                <a:latin typeface="Arial"/>
                <a:ea typeface="Arial"/>
                <a:cs typeface="Arial"/>
                <a:sym typeface="Arial"/>
              </a:rPr>
              <a:t>Largest platform</a:t>
            </a:r>
            <a:r>
              <a:rPr b="1" lang="en" sz="2900">
                <a:solidFill>
                  <a:schemeClr val="dk1"/>
                </a:solidFill>
                <a:latin typeface="Arial"/>
                <a:ea typeface="Arial"/>
                <a:cs typeface="Arial"/>
                <a:sym typeface="Arial"/>
              </a:rPr>
              <a:t> </a:t>
            </a:r>
            <a:r>
              <a:rPr b="1" lang="en" sz="2900">
                <a:solidFill>
                  <a:schemeClr val="lt1"/>
                </a:solidFill>
                <a:latin typeface="Arial"/>
                <a:ea typeface="Arial"/>
                <a:cs typeface="Arial"/>
                <a:sym typeface="Arial"/>
              </a:rPr>
              <a:t>in </a:t>
            </a:r>
            <a:r>
              <a:rPr b="1" lang="en" sz="2900">
                <a:solidFill>
                  <a:schemeClr val="lt1"/>
                </a:solidFill>
              </a:rPr>
              <a:t>Southeast Asia</a:t>
            </a:r>
            <a:endParaRPr b="1" sz="2900">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500"/>
                                        <p:tgtEl>
                                          <p:spTgt spid="36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500"/>
                                        <p:tgtEl>
                                          <p:spTgt spid="3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1000"/>
                                        <p:tgtEl>
                                          <p:spTgt spid="3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41"/>
          <p:cNvSpPr txBox="1"/>
          <p:nvPr/>
        </p:nvSpPr>
        <p:spPr>
          <a:xfrm>
            <a:off x="2450659" y="1168544"/>
            <a:ext cx="38400" cy="223200"/>
          </a:xfrm>
          <a:prstGeom prst="rect">
            <a:avLst/>
          </a:prstGeom>
          <a:noFill/>
          <a:ln>
            <a:noFill/>
          </a:ln>
        </p:spPr>
        <p:txBody>
          <a:bodyPr anchorCtr="0" anchor="ctr" bIns="19050" lIns="19050" spcFirstLastPara="1" rIns="19050" wrap="square" tIns="19050">
            <a:noAutofit/>
          </a:bodyPr>
          <a:lstStyle/>
          <a:p>
            <a:pPr indent="0" lvl="0" marL="0" marR="0" rtl="0" algn="l">
              <a:spcBef>
                <a:spcPts val="0"/>
              </a:spcBef>
              <a:spcAft>
                <a:spcPts val="0"/>
              </a:spcAft>
              <a:buNone/>
            </a:pPr>
            <a:r>
              <a:t/>
            </a:r>
            <a:endParaRPr b="0" sz="1200">
              <a:solidFill>
                <a:schemeClr val="dk1"/>
              </a:solidFill>
              <a:latin typeface="Arial"/>
              <a:ea typeface="Arial"/>
              <a:cs typeface="Arial"/>
              <a:sym typeface="Arial"/>
            </a:endParaRPr>
          </a:p>
        </p:txBody>
      </p:sp>
      <p:sp>
        <p:nvSpPr>
          <p:cNvPr id="395" name="Google Shape;395;p41"/>
          <p:cNvSpPr txBox="1"/>
          <p:nvPr/>
        </p:nvSpPr>
        <p:spPr>
          <a:xfrm>
            <a:off x="379313" y="1252684"/>
            <a:ext cx="3114000" cy="246300"/>
          </a:xfrm>
          <a:prstGeom prst="rect">
            <a:avLst/>
          </a:prstGeom>
          <a:noFill/>
          <a:ln>
            <a:noFill/>
          </a:ln>
        </p:spPr>
        <p:txBody>
          <a:bodyPr anchorCtr="0" anchor="t" bIns="19050" lIns="19050" spcFirstLastPara="1" rIns="19050" wrap="square" tIns="19050">
            <a:noAutofit/>
          </a:bodyPr>
          <a:lstStyle/>
          <a:p>
            <a:pPr indent="0" lvl="0" marL="0" marR="0" rtl="0" algn="l">
              <a:spcBef>
                <a:spcPts val="0"/>
              </a:spcBef>
              <a:spcAft>
                <a:spcPts val="0"/>
              </a:spcAft>
              <a:buNone/>
            </a:pPr>
            <a:r>
              <a:rPr b="1" lang="en" sz="1400">
                <a:solidFill>
                  <a:schemeClr val="dk1"/>
                </a:solidFill>
                <a:latin typeface="Arial"/>
                <a:ea typeface="Arial"/>
                <a:cs typeface="Arial"/>
                <a:sym typeface="Arial"/>
              </a:rPr>
              <a:t>Quarterly loan origination</a:t>
            </a:r>
            <a:r>
              <a:rPr lang="en" sz="1400">
                <a:solidFill>
                  <a:schemeClr val="dk1"/>
                </a:solidFill>
                <a:latin typeface="Arial"/>
                <a:ea typeface="Arial"/>
                <a:cs typeface="Arial"/>
                <a:sym typeface="Arial"/>
              </a:rPr>
              <a:t>, US$ mil</a:t>
            </a:r>
            <a:endParaRPr b="1" sz="1400">
              <a:solidFill>
                <a:schemeClr val="dk1"/>
              </a:solidFill>
              <a:latin typeface="Arial"/>
              <a:ea typeface="Arial"/>
              <a:cs typeface="Arial"/>
              <a:sym typeface="Arial"/>
            </a:endParaRPr>
          </a:p>
        </p:txBody>
      </p:sp>
      <p:pic>
        <p:nvPicPr>
          <p:cNvPr id="396" name="Google Shape;396;p41"/>
          <p:cNvPicPr preferRelativeResize="0"/>
          <p:nvPr/>
        </p:nvPicPr>
        <p:blipFill rotWithShape="1">
          <a:blip r:embed="rId3">
            <a:alphaModFix/>
          </a:blip>
          <a:srcRect b="0" l="0" r="0" t="0"/>
          <a:stretch/>
        </p:blipFill>
        <p:spPr>
          <a:xfrm>
            <a:off x="379313" y="1513727"/>
            <a:ext cx="4192500" cy="3876600"/>
          </a:xfrm>
          <a:prstGeom prst="rect">
            <a:avLst/>
          </a:prstGeom>
          <a:noFill/>
          <a:ln>
            <a:noFill/>
          </a:ln>
        </p:spPr>
      </p:pic>
      <p:sp>
        <p:nvSpPr>
          <p:cNvPr id="397" name="Google Shape;397;p41"/>
          <p:cNvSpPr/>
          <p:nvPr/>
        </p:nvSpPr>
        <p:spPr>
          <a:xfrm rot="-1999560">
            <a:off x="1356392" y="2990042"/>
            <a:ext cx="2585680" cy="880601"/>
          </a:xfrm>
          <a:custGeom>
            <a:rect b="b" l="l" r="r" t="t"/>
            <a:pathLst>
              <a:path extrusionOk="0" h="20651" w="21600">
                <a:moveTo>
                  <a:pt x="0" y="19300"/>
                </a:moveTo>
                <a:cubicBezTo>
                  <a:pt x="3894" y="21600"/>
                  <a:pt x="7980" y="20951"/>
                  <a:pt x="11722" y="17439"/>
                </a:cubicBezTo>
                <a:cubicBezTo>
                  <a:pt x="13457" y="15811"/>
                  <a:pt x="15082" y="13593"/>
                  <a:pt x="16598" y="11004"/>
                </a:cubicBezTo>
                <a:cubicBezTo>
                  <a:pt x="18439" y="7862"/>
                  <a:pt x="20119" y="4169"/>
                  <a:pt x="21600" y="0"/>
                </a:cubicBezTo>
              </a:path>
            </a:pathLst>
          </a:custGeom>
          <a:noFill/>
          <a:ln cap="flat" cmpd="sng" w="101600">
            <a:solidFill>
              <a:srgbClr val="F3A53E"/>
            </a:solidFill>
            <a:prstDash val="solid"/>
            <a:miter lim="4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dk1"/>
              </a:solidFill>
              <a:latin typeface="Helvetica Neue"/>
              <a:ea typeface="Helvetica Neue"/>
              <a:cs typeface="Helvetica Neue"/>
              <a:sym typeface="Helvetica Neue"/>
            </a:endParaRPr>
          </a:p>
        </p:txBody>
      </p:sp>
      <p:sp>
        <p:nvSpPr>
          <p:cNvPr id="398" name="Google Shape;398;p41"/>
          <p:cNvSpPr txBox="1"/>
          <p:nvPr/>
        </p:nvSpPr>
        <p:spPr>
          <a:xfrm>
            <a:off x="1520677" y="3078725"/>
            <a:ext cx="1716900" cy="454200"/>
          </a:xfrm>
          <a:prstGeom prst="rect">
            <a:avLst/>
          </a:prstGeom>
          <a:no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rPr b="1" lang="en" sz="1400">
                <a:solidFill>
                  <a:schemeClr val="dk1"/>
                </a:solidFill>
                <a:latin typeface="Arial"/>
                <a:ea typeface="Arial"/>
                <a:cs typeface="Arial"/>
                <a:sym typeface="Arial"/>
              </a:rPr>
              <a:t>310% CAGR</a:t>
            </a:r>
            <a:endParaRPr sz="1100"/>
          </a:p>
          <a:p>
            <a:pPr indent="0" lvl="0" marL="0" marR="0" rtl="0" algn="ctr">
              <a:spcBef>
                <a:spcPts val="0"/>
              </a:spcBef>
              <a:spcAft>
                <a:spcPts val="0"/>
              </a:spcAft>
              <a:buNone/>
            </a:pPr>
            <a:r>
              <a:rPr b="1" lang="en" sz="1400">
                <a:solidFill>
                  <a:schemeClr val="dk1"/>
                </a:solidFill>
                <a:latin typeface="Arial"/>
                <a:ea typeface="Arial"/>
                <a:cs typeface="Arial"/>
                <a:sym typeface="Arial"/>
              </a:rPr>
              <a:t>since 2015</a:t>
            </a:r>
            <a:endParaRPr sz="1100"/>
          </a:p>
        </p:txBody>
      </p:sp>
      <p:sp>
        <p:nvSpPr>
          <p:cNvPr id="399" name="Google Shape;399;p41"/>
          <p:cNvSpPr txBox="1"/>
          <p:nvPr/>
        </p:nvSpPr>
        <p:spPr>
          <a:xfrm>
            <a:off x="371397" y="443663"/>
            <a:ext cx="8401200" cy="396300"/>
          </a:xfrm>
          <a:prstGeom prst="rect">
            <a:avLst/>
          </a:prstGeom>
          <a:noFill/>
          <a:ln>
            <a:noFill/>
          </a:ln>
        </p:spPr>
        <p:txBody>
          <a:bodyPr anchorCtr="0" anchor="ctr" bIns="34275" lIns="34275" spcFirstLastPara="1" rIns="34275" wrap="square" tIns="34275">
            <a:noAutofit/>
          </a:bodyPr>
          <a:lstStyle/>
          <a:p>
            <a:pPr indent="0" lvl="0" marL="0" marR="0" rtl="0" algn="l">
              <a:lnSpc>
                <a:spcPct val="120000"/>
              </a:lnSpc>
              <a:spcBef>
                <a:spcPts val="0"/>
              </a:spcBef>
              <a:spcAft>
                <a:spcPts val="0"/>
              </a:spcAft>
              <a:buNone/>
            </a:pPr>
            <a:r>
              <a:rPr b="1" lang="en" sz="2400">
                <a:solidFill>
                  <a:schemeClr val="lt1"/>
                </a:solidFill>
                <a:latin typeface="Arial"/>
                <a:ea typeface="Arial"/>
                <a:cs typeface="Arial"/>
                <a:sym typeface="Arial"/>
              </a:rPr>
              <a:t>We pride ourselves on </a:t>
            </a:r>
            <a:r>
              <a:rPr b="1" lang="en" sz="2400">
                <a:solidFill>
                  <a:srgbClr val="23DEC5"/>
                </a:solidFill>
                <a:latin typeface="Arial"/>
                <a:ea typeface="Arial"/>
                <a:cs typeface="Arial"/>
                <a:sym typeface="Arial"/>
              </a:rPr>
              <a:t>steady</a:t>
            </a:r>
            <a:r>
              <a:rPr b="1" lang="en" sz="2400">
                <a:solidFill>
                  <a:schemeClr val="dk1"/>
                </a:solidFill>
                <a:latin typeface="Arial"/>
                <a:ea typeface="Arial"/>
                <a:cs typeface="Arial"/>
                <a:sym typeface="Arial"/>
              </a:rPr>
              <a:t> </a:t>
            </a:r>
            <a:r>
              <a:rPr b="1" lang="en" sz="2400">
                <a:solidFill>
                  <a:schemeClr val="lt1"/>
                </a:solidFill>
                <a:latin typeface="Arial"/>
                <a:ea typeface="Arial"/>
                <a:cs typeface="Arial"/>
                <a:sym typeface="Arial"/>
              </a:rPr>
              <a:t>and</a:t>
            </a:r>
            <a:r>
              <a:rPr b="1" lang="en" sz="2400">
                <a:solidFill>
                  <a:schemeClr val="dk1"/>
                </a:solidFill>
                <a:latin typeface="Arial"/>
                <a:ea typeface="Arial"/>
                <a:cs typeface="Arial"/>
                <a:sym typeface="Arial"/>
              </a:rPr>
              <a:t> </a:t>
            </a:r>
            <a:r>
              <a:rPr b="1" lang="en" sz="2400">
                <a:solidFill>
                  <a:srgbClr val="23DEC5"/>
                </a:solidFill>
                <a:latin typeface="Arial"/>
                <a:ea typeface="Arial"/>
                <a:cs typeface="Arial"/>
                <a:sym typeface="Arial"/>
              </a:rPr>
              <a:t>holistic growth</a:t>
            </a:r>
            <a:endParaRPr sz="2400">
              <a:solidFill>
                <a:srgbClr val="23DEC5"/>
              </a:solidFill>
            </a:endParaRPr>
          </a:p>
        </p:txBody>
      </p:sp>
      <p:sp>
        <p:nvSpPr>
          <p:cNvPr id="400" name="Google Shape;400;p41"/>
          <p:cNvSpPr txBox="1"/>
          <p:nvPr/>
        </p:nvSpPr>
        <p:spPr>
          <a:xfrm>
            <a:off x="4159051" y="1708047"/>
            <a:ext cx="633900" cy="177000"/>
          </a:xfrm>
          <a:prstGeom prst="rect">
            <a:avLst/>
          </a:prstGeom>
          <a:noFill/>
          <a:ln>
            <a:noFill/>
          </a:ln>
        </p:spPr>
        <p:txBody>
          <a:bodyPr anchorCtr="0" anchor="t" bIns="19050" lIns="19050" spcFirstLastPara="1" rIns="19050" wrap="square" tIns="19050">
            <a:noAutofit/>
          </a:bodyPr>
          <a:lstStyle/>
          <a:p>
            <a:pPr indent="0" lvl="0" marL="0" marR="0" rtl="0" algn="l">
              <a:spcBef>
                <a:spcPts val="0"/>
              </a:spcBef>
              <a:spcAft>
                <a:spcPts val="0"/>
              </a:spcAft>
              <a:buNone/>
            </a:pPr>
            <a:r>
              <a:rPr lang="en" sz="900">
                <a:solidFill>
                  <a:schemeClr val="dk1"/>
                </a:solidFill>
                <a:latin typeface="Arial"/>
                <a:ea typeface="Arial"/>
                <a:cs typeface="Arial"/>
                <a:sym typeface="Arial"/>
              </a:rPr>
              <a:t>Covid-19</a:t>
            </a:r>
            <a:endParaRPr sz="900">
              <a:solidFill>
                <a:schemeClr val="dk1"/>
              </a:solidFill>
              <a:latin typeface="Arial"/>
              <a:ea typeface="Arial"/>
              <a:cs typeface="Arial"/>
              <a:sym typeface="Arial"/>
            </a:endParaRPr>
          </a:p>
        </p:txBody>
      </p:sp>
      <p:sp>
        <p:nvSpPr>
          <p:cNvPr id="401" name="Google Shape;401;p41"/>
          <p:cNvSpPr txBox="1"/>
          <p:nvPr/>
        </p:nvSpPr>
        <p:spPr>
          <a:xfrm>
            <a:off x="4335602" y="2043855"/>
            <a:ext cx="633900" cy="177000"/>
          </a:xfrm>
          <a:prstGeom prst="rect">
            <a:avLst/>
          </a:prstGeom>
          <a:noFill/>
          <a:ln>
            <a:noFill/>
          </a:ln>
        </p:spPr>
        <p:txBody>
          <a:bodyPr anchorCtr="0" anchor="t" bIns="19050" lIns="19050" spcFirstLastPara="1" rIns="19050" wrap="square" tIns="19050">
            <a:noAutofit/>
          </a:bodyPr>
          <a:lstStyle/>
          <a:p>
            <a:pPr indent="0" lvl="0" marL="0" marR="0" rtl="0" algn="l">
              <a:spcBef>
                <a:spcPts val="0"/>
              </a:spcBef>
              <a:spcAft>
                <a:spcPts val="0"/>
              </a:spcAft>
              <a:buNone/>
            </a:pPr>
            <a:r>
              <a:rPr lang="en" sz="900">
                <a:solidFill>
                  <a:schemeClr val="dk1"/>
                </a:solidFill>
                <a:latin typeface="Arial"/>
                <a:ea typeface="Arial"/>
                <a:cs typeface="Arial"/>
                <a:sym typeface="Arial"/>
              </a:rPr>
              <a:t>$136m</a:t>
            </a:r>
            <a:endParaRPr sz="900">
              <a:solidFill>
                <a:schemeClr val="dk1"/>
              </a:solidFill>
              <a:latin typeface="Arial"/>
              <a:ea typeface="Arial"/>
              <a:cs typeface="Arial"/>
              <a:sym typeface="Arial"/>
            </a:endParaRPr>
          </a:p>
        </p:txBody>
      </p:sp>
      <p:sp>
        <p:nvSpPr>
          <p:cNvPr id="402" name="Google Shape;402;p41"/>
          <p:cNvSpPr txBox="1"/>
          <p:nvPr/>
        </p:nvSpPr>
        <p:spPr>
          <a:xfrm>
            <a:off x="3979525" y="1559203"/>
            <a:ext cx="633900" cy="177000"/>
          </a:xfrm>
          <a:prstGeom prst="rect">
            <a:avLst/>
          </a:prstGeom>
          <a:noFill/>
          <a:ln>
            <a:noFill/>
          </a:ln>
        </p:spPr>
        <p:txBody>
          <a:bodyPr anchorCtr="0" anchor="t" bIns="19050" lIns="19050" spcFirstLastPara="1" rIns="19050" wrap="square" tIns="19050">
            <a:noAutofit/>
          </a:bodyPr>
          <a:lstStyle/>
          <a:p>
            <a:pPr indent="0" lvl="0" marL="0" marR="0" rtl="0" algn="l">
              <a:spcBef>
                <a:spcPts val="0"/>
              </a:spcBef>
              <a:spcAft>
                <a:spcPts val="0"/>
              </a:spcAft>
              <a:buNone/>
            </a:pPr>
            <a:r>
              <a:rPr lang="en" sz="900">
                <a:solidFill>
                  <a:schemeClr val="dk1"/>
                </a:solidFill>
                <a:latin typeface="Arial"/>
                <a:ea typeface="Arial"/>
                <a:cs typeface="Arial"/>
                <a:sym typeface="Arial"/>
              </a:rPr>
              <a:t>$161m</a:t>
            </a:r>
            <a:endParaRPr sz="900">
              <a:solidFill>
                <a:schemeClr val="dk1"/>
              </a:solidFill>
              <a:latin typeface="Arial"/>
              <a:ea typeface="Arial"/>
              <a:cs typeface="Arial"/>
              <a:sym typeface="Arial"/>
            </a:endParaRPr>
          </a:p>
        </p:txBody>
      </p:sp>
      <p:pic>
        <p:nvPicPr>
          <p:cNvPr id="403" name="Google Shape;403;p41"/>
          <p:cNvPicPr preferRelativeResize="0"/>
          <p:nvPr/>
        </p:nvPicPr>
        <p:blipFill rotWithShape="1">
          <a:blip r:embed="rId4">
            <a:alphaModFix/>
          </a:blip>
          <a:srcRect b="0" l="30020" r="0" t="0"/>
          <a:stretch/>
        </p:blipFill>
        <p:spPr>
          <a:xfrm>
            <a:off x="4879125" y="1080500"/>
            <a:ext cx="4264877" cy="40630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_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